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20"/>
  </p:notesMasterIdLst>
  <p:sldIdLst>
    <p:sldId id="267" r:id="rId5"/>
    <p:sldId id="257" r:id="rId6"/>
    <p:sldId id="516" r:id="rId7"/>
    <p:sldId id="351" r:id="rId8"/>
    <p:sldId id="352" r:id="rId9"/>
    <p:sldId id="353" r:id="rId10"/>
    <p:sldId id="500" r:id="rId11"/>
    <p:sldId id="354" r:id="rId12"/>
    <p:sldId id="518" r:id="rId13"/>
    <p:sldId id="265" r:id="rId14"/>
    <p:sldId id="355" r:id="rId15"/>
    <p:sldId id="350" r:id="rId16"/>
    <p:sldId id="356" r:id="rId17"/>
    <p:sldId id="515" r:id="rId18"/>
    <p:sldId id="34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5EA8"/>
    <a:srgbClr val="D9D9D9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E6D28F-C88B-4CC0-83D0-52D949314985}" v="43" dt="2026-03-25T13:52:39.505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7E5456-44D1-483A-B474-83928CD4ECA7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DB41889-E5F6-4F79-9B51-7F241288A33A}">
      <dgm:prSet/>
      <dgm:spPr>
        <a:solidFill>
          <a:srgbClr val="0A5EA8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Self funding </a:t>
          </a:r>
          <a:endParaRPr lang="en-US" dirty="0">
            <a:solidFill>
              <a:schemeClr val="bg1"/>
            </a:solidFill>
          </a:endParaRPr>
        </a:p>
      </dgm:t>
    </dgm:pt>
    <dgm:pt modelId="{7FBD00BF-8156-4016-A07A-51E159712534}" type="parTrans" cxnId="{7F4DCC59-2931-4D01-8766-80E3A3AA406A}">
      <dgm:prSet/>
      <dgm:spPr/>
      <dgm:t>
        <a:bodyPr/>
        <a:lstStyle/>
        <a:p>
          <a:endParaRPr lang="en-US"/>
        </a:p>
      </dgm:t>
    </dgm:pt>
    <dgm:pt modelId="{05E3EFCE-8B0E-4F40-B822-D5F8167C3E4E}" type="sibTrans" cxnId="{7F4DCC59-2931-4D01-8766-80E3A3AA406A}">
      <dgm:prSet/>
      <dgm:spPr/>
      <dgm:t>
        <a:bodyPr/>
        <a:lstStyle/>
        <a:p>
          <a:endParaRPr lang="en-US"/>
        </a:p>
      </dgm:t>
    </dgm:pt>
    <dgm:pt modelId="{234B2D69-5EBB-4ED0-B877-1791896A71A6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assumes financial risk</a:t>
          </a:r>
        </a:p>
      </dgm:t>
    </dgm:pt>
    <dgm:pt modelId="{0559E884-9472-4BD0-8F97-9D23A5C3C286}" type="parTrans" cxnId="{56ADBEE1-2AB5-41EF-BBF5-1E8D5D74A440}">
      <dgm:prSet/>
      <dgm:spPr/>
      <dgm:t>
        <a:bodyPr/>
        <a:lstStyle/>
        <a:p>
          <a:endParaRPr lang="en-US"/>
        </a:p>
      </dgm:t>
    </dgm:pt>
    <dgm:pt modelId="{3F29DB80-B0C3-4E5E-8E38-9A9135E3E106}" type="sibTrans" cxnId="{56ADBEE1-2AB5-41EF-BBF5-1E8D5D74A440}">
      <dgm:prSet/>
      <dgm:spPr/>
      <dgm:t>
        <a:bodyPr/>
        <a:lstStyle/>
        <a:p>
          <a:endParaRPr lang="en-US"/>
        </a:p>
      </dgm:t>
    </dgm:pt>
    <dgm:pt modelId="{265B2930-77DD-4833-B775-5B53AB5EF360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Greater flexibility in plan design</a:t>
          </a:r>
        </a:p>
      </dgm:t>
    </dgm:pt>
    <dgm:pt modelId="{3DEFACCB-7408-463B-9CB3-3F084C8FFB20}" type="parTrans" cxnId="{006856EE-31E6-47C1-873D-1D810CF652C0}">
      <dgm:prSet/>
      <dgm:spPr/>
      <dgm:t>
        <a:bodyPr/>
        <a:lstStyle/>
        <a:p>
          <a:endParaRPr lang="en-US"/>
        </a:p>
      </dgm:t>
    </dgm:pt>
    <dgm:pt modelId="{11732BB3-C082-4AAD-98CD-1F5B6268A38D}" type="sibTrans" cxnId="{006856EE-31E6-47C1-873D-1D810CF652C0}">
      <dgm:prSet/>
      <dgm:spPr/>
      <dgm:t>
        <a:bodyPr/>
        <a:lstStyle/>
        <a:p>
          <a:endParaRPr lang="en-US"/>
        </a:p>
      </dgm:t>
    </dgm:pt>
    <dgm:pt modelId="{7771AFB5-A354-43EB-8DAC-08E1DF14C7A2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Actionable data</a:t>
          </a:r>
        </a:p>
      </dgm:t>
    </dgm:pt>
    <dgm:pt modelId="{AAC9DA9C-AA6D-4590-8C1F-7AC2E36A4B13}" type="parTrans" cxnId="{1FDA3374-E9DD-4C61-BBC9-D33E500024F6}">
      <dgm:prSet/>
      <dgm:spPr/>
      <dgm:t>
        <a:bodyPr/>
        <a:lstStyle/>
        <a:p>
          <a:endParaRPr lang="en-US"/>
        </a:p>
      </dgm:t>
    </dgm:pt>
    <dgm:pt modelId="{4133BD8E-4B78-4EE7-BF7E-10611BF81EF1}" type="sibTrans" cxnId="{1FDA3374-E9DD-4C61-BBC9-D33E500024F6}">
      <dgm:prSet/>
      <dgm:spPr/>
      <dgm:t>
        <a:bodyPr/>
        <a:lstStyle/>
        <a:p>
          <a:endParaRPr lang="en-US"/>
        </a:p>
      </dgm:t>
    </dgm:pt>
    <dgm:pt modelId="{F3FB687B-331A-440D-B9A4-A281F0A9DECD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Cost containment abilities </a:t>
          </a:r>
        </a:p>
      </dgm:t>
    </dgm:pt>
    <dgm:pt modelId="{3C01F586-229B-4527-9A30-56B4990325C6}" type="parTrans" cxnId="{EAA30B9F-721F-407F-8698-AE2ED5052FA1}">
      <dgm:prSet/>
      <dgm:spPr/>
      <dgm:t>
        <a:bodyPr/>
        <a:lstStyle/>
        <a:p>
          <a:endParaRPr lang="en-US"/>
        </a:p>
      </dgm:t>
    </dgm:pt>
    <dgm:pt modelId="{9152F216-4A3F-4B24-B79C-16E0406045C5}" type="sibTrans" cxnId="{EAA30B9F-721F-407F-8698-AE2ED5052FA1}">
      <dgm:prSet/>
      <dgm:spPr/>
      <dgm:t>
        <a:bodyPr/>
        <a:lstStyle/>
        <a:p>
          <a:endParaRPr lang="en-US"/>
        </a:p>
      </dgm:t>
    </dgm:pt>
    <dgm:pt modelId="{A99DC1AB-E4CA-4F21-ABCB-A09B94CF223F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Lower administrative costs</a:t>
          </a:r>
        </a:p>
      </dgm:t>
    </dgm:pt>
    <dgm:pt modelId="{30FE06B8-9A32-4F99-B79A-AACE2C8C0056}" type="parTrans" cxnId="{17143441-F404-48C0-B54E-9E7F5CD9B045}">
      <dgm:prSet/>
      <dgm:spPr/>
      <dgm:t>
        <a:bodyPr/>
        <a:lstStyle/>
        <a:p>
          <a:endParaRPr lang="en-US"/>
        </a:p>
      </dgm:t>
    </dgm:pt>
    <dgm:pt modelId="{92A6BE1F-8E08-4461-B27C-FE4327D23B0D}" type="sibTrans" cxnId="{17143441-F404-48C0-B54E-9E7F5CD9B045}">
      <dgm:prSet/>
      <dgm:spPr/>
      <dgm:t>
        <a:bodyPr/>
        <a:lstStyle/>
        <a:p>
          <a:endParaRPr lang="en-US"/>
        </a:p>
      </dgm:t>
    </dgm:pt>
    <dgm:pt modelId="{AD5FEA4F-62C3-4033-B52B-127D6BAD4417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maintains control over health plan reserves</a:t>
          </a:r>
        </a:p>
      </dgm:t>
    </dgm:pt>
    <dgm:pt modelId="{DF6F3CCD-AB60-4E7A-9287-C44014C94797}" type="parTrans" cxnId="{F559FB5F-5371-441F-91D2-698D35C094E7}">
      <dgm:prSet/>
      <dgm:spPr/>
      <dgm:t>
        <a:bodyPr/>
        <a:lstStyle/>
        <a:p>
          <a:endParaRPr lang="en-US"/>
        </a:p>
      </dgm:t>
    </dgm:pt>
    <dgm:pt modelId="{29259D9A-C2C0-4434-A70B-8A24AE13AD4E}" type="sibTrans" cxnId="{F559FB5F-5371-441F-91D2-698D35C094E7}">
      <dgm:prSet/>
      <dgm:spPr/>
      <dgm:t>
        <a:bodyPr/>
        <a:lstStyle/>
        <a:p>
          <a:endParaRPr lang="en-US"/>
        </a:p>
      </dgm:t>
    </dgm:pt>
    <dgm:pt modelId="{D4F7AB5C-5F34-4748-B7FB-A9F16A620426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Enhanced cash flow</a:t>
          </a:r>
        </a:p>
      </dgm:t>
    </dgm:pt>
    <dgm:pt modelId="{D8462200-12CD-4705-A2F8-3471D9027D1F}" type="parTrans" cxnId="{34551B4D-76BD-442E-B022-ECCFBEE051F5}">
      <dgm:prSet/>
      <dgm:spPr/>
      <dgm:t>
        <a:bodyPr/>
        <a:lstStyle/>
        <a:p>
          <a:endParaRPr lang="en-US"/>
        </a:p>
      </dgm:t>
    </dgm:pt>
    <dgm:pt modelId="{3142AB04-FB10-40E5-B00E-34DDF4633EA1}" type="sibTrans" cxnId="{34551B4D-76BD-442E-B022-ECCFBEE051F5}">
      <dgm:prSet/>
      <dgm:spPr/>
      <dgm:t>
        <a:bodyPr/>
        <a:lstStyle/>
        <a:p>
          <a:endParaRPr lang="en-US"/>
        </a:p>
      </dgm:t>
    </dgm:pt>
    <dgm:pt modelId="{01BCDFEA-3757-4305-8D01-63C553226804}">
      <dgm:prSet/>
      <dgm:spPr>
        <a:solidFill>
          <a:srgbClr val="0A5EA8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Level funding</a:t>
          </a:r>
          <a:endParaRPr lang="en-US" dirty="0">
            <a:solidFill>
              <a:schemeClr val="bg1"/>
            </a:solidFill>
          </a:endParaRPr>
        </a:p>
      </dgm:t>
    </dgm:pt>
    <dgm:pt modelId="{E1B75305-4E55-4BBD-98F1-AABB05DDA367}" type="parTrans" cxnId="{20C9E9CC-48B3-43E6-B823-9B66C78737F0}">
      <dgm:prSet/>
      <dgm:spPr/>
      <dgm:t>
        <a:bodyPr/>
        <a:lstStyle/>
        <a:p>
          <a:endParaRPr lang="en-US"/>
        </a:p>
      </dgm:t>
    </dgm:pt>
    <dgm:pt modelId="{FC0A2ED1-5A43-425F-8780-3E6EFBF187F4}" type="sibTrans" cxnId="{20C9E9CC-48B3-43E6-B823-9B66C78737F0}">
      <dgm:prSet/>
      <dgm:spPr/>
      <dgm:t>
        <a:bodyPr/>
        <a:lstStyle/>
        <a:p>
          <a:endParaRPr lang="en-US"/>
        </a:p>
      </dgm:t>
    </dgm:pt>
    <dgm:pt modelId="{7A595DD9-77FC-4114-AD58-4C46A56C7052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Low risk</a:t>
          </a:r>
        </a:p>
      </dgm:t>
    </dgm:pt>
    <dgm:pt modelId="{7596EB10-2192-4FA2-92CE-5BFC04CE6DA7}" type="parTrans" cxnId="{2608E605-1ABC-4F46-84A8-F6E0AF3CB30A}">
      <dgm:prSet/>
      <dgm:spPr/>
      <dgm:t>
        <a:bodyPr/>
        <a:lstStyle/>
        <a:p>
          <a:endParaRPr lang="en-US"/>
        </a:p>
      </dgm:t>
    </dgm:pt>
    <dgm:pt modelId="{B450FBB0-931E-4B05-8DCC-AA7B7B28A952}" type="sibTrans" cxnId="{2608E605-1ABC-4F46-84A8-F6E0AF3CB30A}">
      <dgm:prSet/>
      <dgm:spPr/>
      <dgm:t>
        <a:bodyPr/>
        <a:lstStyle/>
        <a:p>
          <a:endParaRPr lang="en-US"/>
        </a:p>
      </dgm:t>
    </dgm:pt>
    <dgm:pt modelId="{6A30AA09-A391-44FD-A613-E954EFB0357E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Predictable like fully insured </a:t>
          </a:r>
        </a:p>
      </dgm:t>
    </dgm:pt>
    <dgm:pt modelId="{EE98E342-4BA7-4AE2-A30B-070A0E16A26C}" type="parTrans" cxnId="{AB2A9093-E6F8-46F3-A5EB-C9CC8DAD4410}">
      <dgm:prSet/>
      <dgm:spPr/>
      <dgm:t>
        <a:bodyPr/>
        <a:lstStyle/>
        <a:p>
          <a:endParaRPr lang="en-US"/>
        </a:p>
      </dgm:t>
    </dgm:pt>
    <dgm:pt modelId="{9DB4722E-121F-413C-AD42-2CAEC0C7290B}" type="sibTrans" cxnId="{AB2A9093-E6F8-46F3-A5EB-C9CC8DAD4410}">
      <dgm:prSet/>
      <dgm:spPr/>
      <dgm:t>
        <a:bodyPr/>
        <a:lstStyle/>
        <a:p>
          <a:endParaRPr lang="en-US"/>
        </a:p>
      </dgm:t>
    </dgm:pt>
    <dgm:pt modelId="{FFC19977-00AD-43D9-BB20-51DE2FEF6448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Advantages of self funding</a:t>
          </a:r>
        </a:p>
      </dgm:t>
    </dgm:pt>
    <dgm:pt modelId="{7254551F-777D-45A1-9272-1C59A3278149}" type="parTrans" cxnId="{7F1B1549-BAF9-42AB-B4CE-A9B082B97E2A}">
      <dgm:prSet/>
      <dgm:spPr/>
      <dgm:t>
        <a:bodyPr/>
        <a:lstStyle/>
        <a:p>
          <a:endParaRPr lang="en-US"/>
        </a:p>
      </dgm:t>
    </dgm:pt>
    <dgm:pt modelId="{AFB8528E-DCF2-4151-926D-E21B04D3B436}" type="sibTrans" cxnId="{7F1B1549-BAF9-42AB-B4CE-A9B082B97E2A}">
      <dgm:prSet/>
      <dgm:spPr/>
      <dgm:t>
        <a:bodyPr/>
        <a:lstStyle/>
        <a:p>
          <a:endParaRPr lang="en-US"/>
        </a:p>
      </dgm:t>
    </dgm:pt>
    <dgm:pt modelId="{68F3B0B3-D91C-4007-BFDF-9DF522B5AA9F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Cost savings </a:t>
          </a:r>
        </a:p>
      </dgm:t>
    </dgm:pt>
    <dgm:pt modelId="{75732495-4683-40B3-BD8B-920232832038}" type="parTrans" cxnId="{7C82388A-F1FD-44C6-A7D0-4964C046330D}">
      <dgm:prSet/>
      <dgm:spPr/>
      <dgm:t>
        <a:bodyPr/>
        <a:lstStyle/>
        <a:p>
          <a:endParaRPr lang="en-US"/>
        </a:p>
      </dgm:t>
    </dgm:pt>
    <dgm:pt modelId="{F6E1110D-8304-4E0C-84FC-5901CC630C46}" type="sibTrans" cxnId="{7C82388A-F1FD-44C6-A7D0-4964C046330D}">
      <dgm:prSet/>
      <dgm:spPr/>
      <dgm:t>
        <a:bodyPr/>
        <a:lstStyle/>
        <a:p>
          <a:endParaRPr lang="en-US"/>
        </a:p>
      </dgm:t>
    </dgm:pt>
    <dgm:pt modelId="{42958831-C3E6-4148-9383-7BC2D8181371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Flexibility in plan design</a:t>
          </a:r>
        </a:p>
      </dgm:t>
    </dgm:pt>
    <dgm:pt modelId="{3450624B-9FB2-47C7-A95A-5658EAEB4FE8}" type="parTrans" cxnId="{75F0EAA9-86CB-491D-89F7-840A1B9D0614}">
      <dgm:prSet/>
      <dgm:spPr/>
      <dgm:t>
        <a:bodyPr/>
        <a:lstStyle/>
        <a:p>
          <a:endParaRPr lang="en-US"/>
        </a:p>
      </dgm:t>
    </dgm:pt>
    <dgm:pt modelId="{7321B994-BDDB-4073-8DDE-C56C710A6935}" type="sibTrans" cxnId="{75F0EAA9-86CB-491D-89F7-840A1B9D0614}">
      <dgm:prSet/>
      <dgm:spPr/>
      <dgm:t>
        <a:bodyPr/>
        <a:lstStyle/>
        <a:p>
          <a:endParaRPr lang="en-US"/>
        </a:p>
      </dgm:t>
    </dgm:pt>
    <dgm:pt modelId="{1A5BAA7B-0CE7-4D88-8EC6-2A9AB787C6F2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Claims reporting </a:t>
          </a:r>
        </a:p>
      </dgm:t>
    </dgm:pt>
    <dgm:pt modelId="{33E617FE-76FF-41EC-BDA1-FE6C2D6CE171}" type="parTrans" cxnId="{6C005291-EA92-47C4-90A5-84BCE6F17B32}">
      <dgm:prSet/>
      <dgm:spPr/>
      <dgm:t>
        <a:bodyPr/>
        <a:lstStyle/>
        <a:p>
          <a:endParaRPr lang="en-US"/>
        </a:p>
      </dgm:t>
    </dgm:pt>
    <dgm:pt modelId="{B6AEEB68-9E47-47F0-A773-69E171F69EC1}" type="sibTrans" cxnId="{6C005291-EA92-47C4-90A5-84BCE6F17B32}">
      <dgm:prSet/>
      <dgm:spPr/>
      <dgm:t>
        <a:bodyPr/>
        <a:lstStyle/>
        <a:p>
          <a:endParaRPr lang="en-US"/>
        </a:p>
      </dgm:t>
    </dgm:pt>
    <dgm:pt modelId="{B4EEC389-CB43-4C12-888A-989E0AE96D39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Annual refunds</a:t>
          </a:r>
        </a:p>
      </dgm:t>
    </dgm:pt>
    <dgm:pt modelId="{6084E4C1-7F71-453F-A203-AE96A9AED1F0}" type="parTrans" cxnId="{9094C946-EAE9-49D0-BACC-5B8E0F66ED40}">
      <dgm:prSet/>
      <dgm:spPr/>
      <dgm:t>
        <a:bodyPr/>
        <a:lstStyle/>
        <a:p>
          <a:endParaRPr lang="en-US"/>
        </a:p>
      </dgm:t>
    </dgm:pt>
    <dgm:pt modelId="{CAEFC6F5-0966-459B-A15A-366D5DB79ECB}" type="sibTrans" cxnId="{9094C946-EAE9-49D0-BACC-5B8E0F66ED40}">
      <dgm:prSet/>
      <dgm:spPr/>
      <dgm:t>
        <a:bodyPr/>
        <a:lstStyle/>
        <a:p>
          <a:endParaRPr lang="en-US"/>
        </a:p>
      </dgm:t>
    </dgm:pt>
    <dgm:pt modelId="{4F2DE74F-C3A9-4AA3-A401-FF6C5DC083B6}">
      <dgm:prSet/>
      <dgm:spPr>
        <a:solidFill>
          <a:srgbClr val="0A5EA8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Reference-based pricing (RBP)</a:t>
          </a:r>
          <a:endParaRPr lang="en-US" dirty="0">
            <a:solidFill>
              <a:schemeClr val="bg1"/>
            </a:solidFill>
          </a:endParaRPr>
        </a:p>
      </dgm:t>
    </dgm:pt>
    <dgm:pt modelId="{FAE2A4ED-407D-42A8-9595-829E97D09772}" type="parTrans" cxnId="{E7F0433D-A5F5-44BA-8840-A8AFFDC4E112}">
      <dgm:prSet/>
      <dgm:spPr/>
      <dgm:t>
        <a:bodyPr/>
        <a:lstStyle/>
        <a:p>
          <a:endParaRPr lang="en-US"/>
        </a:p>
      </dgm:t>
    </dgm:pt>
    <dgm:pt modelId="{B087DAAB-F5B9-4C14-96B0-A0575F243CA9}" type="sibTrans" cxnId="{E7F0433D-A5F5-44BA-8840-A8AFFDC4E112}">
      <dgm:prSet/>
      <dgm:spPr/>
      <dgm:t>
        <a:bodyPr/>
        <a:lstStyle/>
        <a:p>
          <a:endParaRPr lang="en-US"/>
        </a:p>
      </dgm:t>
    </dgm:pt>
    <dgm:pt modelId="{4811C139-B98E-452B-A6F0-0CC889DA237D}">
      <dgm:prSet/>
      <dgm:spPr/>
      <dgm:t>
        <a:bodyPr/>
        <a:lstStyle/>
        <a:p>
          <a:r>
            <a:rPr lang="en-US" dirty="0"/>
            <a:t>Can be self-funded or level-funded</a:t>
          </a:r>
        </a:p>
      </dgm:t>
    </dgm:pt>
    <dgm:pt modelId="{337135D4-5390-4ADB-B0A7-448DF041374C}" type="parTrans" cxnId="{B62155B2-BBE4-4CA9-B0EB-0804A950E194}">
      <dgm:prSet/>
      <dgm:spPr/>
      <dgm:t>
        <a:bodyPr/>
        <a:lstStyle/>
        <a:p>
          <a:endParaRPr lang="en-US"/>
        </a:p>
      </dgm:t>
    </dgm:pt>
    <dgm:pt modelId="{DAABE6B6-F8B2-44DF-95D7-8B169F809094}" type="sibTrans" cxnId="{B62155B2-BBE4-4CA9-B0EB-0804A950E194}">
      <dgm:prSet/>
      <dgm:spPr/>
      <dgm:t>
        <a:bodyPr/>
        <a:lstStyle/>
        <a:p>
          <a:endParaRPr lang="en-US"/>
        </a:p>
      </dgm:t>
    </dgm:pt>
    <dgm:pt modelId="{5F8FDDEA-9A91-48E3-A381-B328A729EA40}">
      <dgm:prSet/>
      <dgm:spPr/>
      <dgm:t>
        <a:bodyPr/>
        <a:lstStyle/>
        <a:p>
          <a:r>
            <a:rPr lang="en-US" dirty="0"/>
            <a:t>Pays claims on a benchmark of Medicare</a:t>
          </a:r>
        </a:p>
      </dgm:t>
    </dgm:pt>
    <dgm:pt modelId="{56B30B08-1739-4EE2-9A87-9A16A319A441}" type="parTrans" cxnId="{31EAABDD-A030-4A80-AA6C-2709E3873EF3}">
      <dgm:prSet/>
      <dgm:spPr/>
      <dgm:t>
        <a:bodyPr/>
        <a:lstStyle/>
        <a:p>
          <a:endParaRPr lang="en-US"/>
        </a:p>
      </dgm:t>
    </dgm:pt>
    <dgm:pt modelId="{01CE64A8-380B-4B03-95EB-D7E110551DB7}" type="sibTrans" cxnId="{31EAABDD-A030-4A80-AA6C-2709E3873EF3}">
      <dgm:prSet/>
      <dgm:spPr/>
      <dgm:t>
        <a:bodyPr/>
        <a:lstStyle/>
        <a:p>
          <a:endParaRPr lang="en-US"/>
        </a:p>
      </dgm:t>
    </dgm:pt>
    <dgm:pt modelId="{ACE4E873-2304-4EDD-B519-29713A8B4B9E}">
      <dgm:prSet/>
      <dgm:spPr/>
      <dgm:t>
        <a:bodyPr/>
        <a:lstStyle/>
        <a:p>
          <a:r>
            <a:rPr lang="en-US" dirty="0"/>
            <a:t>Significant cost savings potential</a:t>
          </a:r>
        </a:p>
      </dgm:t>
    </dgm:pt>
    <dgm:pt modelId="{C2F70673-0E1F-469C-A574-9B2FB0E87FA4}" type="parTrans" cxnId="{FBC2EC55-4FD4-4791-8D75-1A4ACB5E74D3}">
      <dgm:prSet/>
      <dgm:spPr/>
      <dgm:t>
        <a:bodyPr/>
        <a:lstStyle/>
        <a:p>
          <a:endParaRPr lang="en-US"/>
        </a:p>
      </dgm:t>
    </dgm:pt>
    <dgm:pt modelId="{D0F21B7C-4E8D-4822-A0A1-FD7A1B46D3E1}" type="sibTrans" cxnId="{FBC2EC55-4FD4-4791-8D75-1A4ACB5E74D3}">
      <dgm:prSet/>
      <dgm:spPr/>
      <dgm:t>
        <a:bodyPr/>
        <a:lstStyle/>
        <a:p>
          <a:endParaRPr lang="en-US"/>
        </a:p>
      </dgm:t>
    </dgm:pt>
    <dgm:pt modelId="{AB67E968-937B-4ABA-A82D-6415CE8D3704}">
      <dgm:prSet/>
      <dgm:spPr/>
      <dgm:t>
        <a:bodyPr/>
        <a:lstStyle/>
        <a:p>
          <a:r>
            <a:rPr lang="en-US" dirty="0"/>
            <a:t>Balance billing is the primary challenge</a:t>
          </a:r>
        </a:p>
      </dgm:t>
    </dgm:pt>
    <dgm:pt modelId="{BDA8AA5C-FCF8-4417-8324-940FE1889C36}" type="parTrans" cxnId="{773C1AD4-3173-455B-84AE-9715E9CEA2ED}">
      <dgm:prSet/>
      <dgm:spPr/>
      <dgm:t>
        <a:bodyPr/>
        <a:lstStyle/>
        <a:p>
          <a:endParaRPr lang="en-US"/>
        </a:p>
      </dgm:t>
    </dgm:pt>
    <dgm:pt modelId="{2B489AEB-50BD-44D3-8421-719CF59CA648}" type="sibTrans" cxnId="{773C1AD4-3173-455B-84AE-9715E9CEA2ED}">
      <dgm:prSet/>
      <dgm:spPr/>
      <dgm:t>
        <a:bodyPr/>
        <a:lstStyle/>
        <a:p>
          <a:endParaRPr lang="en-US"/>
        </a:p>
      </dgm:t>
    </dgm:pt>
    <dgm:pt modelId="{7F7D9A39-8570-42C2-832B-6BAEDC767FCC}">
      <dgm:prSet/>
      <dgm:spPr/>
      <dgm:t>
        <a:bodyPr/>
        <a:lstStyle/>
        <a:p>
          <a:r>
            <a:rPr lang="en-US" dirty="0"/>
            <a:t>Not accepted at Baptist Health</a:t>
          </a:r>
        </a:p>
      </dgm:t>
    </dgm:pt>
    <dgm:pt modelId="{86ED0F56-7C27-44F0-B888-A077B64507A1}" type="parTrans" cxnId="{D5EE73B7-A96C-4466-917E-CE062448D987}">
      <dgm:prSet/>
      <dgm:spPr/>
      <dgm:t>
        <a:bodyPr/>
        <a:lstStyle/>
        <a:p>
          <a:endParaRPr lang="en-US"/>
        </a:p>
      </dgm:t>
    </dgm:pt>
    <dgm:pt modelId="{0100E373-4416-495C-B616-D35A85F9FAAD}" type="sibTrans" cxnId="{D5EE73B7-A96C-4466-917E-CE062448D987}">
      <dgm:prSet/>
      <dgm:spPr/>
      <dgm:t>
        <a:bodyPr/>
        <a:lstStyle/>
        <a:p>
          <a:endParaRPr lang="en-US"/>
        </a:p>
      </dgm:t>
    </dgm:pt>
    <dgm:pt modelId="{63E557E8-2C93-4043-A0F9-5D5CC78CBEE6}">
      <dgm:prSet/>
      <dgm:spPr>
        <a:solidFill>
          <a:srgbClr val="0A5EA8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ICHRA</a:t>
          </a:r>
        </a:p>
      </dgm:t>
    </dgm:pt>
    <dgm:pt modelId="{9A1C8399-2989-4301-965E-ABA715636B0A}" type="parTrans" cxnId="{39531C0E-564C-4A2C-BF7A-ED86CF415270}">
      <dgm:prSet/>
      <dgm:spPr/>
      <dgm:t>
        <a:bodyPr/>
        <a:lstStyle/>
        <a:p>
          <a:endParaRPr lang="en-US"/>
        </a:p>
      </dgm:t>
    </dgm:pt>
    <dgm:pt modelId="{8DFEEB45-616A-400A-B6B5-B7FBD2090856}" type="sibTrans" cxnId="{39531C0E-564C-4A2C-BF7A-ED86CF415270}">
      <dgm:prSet/>
      <dgm:spPr/>
      <dgm:t>
        <a:bodyPr/>
        <a:lstStyle/>
        <a:p>
          <a:endParaRPr lang="en-US"/>
        </a:p>
      </dgm:t>
    </dgm:pt>
    <dgm:pt modelId="{7AE25245-8FD6-48F3-87AF-12787B45C245}">
      <dgm:prSet/>
      <dgm:spPr/>
      <dgm:t>
        <a:bodyPr/>
        <a:lstStyle/>
        <a:p>
          <a:r>
            <a:rPr lang="en-US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funded</a:t>
          </a:r>
        </a:p>
      </dgm:t>
    </dgm:pt>
    <dgm:pt modelId="{0FDFBF8C-5F59-49D5-AA7B-43F4D202EB7A}" type="parTrans" cxnId="{5A0FE53C-BE9E-4319-A595-F6E506354C0D}">
      <dgm:prSet/>
      <dgm:spPr/>
      <dgm:t>
        <a:bodyPr/>
        <a:lstStyle/>
        <a:p>
          <a:endParaRPr lang="en-US"/>
        </a:p>
      </dgm:t>
    </dgm:pt>
    <dgm:pt modelId="{FAAAA997-1B97-4135-8378-D0FB72551348}" type="sibTrans" cxnId="{5A0FE53C-BE9E-4319-A595-F6E506354C0D}">
      <dgm:prSet/>
      <dgm:spPr/>
      <dgm:t>
        <a:bodyPr/>
        <a:lstStyle/>
        <a:p>
          <a:endParaRPr lang="en-US"/>
        </a:p>
      </dgm:t>
    </dgm:pt>
    <dgm:pt modelId="{A9913FCD-5BFE-4F86-927E-B5DB7EFA6AD4}">
      <dgm:prSet/>
      <dgm:spPr/>
      <dgm:t>
        <a:bodyPr/>
        <a:lstStyle/>
        <a:p>
          <a:r>
            <a:rPr lang="en-US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 contribution limits although it must meet ACA affordability</a:t>
          </a:r>
        </a:p>
      </dgm:t>
    </dgm:pt>
    <dgm:pt modelId="{B906CB23-606D-44C0-90FE-B1D89DB4687F}" type="parTrans" cxnId="{F6140ABF-A079-497D-A3B3-155410F16545}">
      <dgm:prSet/>
      <dgm:spPr/>
      <dgm:t>
        <a:bodyPr/>
        <a:lstStyle/>
        <a:p>
          <a:endParaRPr lang="en-US"/>
        </a:p>
      </dgm:t>
    </dgm:pt>
    <dgm:pt modelId="{BAACF4C3-8AAA-43B4-A5B8-936331E7FF7F}" type="sibTrans" cxnId="{F6140ABF-A079-497D-A3B3-155410F16545}">
      <dgm:prSet/>
      <dgm:spPr/>
      <dgm:t>
        <a:bodyPr/>
        <a:lstStyle/>
        <a:p>
          <a:endParaRPr lang="en-US"/>
        </a:p>
      </dgm:t>
    </dgm:pt>
    <dgm:pt modelId="{E81EEBDA-E5BE-4DEC-B6D4-58798C2D5FCA}">
      <dgm:prSet/>
      <dgm:spPr/>
      <dgm:t>
        <a:bodyPr/>
        <a:lstStyle/>
        <a:p>
          <a:r>
            <a:rPr lang="en-US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Government employers are eligible</a:t>
          </a:r>
        </a:p>
      </dgm:t>
    </dgm:pt>
    <dgm:pt modelId="{D7CEDF1F-7DB9-4C54-881B-7C87D96325CC}" type="parTrans" cxnId="{DFE0D7D5-1332-4E48-A7DA-B4316250E0C3}">
      <dgm:prSet/>
      <dgm:spPr/>
      <dgm:t>
        <a:bodyPr/>
        <a:lstStyle/>
        <a:p>
          <a:endParaRPr lang="en-US"/>
        </a:p>
      </dgm:t>
    </dgm:pt>
    <dgm:pt modelId="{EB382FCD-5DC5-401A-A895-A89740FC50DF}" type="sibTrans" cxnId="{DFE0D7D5-1332-4E48-A7DA-B4316250E0C3}">
      <dgm:prSet/>
      <dgm:spPr/>
      <dgm:t>
        <a:bodyPr/>
        <a:lstStyle/>
        <a:p>
          <a:endParaRPr lang="en-US"/>
        </a:p>
      </dgm:t>
    </dgm:pt>
    <dgm:pt modelId="{F6346C06-2B64-4FA3-918E-F250D1285F65}">
      <dgm:prSet/>
      <dgm:spPr/>
      <dgm:t>
        <a:bodyPr/>
        <a:lstStyle/>
        <a:p>
          <a:r>
            <a:rPr lang="en-US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Employees have choice of plan within marketplace</a:t>
          </a:r>
        </a:p>
      </dgm:t>
    </dgm:pt>
    <dgm:pt modelId="{8D3242B6-6C98-4718-B1B2-C0824AEFE1FD}" type="parTrans" cxnId="{95365BF8-25F9-4A8A-862D-2AE2895AC029}">
      <dgm:prSet/>
      <dgm:spPr/>
      <dgm:t>
        <a:bodyPr/>
        <a:lstStyle/>
        <a:p>
          <a:endParaRPr lang="en-US"/>
        </a:p>
      </dgm:t>
    </dgm:pt>
    <dgm:pt modelId="{91D22069-7D3A-4CA6-BE74-4D9A9B2EC77B}" type="sibTrans" cxnId="{95365BF8-25F9-4A8A-862D-2AE2895AC029}">
      <dgm:prSet/>
      <dgm:spPr/>
      <dgm:t>
        <a:bodyPr/>
        <a:lstStyle/>
        <a:p>
          <a:endParaRPr lang="en-US"/>
        </a:p>
      </dgm:t>
    </dgm:pt>
    <dgm:pt modelId="{99E54E76-7EEE-41F2-A28E-58DEA9783D76}" type="pres">
      <dgm:prSet presAssocID="{5F7E5456-44D1-483A-B474-83928CD4ECA7}" presName="Name0" presStyleCnt="0">
        <dgm:presLayoutVars>
          <dgm:dir/>
          <dgm:animLvl val="lvl"/>
          <dgm:resizeHandles val="exact"/>
        </dgm:presLayoutVars>
      </dgm:prSet>
      <dgm:spPr/>
    </dgm:pt>
    <dgm:pt modelId="{EC50D0D5-4814-4E95-B0D7-C98B5577C32D}" type="pres">
      <dgm:prSet presAssocID="{8DB41889-E5F6-4F79-9B51-7F241288A33A}" presName="composite" presStyleCnt="0"/>
      <dgm:spPr/>
    </dgm:pt>
    <dgm:pt modelId="{81C9EBE1-381A-4D49-9FD2-86B2E1895552}" type="pres">
      <dgm:prSet presAssocID="{8DB41889-E5F6-4F79-9B51-7F241288A33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BC1251D-FD9E-49A4-8233-9237200C33D9}" type="pres">
      <dgm:prSet presAssocID="{8DB41889-E5F6-4F79-9B51-7F241288A33A}" presName="desTx" presStyleLbl="alignAccFollowNode1" presStyleIdx="0" presStyleCnt="4">
        <dgm:presLayoutVars>
          <dgm:bulletEnabled val="1"/>
        </dgm:presLayoutVars>
      </dgm:prSet>
      <dgm:spPr/>
    </dgm:pt>
    <dgm:pt modelId="{803AD327-8966-4E58-923B-E84D5EAA47B9}" type="pres">
      <dgm:prSet presAssocID="{05E3EFCE-8B0E-4F40-B822-D5F8167C3E4E}" presName="space" presStyleCnt="0"/>
      <dgm:spPr/>
    </dgm:pt>
    <dgm:pt modelId="{814792CB-EC4E-498A-B7F6-2A4B051C09B4}" type="pres">
      <dgm:prSet presAssocID="{01BCDFEA-3757-4305-8D01-63C553226804}" presName="composite" presStyleCnt="0"/>
      <dgm:spPr/>
    </dgm:pt>
    <dgm:pt modelId="{348FE5D3-E163-443B-8853-BE2403FD1F6D}" type="pres">
      <dgm:prSet presAssocID="{01BCDFEA-3757-4305-8D01-63C553226804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404DD18C-0A91-4D4C-AF07-27B62B252D61}" type="pres">
      <dgm:prSet presAssocID="{01BCDFEA-3757-4305-8D01-63C553226804}" presName="desTx" presStyleLbl="alignAccFollowNode1" presStyleIdx="1" presStyleCnt="4">
        <dgm:presLayoutVars>
          <dgm:bulletEnabled val="1"/>
        </dgm:presLayoutVars>
      </dgm:prSet>
      <dgm:spPr/>
    </dgm:pt>
    <dgm:pt modelId="{7416339C-0F86-428F-9490-3FF05371FED5}" type="pres">
      <dgm:prSet presAssocID="{FC0A2ED1-5A43-425F-8780-3E6EFBF187F4}" presName="space" presStyleCnt="0"/>
      <dgm:spPr/>
    </dgm:pt>
    <dgm:pt modelId="{74DEDDD8-8D15-49BF-9429-D16F78F2FF3C}" type="pres">
      <dgm:prSet presAssocID="{4F2DE74F-C3A9-4AA3-A401-FF6C5DC083B6}" presName="composite" presStyleCnt="0"/>
      <dgm:spPr/>
    </dgm:pt>
    <dgm:pt modelId="{F3A1DA19-69F0-4222-8A29-91F0D4B1DC60}" type="pres">
      <dgm:prSet presAssocID="{4F2DE74F-C3A9-4AA3-A401-FF6C5DC083B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55563831-67E2-40EC-85D0-6B26D778C0D6}" type="pres">
      <dgm:prSet presAssocID="{4F2DE74F-C3A9-4AA3-A401-FF6C5DC083B6}" presName="desTx" presStyleLbl="alignAccFollowNode1" presStyleIdx="2" presStyleCnt="4">
        <dgm:presLayoutVars>
          <dgm:bulletEnabled val="1"/>
        </dgm:presLayoutVars>
      </dgm:prSet>
      <dgm:spPr/>
    </dgm:pt>
    <dgm:pt modelId="{59DBF7DC-5995-42D6-87B2-3E06D1B3FF4C}" type="pres">
      <dgm:prSet presAssocID="{B087DAAB-F5B9-4C14-96B0-A0575F243CA9}" presName="space" presStyleCnt="0"/>
      <dgm:spPr/>
    </dgm:pt>
    <dgm:pt modelId="{93AAD65C-01BB-41DB-9D50-817AB67C2EF4}" type="pres">
      <dgm:prSet presAssocID="{63E557E8-2C93-4043-A0F9-5D5CC78CBEE6}" presName="composite" presStyleCnt="0"/>
      <dgm:spPr/>
    </dgm:pt>
    <dgm:pt modelId="{1E7EE7A7-E756-4F36-B97B-937177C29504}" type="pres">
      <dgm:prSet presAssocID="{63E557E8-2C93-4043-A0F9-5D5CC78CBEE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FD7ED49-5383-4FF0-8D7D-31DABC984C83}" type="pres">
      <dgm:prSet presAssocID="{63E557E8-2C93-4043-A0F9-5D5CC78CBEE6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481BB04-53E4-437B-AE21-70D726B22597}" type="presOf" srcId="{A99DC1AB-E4CA-4F21-ABCB-A09B94CF223F}" destId="{EBC1251D-FD9E-49A4-8233-9237200C33D9}" srcOrd="0" destOrd="4" presId="urn:microsoft.com/office/officeart/2005/8/layout/hList1"/>
    <dgm:cxn modelId="{12530105-700E-4FB9-AFD6-E862D4633190}" type="presOf" srcId="{D4F7AB5C-5F34-4748-B7FB-A9F16A620426}" destId="{EBC1251D-FD9E-49A4-8233-9237200C33D9}" srcOrd="0" destOrd="6" presId="urn:microsoft.com/office/officeart/2005/8/layout/hList1"/>
    <dgm:cxn modelId="{2608E605-1ABC-4F46-84A8-F6E0AF3CB30A}" srcId="{01BCDFEA-3757-4305-8D01-63C553226804}" destId="{7A595DD9-77FC-4114-AD58-4C46A56C7052}" srcOrd="0" destOrd="0" parTransId="{7596EB10-2192-4FA2-92CE-5BFC04CE6DA7}" sibTransId="{B450FBB0-931E-4B05-8DCC-AA7B7B28A952}"/>
    <dgm:cxn modelId="{4B4C050C-BB7C-4E0A-8127-D53893211F1A}" type="presOf" srcId="{ACE4E873-2304-4EDD-B519-29713A8B4B9E}" destId="{55563831-67E2-40EC-85D0-6B26D778C0D6}" srcOrd="0" destOrd="2" presId="urn:microsoft.com/office/officeart/2005/8/layout/hList1"/>
    <dgm:cxn modelId="{39531C0E-564C-4A2C-BF7A-ED86CF415270}" srcId="{5F7E5456-44D1-483A-B474-83928CD4ECA7}" destId="{63E557E8-2C93-4043-A0F9-5D5CC78CBEE6}" srcOrd="3" destOrd="0" parTransId="{9A1C8399-2989-4301-965E-ABA715636B0A}" sibTransId="{8DFEEB45-616A-400A-B6B5-B7FBD2090856}"/>
    <dgm:cxn modelId="{40107E14-29D9-4539-B639-041BFFFD3B7B}" type="presOf" srcId="{68F3B0B3-D91C-4007-BFDF-9DF522B5AA9F}" destId="{404DD18C-0A91-4D4C-AF07-27B62B252D61}" srcOrd="0" destOrd="3" presId="urn:microsoft.com/office/officeart/2005/8/layout/hList1"/>
    <dgm:cxn modelId="{CED97416-2FC3-4832-BD48-291919A4B3ED}" type="presOf" srcId="{6A30AA09-A391-44FD-A613-E954EFB0357E}" destId="{404DD18C-0A91-4D4C-AF07-27B62B252D61}" srcOrd="0" destOrd="1" presId="urn:microsoft.com/office/officeart/2005/8/layout/hList1"/>
    <dgm:cxn modelId="{8A685D32-739B-4BED-B89B-ECEAF0018273}" type="presOf" srcId="{265B2930-77DD-4833-B775-5B53AB5EF360}" destId="{EBC1251D-FD9E-49A4-8233-9237200C33D9}" srcOrd="0" destOrd="1" presId="urn:microsoft.com/office/officeart/2005/8/layout/hList1"/>
    <dgm:cxn modelId="{2805F932-A8B2-45C2-B60D-B0961CCCCC24}" type="presOf" srcId="{234B2D69-5EBB-4ED0-B877-1791896A71A6}" destId="{EBC1251D-FD9E-49A4-8233-9237200C33D9}" srcOrd="0" destOrd="0" presId="urn:microsoft.com/office/officeart/2005/8/layout/hList1"/>
    <dgm:cxn modelId="{D9E95736-4C06-405A-B598-769BCCE2CBEC}" type="presOf" srcId="{8DB41889-E5F6-4F79-9B51-7F241288A33A}" destId="{81C9EBE1-381A-4D49-9FD2-86B2E1895552}" srcOrd="0" destOrd="0" presId="urn:microsoft.com/office/officeart/2005/8/layout/hList1"/>
    <dgm:cxn modelId="{5A0FE53C-BE9E-4319-A595-F6E506354C0D}" srcId="{63E557E8-2C93-4043-A0F9-5D5CC78CBEE6}" destId="{7AE25245-8FD6-48F3-87AF-12787B45C245}" srcOrd="0" destOrd="0" parTransId="{0FDFBF8C-5F59-49D5-AA7B-43F4D202EB7A}" sibTransId="{FAAAA997-1B97-4135-8378-D0FB72551348}"/>
    <dgm:cxn modelId="{E7F0433D-A5F5-44BA-8840-A8AFFDC4E112}" srcId="{5F7E5456-44D1-483A-B474-83928CD4ECA7}" destId="{4F2DE74F-C3A9-4AA3-A401-FF6C5DC083B6}" srcOrd="2" destOrd="0" parTransId="{FAE2A4ED-407D-42A8-9595-829E97D09772}" sibTransId="{B087DAAB-F5B9-4C14-96B0-A0575F243CA9}"/>
    <dgm:cxn modelId="{2CEE783E-F93E-4D20-85A1-9FB8569471D1}" type="presOf" srcId="{7771AFB5-A354-43EB-8DAC-08E1DF14C7A2}" destId="{EBC1251D-FD9E-49A4-8233-9237200C33D9}" srcOrd="0" destOrd="2" presId="urn:microsoft.com/office/officeart/2005/8/layout/hList1"/>
    <dgm:cxn modelId="{F559FB5F-5371-441F-91D2-698D35C094E7}" srcId="{8DB41889-E5F6-4F79-9B51-7F241288A33A}" destId="{AD5FEA4F-62C3-4033-B52B-127D6BAD4417}" srcOrd="5" destOrd="0" parTransId="{DF6F3CCD-AB60-4E7A-9287-C44014C94797}" sibTransId="{29259D9A-C2C0-4434-A70B-8A24AE13AD4E}"/>
    <dgm:cxn modelId="{5F81E160-D3A3-49E5-B1A2-16F13E61D361}" type="presOf" srcId="{F6346C06-2B64-4FA3-918E-F250D1285F65}" destId="{AFD7ED49-5383-4FF0-8D7D-31DABC984C83}" srcOrd="0" destOrd="3" presId="urn:microsoft.com/office/officeart/2005/8/layout/hList1"/>
    <dgm:cxn modelId="{17143441-F404-48C0-B54E-9E7F5CD9B045}" srcId="{8DB41889-E5F6-4F79-9B51-7F241288A33A}" destId="{A99DC1AB-E4CA-4F21-ABCB-A09B94CF223F}" srcOrd="4" destOrd="0" parTransId="{30FE06B8-9A32-4F99-B79A-AACE2C8C0056}" sibTransId="{92A6BE1F-8E08-4461-B27C-FE4327D23B0D}"/>
    <dgm:cxn modelId="{1FC45F61-548D-4A64-BAA3-DAEA8377777E}" type="presOf" srcId="{7A595DD9-77FC-4114-AD58-4C46A56C7052}" destId="{404DD18C-0A91-4D4C-AF07-27B62B252D61}" srcOrd="0" destOrd="0" presId="urn:microsoft.com/office/officeart/2005/8/layout/hList1"/>
    <dgm:cxn modelId="{32A9EB62-D836-46DD-B307-116DDED32D11}" type="presOf" srcId="{4811C139-B98E-452B-A6F0-0CC889DA237D}" destId="{55563831-67E2-40EC-85D0-6B26D778C0D6}" srcOrd="0" destOrd="0" presId="urn:microsoft.com/office/officeart/2005/8/layout/hList1"/>
    <dgm:cxn modelId="{9094C946-EAE9-49D0-BACC-5B8E0F66ED40}" srcId="{01BCDFEA-3757-4305-8D01-63C553226804}" destId="{B4EEC389-CB43-4C12-888A-989E0AE96D39}" srcOrd="6" destOrd="0" parTransId="{6084E4C1-7F71-453F-A203-AE96A9AED1F0}" sibTransId="{CAEFC6F5-0966-459B-A15A-366D5DB79ECB}"/>
    <dgm:cxn modelId="{7F1B1549-BAF9-42AB-B4CE-A9B082B97E2A}" srcId="{01BCDFEA-3757-4305-8D01-63C553226804}" destId="{FFC19977-00AD-43D9-BB20-51DE2FEF6448}" srcOrd="2" destOrd="0" parTransId="{7254551F-777D-45A1-9272-1C59A3278149}" sibTransId="{AFB8528E-DCF2-4151-926D-E21B04D3B436}"/>
    <dgm:cxn modelId="{2AA9516C-AD21-4C52-A37D-7675D6C948BE}" type="presOf" srcId="{42958831-C3E6-4148-9383-7BC2D8181371}" destId="{404DD18C-0A91-4D4C-AF07-27B62B252D61}" srcOrd="0" destOrd="4" presId="urn:microsoft.com/office/officeart/2005/8/layout/hList1"/>
    <dgm:cxn modelId="{34551B4D-76BD-442E-B022-ECCFBEE051F5}" srcId="{8DB41889-E5F6-4F79-9B51-7F241288A33A}" destId="{D4F7AB5C-5F34-4748-B7FB-A9F16A620426}" srcOrd="6" destOrd="0" parTransId="{D8462200-12CD-4705-A2F8-3471D9027D1F}" sibTransId="{3142AB04-FB10-40E5-B00E-34DDF4633EA1}"/>
    <dgm:cxn modelId="{7768AA72-5738-450A-839C-9D8B2347BCA5}" type="presOf" srcId="{7AE25245-8FD6-48F3-87AF-12787B45C245}" destId="{AFD7ED49-5383-4FF0-8D7D-31DABC984C83}" srcOrd="0" destOrd="0" presId="urn:microsoft.com/office/officeart/2005/8/layout/hList1"/>
    <dgm:cxn modelId="{1FDA3374-E9DD-4C61-BBC9-D33E500024F6}" srcId="{8DB41889-E5F6-4F79-9B51-7F241288A33A}" destId="{7771AFB5-A354-43EB-8DAC-08E1DF14C7A2}" srcOrd="2" destOrd="0" parTransId="{AAC9DA9C-AA6D-4590-8C1F-7AC2E36A4B13}" sibTransId="{4133BD8E-4B78-4EE7-BF7E-10611BF81EF1}"/>
    <dgm:cxn modelId="{FBC2EC55-4FD4-4791-8D75-1A4ACB5E74D3}" srcId="{4F2DE74F-C3A9-4AA3-A401-FF6C5DC083B6}" destId="{ACE4E873-2304-4EDD-B519-29713A8B4B9E}" srcOrd="2" destOrd="0" parTransId="{C2F70673-0E1F-469C-A574-9B2FB0E87FA4}" sibTransId="{D0F21B7C-4E8D-4822-A0A1-FD7A1B46D3E1}"/>
    <dgm:cxn modelId="{7F4DCC59-2931-4D01-8766-80E3A3AA406A}" srcId="{5F7E5456-44D1-483A-B474-83928CD4ECA7}" destId="{8DB41889-E5F6-4F79-9B51-7F241288A33A}" srcOrd="0" destOrd="0" parTransId="{7FBD00BF-8156-4016-A07A-51E159712534}" sibTransId="{05E3EFCE-8B0E-4F40-B822-D5F8167C3E4E}"/>
    <dgm:cxn modelId="{4554AB5A-D13E-4010-8474-9DB225C7980D}" type="presOf" srcId="{4F2DE74F-C3A9-4AA3-A401-FF6C5DC083B6}" destId="{F3A1DA19-69F0-4222-8A29-91F0D4B1DC60}" srcOrd="0" destOrd="0" presId="urn:microsoft.com/office/officeart/2005/8/layout/hList1"/>
    <dgm:cxn modelId="{5D232884-8B2E-4C2B-B8C0-70A591AB7186}" type="presOf" srcId="{E81EEBDA-E5BE-4DEC-B6D4-58798C2D5FCA}" destId="{AFD7ED49-5383-4FF0-8D7D-31DABC984C83}" srcOrd="0" destOrd="2" presId="urn:microsoft.com/office/officeart/2005/8/layout/hList1"/>
    <dgm:cxn modelId="{B2553384-BF02-4655-870A-2A432364CFC4}" type="presOf" srcId="{A9913FCD-5BFE-4F86-927E-B5DB7EFA6AD4}" destId="{AFD7ED49-5383-4FF0-8D7D-31DABC984C83}" srcOrd="0" destOrd="1" presId="urn:microsoft.com/office/officeart/2005/8/layout/hList1"/>
    <dgm:cxn modelId="{7C82388A-F1FD-44C6-A7D0-4964C046330D}" srcId="{01BCDFEA-3757-4305-8D01-63C553226804}" destId="{68F3B0B3-D91C-4007-BFDF-9DF522B5AA9F}" srcOrd="3" destOrd="0" parTransId="{75732495-4683-40B3-BD8B-920232832038}" sibTransId="{F6E1110D-8304-4E0C-84FC-5901CC630C46}"/>
    <dgm:cxn modelId="{31705E91-469E-4A01-B219-F73D04F810BF}" type="presOf" srcId="{5F7E5456-44D1-483A-B474-83928CD4ECA7}" destId="{99E54E76-7EEE-41F2-A28E-58DEA9783D76}" srcOrd="0" destOrd="0" presId="urn:microsoft.com/office/officeart/2005/8/layout/hList1"/>
    <dgm:cxn modelId="{6C005291-EA92-47C4-90A5-84BCE6F17B32}" srcId="{01BCDFEA-3757-4305-8D01-63C553226804}" destId="{1A5BAA7B-0CE7-4D88-8EC6-2A9AB787C6F2}" srcOrd="5" destOrd="0" parTransId="{33E617FE-76FF-41EC-BDA1-FE6C2D6CE171}" sibTransId="{B6AEEB68-9E47-47F0-A773-69E171F69EC1}"/>
    <dgm:cxn modelId="{AB2A9093-E6F8-46F3-A5EB-C9CC8DAD4410}" srcId="{01BCDFEA-3757-4305-8D01-63C553226804}" destId="{6A30AA09-A391-44FD-A613-E954EFB0357E}" srcOrd="1" destOrd="0" parTransId="{EE98E342-4BA7-4AE2-A30B-070A0E16A26C}" sibTransId="{9DB4722E-121F-413C-AD42-2CAEC0C7290B}"/>
    <dgm:cxn modelId="{EAA30B9F-721F-407F-8698-AE2ED5052FA1}" srcId="{8DB41889-E5F6-4F79-9B51-7F241288A33A}" destId="{F3FB687B-331A-440D-B9A4-A281F0A9DECD}" srcOrd="3" destOrd="0" parTransId="{3C01F586-229B-4527-9A30-56B4990325C6}" sibTransId="{9152F216-4A3F-4B24-B79C-16E0406045C5}"/>
    <dgm:cxn modelId="{E5372DA5-B67A-468B-AB76-6FEF2901763B}" type="presOf" srcId="{AD5FEA4F-62C3-4033-B52B-127D6BAD4417}" destId="{EBC1251D-FD9E-49A4-8233-9237200C33D9}" srcOrd="0" destOrd="5" presId="urn:microsoft.com/office/officeart/2005/8/layout/hList1"/>
    <dgm:cxn modelId="{75F0EAA9-86CB-491D-89F7-840A1B9D0614}" srcId="{01BCDFEA-3757-4305-8D01-63C553226804}" destId="{42958831-C3E6-4148-9383-7BC2D8181371}" srcOrd="4" destOrd="0" parTransId="{3450624B-9FB2-47C7-A95A-5658EAEB4FE8}" sibTransId="{7321B994-BDDB-4073-8DDE-C56C710A6935}"/>
    <dgm:cxn modelId="{50B3C9AE-589F-4F5C-B671-60988A569C11}" type="presOf" srcId="{F3FB687B-331A-440D-B9A4-A281F0A9DECD}" destId="{EBC1251D-FD9E-49A4-8233-9237200C33D9}" srcOrd="0" destOrd="3" presId="urn:microsoft.com/office/officeart/2005/8/layout/hList1"/>
    <dgm:cxn modelId="{B62155B2-BBE4-4CA9-B0EB-0804A950E194}" srcId="{4F2DE74F-C3A9-4AA3-A401-FF6C5DC083B6}" destId="{4811C139-B98E-452B-A6F0-0CC889DA237D}" srcOrd="0" destOrd="0" parTransId="{337135D4-5390-4ADB-B0A7-448DF041374C}" sibTransId="{DAABE6B6-F8B2-44DF-95D7-8B169F809094}"/>
    <dgm:cxn modelId="{B0D685B3-2388-4303-92AB-22C336695AE1}" type="presOf" srcId="{5F8FDDEA-9A91-48E3-A381-B328A729EA40}" destId="{55563831-67E2-40EC-85D0-6B26D778C0D6}" srcOrd="0" destOrd="1" presId="urn:microsoft.com/office/officeart/2005/8/layout/hList1"/>
    <dgm:cxn modelId="{F635C0B6-23BB-41AF-A878-109BB18711DD}" type="presOf" srcId="{B4EEC389-CB43-4C12-888A-989E0AE96D39}" destId="{404DD18C-0A91-4D4C-AF07-27B62B252D61}" srcOrd="0" destOrd="6" presId="urn:microsoft.com/office/officeart/2005/8/layout/hList1"/>
    <dgm:cxn modelId="{D89964B7-349F-4432-BFDC-AD4D74147162}" type="presOf" srcId="{63E557E8-2C93-4043-A0F9-5D5CC78CBEE6}" destId="{1E7EE7A7-E756-4F36-B97B-937177C29504}" srcOrd="0" destOrd="0" presId="urn:microsoft.com/office/officeart/2005/8/layout/hList1"/>
    <dgm:cxn modelId="{D5EE73B7-A96C-4466-917E-CE062448D987}" srcId="{4F2DE74F-C3A9-4AA3-A401-FF6C5DC083B6}" destId="{7F7D9A39-8570-42C2-832B-6BAEDC767FCC}" srcOrd="4" destOrd="0" parTransId="{86ED0F56-7C27-44F0-B888-A077B64507A1}" sibTransId="{0100E373-4416-495C-B616-D35A85F9FAAD}"/>
    <dgm:cxn modelId="{E0B360B8-4431-45E9-A071-5D7F255B3958}" type="presOf" srcId="{7F7D9A39-8570-42C2-832B-6BAEDC767FCC}" destId="{55563831-67E2-40EC-85D0-6B26D778C0D6}" srcOrd="0" destOrd="4" presId="urn:microsoft.com/office/officeart/2005/8/layout/hList1"/>
    <dgm:cxn modelId="{F6140ABF-A079-497D-A3B3-155410F16545}" srcId="{63E557E8-2C93-4043-A0F9-5D5CC78CBEE6}" destId="{A9913FCD-5BFE-4F86-927E-B5DB7EFA6AD4}" srcOrd="1" destOrd="0" parTransId="{B906CB23-606D-44C0-90FE-B1D89DB4687F}" sibTransId="{BAACF4C3-8AAA-43B4-A5B8-936331E7FF7F}"/>
    <dgm:cxn modelId="{10A609C3-2FA6-481C-8E2D-272BD8132D2A}" type="presOf" srcId="{FFC19977-00AD-43D9-BB20-51DE2FEF6448}" destId="{404DD18C-0A91-4D4C-AF07-27B62B252D61}" srcOrd="0" destOrd="2" presId="urn:microsoft.com/office/officeart/2005/8/layout/hList1"/>
    <dgm:cxn modelId="{765B56CC-4D5D-421C-9800-CBCF2C20526C}" type="presOf" srcId="{01BCDFEA-3757-4305-8D01-63C553226804}" destId="{348FE5D3-E163-443B-8853-BE2403FD1F6D}" srcOrd="0" destOrd="0" presId="urn:microsoft.com/office/officeart/2005/8/layout/hList1"/>
    <dgm:cxn modelId="{20C9E9CC-48B3-43E6-B823-9B66C78737F0}" srcId="{5F7E5456-44D1-483A-B474-83928CD4ECA7}" destId="{01BCDFEA-3757-4305-8D01-63C553226804}" srcOrd="1" destOrd="0" parTransId="{E1B75305-4E55-4BBD-98F1-AABB05DDA367}" sibTransId="{FC0A2ED1-5A43-425F-8780-3E6EFBF187F4}"/>
    <dgm:cxn modelId="{773C1AD4-3173-455B-84AE-9715E9CEA2ED}" srcId="{4F2DE74F-C3A9-4AA3-A401-FF6C5DC083B6}" destId="{AB67E968-937B-4ABA-A82D-6415CE8D3704}" srcOrd="3" destOrd="0" parTransId="{BDA8AA5C-FCF8-4417-8324-940FE1889C36}" sibTransId="{2B489AEB-50BD-44D3-8421-719CF59CA648}"/>
    <dgm:cxn modelId="{DFE0D7D5-1332-4E48-A7DA-B4316250E0C3}" srcId="{63E557E8-2C93-4043-A0F9-5D5CC78CBEE6}" destId="{E81EEBDA-E5BE-4DEC-B6D4-58798C2D5FCA}" srcOrd="2" destOrd="0" parTransId="{D7CEDF1F-7DB9-4C54-881B-7C87D96325CC}" sibTransId="{EB382FCD-5DC5-401A-A895-A89740FC50DF}"/>
    <dgm:cxn modelId="{31EAABDD-A030-4A80-AA6C-2709E3873EF3}" srcId="{4F2DE74F-C3A9-4AA3-A401-FF6C5DC083B6}" destId="{5F8FDDEA-9A91-48E3-A381-B328A729EA40}" srcOrd="1" destOrd="0" parTransId="{56B30B08-1739-4EE2-9A87-9A16A319A441}" sibTransId="{01CE64A8-380B-4B03-95EB-D7E110551DB7}"/>
    <dgm:cxn modelId="{56ADBEE1-2AB5-41EF-BBF5-1E8D5D74A440}" srcId="{8DB41889-E5F6-4F79-9B51-7F241288A33A}" destId="{234B2D69-5EBB-4ED0-B877-1791896A71A6}" srcOrd="0" destOrd="0" parTransId="{0559E884-9472-4BD0-8F97-9D23A5C3C286}" sibTransId="{3F29DB80-B0C3-4E5E-8E38-9A9135E3E106}"/>
    <dgm:cxn modelId="{D84E0DEA-2436-4460-AD4E-314F811995B7}" type="presOf" srcId="{1A5BAA7B-0CE7-4D88-8EC6-2A9AB787C6F2}" destId="{404DD18C-0A91-4D4C-AF07-27B62B252D61}" srcOrd="0" destOrd="5" presId="urn:microsoft.com/office/officeart/2005/8/layout/hList1"/>
    <dgm:cxn modelId="{006856EE-31E6-47C1-873D-1D810CF652C0}" srcId="{8DB41889-E5F6-4F79-9B51-7F241288A33A}" destId="{265B2930-77DD-4833-B775-5B53AB5EF360}" srcOrd="1" destOrd="0" parTransId="{3DEFACCB-7408-463B-9CB3-3F084C8FFB20}" sibTransId="{11732BB3-C082-4AAD-98CD-1F5B6268A38D}"/>
    <dgm:cxn modelId="{95365BF8-25F9-4A8A-862D-2AE2895AC029}" srcId="{63E557E8-2C93-4043-A0F9-5D5CC78CBEE6}" destId="{F6346C06-2B64-4FA3-918E-F250D1285F65}" srcOrd="3" destOrd="0" parTransId="{8D3242B6-6C98-4718-B1B2-C0824AEFE1FD}" sibTransId="{91D22069-7D3A-4CA6-BE74-4D9A9B2EC77B}"/>
    <dgm:cxn modelId="{9BFED7FC-7347-4E3D-81F4-4953A6B561A3}" type="presOf" srcId="{AB67E968-937B-4ABA-A82D-6415CE8D3704}" destId="{55563831-67E2-40EC-85D0-6B26D778C0D6}" srcOrd="0" destOrd="3" presId="urn:microsoft.com/office/officeart/2005/8/layout/hList1"/>
    <dgm:cxn modelId="{6165D423-0988-4356-9BFA-DAFCB90E65F3}" type="presParOf" srcId="{99E54E76-7EEE-41F2-A28E-58DEA9783D76}" destId="{EC50D0D5-4814-4E95-B0D7-C98B5577C32D}" srcOrd="0" destOrd="0" presId="urn:microsoft.com/office/officeart/2005/8/layout/hList1"/>
    <dgm:cxn modelId="{5FA27363-21B9-4AE6-8568-57A78F2BADA8}" type="presParOf" srcId="{EC50D0D5-4814-4E95-B0D7-C98B5577C32D}" destId="{81C9EBE1-381A-4D49-9FD2-86B2E1895552}" srcOrd="0" destOrd="0" presId="urn:microsoft.com/office/officeart/2005/8/layout/hList1"/>
    <dgm:cxn modelId="{6DF019D3-AD13-4259-AA1D-63C8819513FC}" type="presParOf" srcId="{EC50D0D5-4814-4E95-B0D7-C98B5577C32D}" destId="{EBC1251D-FD9E-49A4-8233-9237200C33D9}" srcOrd="1" destOrd="0" presId="urn:microsoft.com/office/officeart/2005/8/layout/hList1"/>
    <dgm:cxn modelId="{322D49EF-4990-4057-A8F8-A03748EE3572}" type="presParOf" srcId="{99E54E76-7EEE-41F2-A28E-58DEA9783D76}" destId="{803AD327-8966-4E58-923B-E84D5EAA47B9}" srcOrd="1" destOrd="0" presId="urn:microsoft.com/office/officeart/2005/8/layout/hList1"/>
    <dgm:cxn modelId="{96F0BB95-A503-4A89-BEAF-9A11F4550669}" type="presParOf" srcId="{99E54E76-7EEE-41F2-A28E-58DEA9783D76}" destId="{814792CB-EC4E-498A-B7F6-2A4B051C09B4}" srcOrd="2" destOrd="0" presId="urn:microsoft.com/office/officeart/2005/8/layout/hList1"/>
    <dgm:cxn modelId="{C3F85195-EE5D-41EA-878D-664BFB051DFD}" type="presParOf" srcId="{814792CB-EC4E-498A-B7F6-2A4B051C09B4}" destId="{348FE5D3-E163-443B-8853-BE2403FD1F6D}" srcOrd="0" destOrd="0" presId="urn:microsoft.com/office/officeart/2005/8/layout/hList1"/>
    <dgm:cxn modelId="{6F5EF83E-F2C9-4269-9EC4-9533FC37D04E}" type="presParOf" srcId="{814792CB-EC4E-498A-B7F6-2A4B051C09B4}" destId="{404DD18C-0A91-4D4C-AF07-27B62B252D61}" srcOrd="1" destOrd="0" presId="urn:microsoft.com/office/officeart/2005/8/layout/hList1"/>
    <dgm:cxn modelId="{E310CAFE-934B-43DF-8B1D-0183B9C027B3}" type="presParOf" srcId="{99E54E76-7EEE-41F2-A28E-58DEA9783D76}" destId="{7416339C-0F86-428F-9490-3FF05371FED5}" srcOrd="3" destOrd="0" presId="urn:microsoft.com/office/officeart/2005/8/layout/hList1"/>
    <dgm:cxn modelId="{C87AD12D-2318-4554-A5B3-21B6466FC855}" type="presParOf" srcId="{99E54E76-7EEE-41F2-A28E-58DEA9783D76}" destId="{74DEDDD8-8D15-49BF-9429-D16F78F2FF3C}" srcOrd="4" destOrd="0" presId="urn:microsoft.com/office/officeart/2005/8/layout/hList1"/>
    <dgm:cxn modelId="{C1F05B24-8A57-4342-B98B-3847AFBCF272}" type="presParOf" srcId="{74DEDDD8-8D15-49BF-9429-D16F78F2FF3C}" destId="{F3A1DA19-69F0-4222-8A29-91F0D4B1DC60}" srcOrd="0" destOrd="0" presId="urn:microsoft.com/office/officeart/2005/8/layout/hList1"/>
    <dgm:cxn modelId="{E9FBE424-AE8F-4732-8B59-121DCEBC78FE}" type="presParOf" srcId="{74DEDDD8-8D15-49BF-9429-D16F78F2FF3C}" destId="{55563831-67E2-40EC-85D0-6B26D778C0D6}" srcOrd="1" destOrd="0" presId="urn:microsoft.com/office/officeart/2005/8/layout/hList1"/>
    <dgm:cxn modelId="{B5BD7CDC-57A7-4B56-9182-BCD57E810AB7}" type="presParOf" srcId="{99E54E76-7EEE-41F2-A28E-58DEA9783D76}" destId="{59DBF7DC-5995-42D6-87B2-3E06D1B3FF4C}" srcOrd="5" destOrd="0" presId="urn:microsoft.com/office/officeart/2005/8/layout/hList1"/>
    <dgm:cxn modelId="{D6868EE1-AC37-44ED-91D9-5CF33C6064DF}" type="presParOf" srcId="{99E54E76-7EEE-41F2-A28E-58DEA9783D76}" destId="{93AAD65C-01BB-41DB-9D50-817AB67C2EF4}" srcOrd="6" destOrd="0" presId="urn:microsoft.com/office/officeart/2005/8/layout/hList1"/>
    <dgm:cxn modelId="{18A9E8EC-2787-499B-8CFB-06F92EC96910}" type="presParOf" srcId="{93AAD65C-01BB-41DB-9D50-817AB67C2EF4}" destId="{1E7EE7A7-E756-4F36-B97B-937177C29504}" srcOrd="0" destOrd="0" presId="urn:microsoft.com/office/officeart/2005/8/layout/hList1"/>
    <dgm:cxn modelId="{E6170AFE-F7AF-4F52-AAE4-EF668A051D3D}" type="presParOf" srcId="{93AAD65C-01BB-41DB-9D50-817AB67C2EF4}" destId="{AFD7ED49-5383-4FF0-8D7D-31DABC984C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9EBE1-381A-4D49-9FD2-86B2E1895552}">
      <dsp:nvSpPr>
        <dsp:cNvPr id="0" name=""/>
        <dsp:cNvSpPr/>
      </dsp:nvSpPr>
      <dsp:spPr>
        <a:xfrm>
          <a:off x="4178" y="101367"/>
          <a:ext cx="2512555" cy="690269"/>
        </a:xfrm>
        <a:prstGeom prst="rect">
          <a:avLst/>
        </a:prstGeom>
        <a:solidFill>
          <a:srgbClr val="0A5EA8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Self funding 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4178" y="101367"/>
        <a:ext cx="2512555" cy="690269"/>
      </dsp:txXfrm>
    </dsp:sp>
    <dsp:sp modelId="{EBC1251D-FD9E-49A4-8233-9237200C33D9}">
      <dsp:nvSpPr>
        <dsp:cNvPr id="0" name=""/>
        <dsp:cNvSpPr/>
      </dsp:nvSpPr>
      <dsp:spPr>
        <a:xfrm>
          <a:off x="4178" y="791637"/>
          <a:ext cx="2512555" cy="40680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assumes financial risk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Greater flexibility in plan design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Actionable data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Cost containment abilities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Lower administrative costs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maintains control over health plan reserves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Enhanced cash flow</a:t>
          </a:r>
        </a:p>
      </dsp:txBody>
      <dsp:txXfrm>
        <a:off x="4178" y="791637"/>
        <a:ext cx="2512555" cy="4068089"/>
      </dsp:txXfrm>
    </dsp:sp>
    <dsp:sp modelId="{348FE5D3-E163-443B-8853-BE2403FD1F6D}">
      <dsp:nvSpPr>
        <dsp:cNvPr id="0" name=""/>
        <dsp:cNvSpPr/>
      </dsp:nvSpPr>
      <dsp:spPr>
        <a:xfrm>
          <a:off x="2868491" y="101367"/>
          <a:ext cx="2512555" cy="690269"/>
        </a:xfrm>
        <a:prstGeom prst="rect">
          <a:avLst/>
        </a:prstGeom>
        <a:solidFill>
          <a:srgbClr val="0A5EA8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Level funding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2868491" y="101367"/>
        <a:ext cx="2512555" cy="690269"/>
      </dsp:txXfrm>
    </dsp:sp>
    <dsp:sp modelId="{404DD18C-0A91-4D4C-AF07-27B62B252D61}">
      <dsp:nvSpPr>
        <dsp:cNvPr id="0" name=""/>
        <dsp:cNvSpPr/>
      </dsp:nvSpPr>
      <dsp:spPr>
        <a:xfrm>
          <a:off x="2868491" y="791637"/>
          <a:ext cx="2512555" cy="40680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Low risk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Predictable like fully insured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Advantages of self funding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Cost savings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Flexibility in plan design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Claims reporting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Annual refunds</a:t>
          </a:r>
        </a:p>
      </dsp:txBody>
      <dsp:txXfrm>
        <a:off x="2868491" y="791637"/>
        <a:ext cx="2512555" cy="4068089"/>
      </dsp:txXfrm>
    </dsp:sp>
    <dsp:sp modelId="{F3A1DA19-69F0-4222-8A29-91F0D4B1DC60}">
      <dsp:nvSpPr>
        <dsp:cNvPr id="0" name=""/>
        <dsp:cNvSpPr/>
      </dsp:nvSpPr>
      <dsp:spPr>
        <a:xfrm>
          <a:off x="5732804" y="101367"/>
          <a:ext cx="2512555" cy="690269"/>
        </a:xfrm>
        <a:prstGeom prst="rect">
          <a:avLst/>
        </a:prstGeom>
        <a:solidFill>
          <a:srgbClr val="0A5EA8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Reference-based pricing (RBP)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5732804" y="101367"/>
        <a:ext cx="2512555" cy="690269"/>
      </dsp:txXfrm>
    </dsp:sp>
    <dsp:sp modelId="{55563831-67E2-40EC-85D0-6B26D778C0D6}">
      <dsp:nvSpPr>
        <dsp:cNvPr id="0" name=""/>
        <dsp:cNvSpPr/>
      </dsp:nvSpPr>
      <dsp:spPr>
        <a:xfrm>
          <a:off x="5732804" y="791637"/>
          <a:ext cx="2512555" cy="40680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Can be self-funded or level-funded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Pays claims on a benchmark of Medicare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Significant cost savings potential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Balance billing is the primary challenge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Not accepted at Baptist Health</a:t>
          </a:r>
        </a:p>
      </dsp:txBody>
      <dsp:txXfrm>
        <a:off x="5732804" y="791637"/>
        <a:ext cx="2512555" cy="4068089"/>
      </dsp:txXfrm>
    </dsp:sp>
    <dsp:sp modelId="{1E7EE7A7-E756-4F36-B97B-937177C29504}">
      <dsp:nvSpPr>
        <dsp:cNvPr id="0" name=""/>
        <dsp:cNvSpPr/>
      </dsp:nvSpPr>
      <dsp:spPr>
        <a:xfrm>
          <a:off x="8597117" y="101367"/>
          <a:ext cx="2512555" cy="690269"/>
        </a:xfrm>
        <a:prstGeom prst="rect">
          <a:avLst/>
        </a:prstGeom>
        <a:solidFill>
          <a:srgbClr val="0A5EA8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bg1"/>
              </a:solidFill>
            </a:rPr>
            <a:t>ICHRA</a:t>
          </a:r>
        </a:p>
      </dsp:txBody>
      <dsp:txXfrm>
        <a:off x="8597117" y="101367"/>
        <a:ext cx="2512555" cy="690269"/>
      </dsp:txXfrm>
    </dsp:sp>
    <dsp:sp modelId="{AFD7ED49-5383-4FF0-8D7D-31DABC984C83}">
      <dsp:nvSpPr>
        <dsp:cNvPr id="0" name=""/>
        <dsp:cNvSpPr/>
      </dsp:nvSpPr>
      <dsp:spPr>
        <a:xfrm>
          <a:off x="8597117" y="791637"/>
          <a:ext cx="2512555" cy="406808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Employer funded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 contribution limits although it must meet ACA affordability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Government employers are eligible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Employees have choice of plan within marketplace</a:t>
          </a:r>
        </a:p>
      </dsp:txBody>
      <dsp:txXfrm>
        <a:off x="8597117" y="791637"/>
        <a:ext cx="2512555" cy="4068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7020C-AC73-49B3-BACD-3EF24724E87B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14CC3-45F2-4722-83A6-65C1213F1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7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9BBC-3FA8-4168-95EF-E53BE3FA131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484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21A0F97E-B26D-4D10-0496-1C8ECF6954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51FFD447-FDDA-7BA6-86AD-346CB3D86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72F023-423F-4860-918E-E740772E3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C25F672-9074-40C7-8BFE-726CC9D26487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EC87C-066B-0A44-A319-427C4DAC3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C81C-A1FE-D7AA-A2DD-71351CBA9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46C24-D1FA-47AF-50C5-925F9343F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A23A5-80C7-2298-4EF2-4ED0D698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3BA05-783F-20E3-0175-E5BA6D63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9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DA5BE-B7B5-DC01-DF66-597A2736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AA1B6-AF6C-378A-D78B-C5DE26B00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68175-E349-6267-8F37-CE4A27E5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6D73-B695-AE37-CBC2-6F396A7D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65BE4-7DE5-54C5-B95F-D362073C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5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EC726-05AE-E3E2-1D74-A3EC53F6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6B6E7-9369-B675-2353-9B8F366A6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99D7A-618C-23A7-9C57-7564BDC4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081B0-78C1-BE26-1ED6-57129612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EB441-C6A7-8D0B-974E-889884AC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1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5DBB-83C1-B552-FF7B-6304BCAA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122C2-B8CA-4D47-6D5F-EA8BC583A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7AB32-53C1-2910-E854-4D6FCB805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E91A3-C27B-144C-716C-1BF670329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B844C-79C7-460C-E8B5-2126ED5F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C6846D-DF7C-2875-AB85-3A01F225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5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4DD83-5BAE-2C16-57FF-E68F4CCB6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FB9AF-4F66-544F-73BB-FEC218DBC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954C7-60C4-DFBB-8499-1F308A1E8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3699F-65CE-32CA-3E35-4B401F4E8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44B9DB-AF49-CD47-06EF-9388EEE6E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A92311-FEF0-B38F-D3C7-CC3AA6859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61271C-0B14-EC93-E672-0B42D98B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E4D566-DE99-FBA2-CACA-A63FC235F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1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2535A-E98E-54B3-4E7B-BB082C78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447E3-F09E-3A81-242D-8796E1224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BA6751-351B-EFDB-78E9-DB6298D1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CAFD1B-E87A-3E66-232C-1C2A471A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7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031D7-55D9-0613-397C-BBD5074AD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21C2D-DE4C-B703-C2AF-FE3BC0227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780E9-D78B-F7EC-1972-29FA264C4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9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E86E-AD31-9DE2-B413-D8FBD2EA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8016F-EC9F-F81A-FE57-568DB4561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A4E73-6583-0F31-30D1-A0531755F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EEBA4-2165-98AD-3DB0-840B9410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789C5-9049-A7B0-E25E-57E0A9CE3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BA2B5-D136-3DCD-A429-C0541385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99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AFDE-63D8-85CE-8FB8-388C148A9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739845-369A-AC63-DDB0-2C123433FE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53756-B77A-BEEE-19C1-A7DB7FCE7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A971A-35D3-EA5E-1B5D-60D71BE29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7258A7-9DA3-0462-FCBC-B17F86CD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704AD-632E-4675-9A57-D5A223E0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2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97BAF-7835-2F99-E931-2D005221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09922-995D-5505-6E41-CF018C136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4AC21-0B6D-A460-4E15-51333A95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CDAEF-1241-7605-0D1F-308EF005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2C526-C6DA-526A-76E4-2EEC4C40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9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A2A721-15D1-77A0-47ED-2A99816139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E290CF-89B9-C402-1896-75F35191E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B1341-CAAA-37AC-3CD8-E6E2B5AB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B4C9-FC9D-C95F-0593-066D95BA0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D3EB1-5505-9842-9D44-0B969113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19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33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63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BF5228-6F3E-386F-C9A3-CF35E165B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27239-8F00-8909-E6B1-E1312B0AA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88C51-0834-97A5-2746-408F46606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75CAD6-E839-4210-82CB-898B695CB5B3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1F879-2334-D363-91AC-C452A2E2E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92559-64BA-39A5-4371-D8E1EF527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87AAD-4236-46C4-90F5-6C2F35C8A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54A3-C58B-D4A7-EEBA-20EE0BCA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833"/>
            <a:ext cx="4215063" cy="2398713"/>
          </a:xfrm>
        </p:spPr>
        <p:txBody>
          <a:bodyPr>
            <a:normAutofit/>
          </a:bodyPr>
          <a:lstStyle/>
          <a:p>
            <a:r>
              <a:rPr lang="en-US" dirty="0"/>
              <a:t>Health Insurance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AD76-525F-6213-55A2-54C57F31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0779" y="3884452"/>
            <a:ext cx="5723021" cy="2398713"/>
          </a:xfrm>
        </p:spPr>
        <p:txBody>
          <a:bodyPr anchor="ctr">
            <a:normAutofit/>
          </a:bodyPr>
          <a:lstStyle/>
          <a:p>
            <a:r>
              <a:rPr lang="en-US" sz="3600"/>
              <a:t>Christina Heckathorn </a:t>
            </a:r>
          </a:p>
          <a:p>
            <a:r>
              <a:rPr lang="en-US" sz="3600"/>
              <a:t>Kelly Harding</a:t>
            </a:r>
            <a:endParaRPr lang="en-US" sz="3600" dirty="0"/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68EB3399-FF24-C64D-B94D-EF48FA34F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880" y="553454"/>
            <a:ext cx="7965409" cy="246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-230770" y="6184900"/>
            <a:ext cx="12856741" cy="0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5" name="Group 5"/>
          <p:cNvGrpSpPr/>
          <p:nvPr/>
        </p:nvGrpSpPr>
        <p:grpSpPr>
          <a:xfrm>
            <a:off x="0" y="-27765"/>
            <a:ext cx="12191999" cy="977270"/>
            <a:chOff x="0" y="-6715"/>
            <a:chExt cx="1581313" cy="236351"/>
          </a:xfrm>
        </p:grpSpPr>
        <p:sp>
          <p:nvSpPr>
            <p:cNvPr id="6" name="Freeform 6"/>
            <p:cNvSpPr/>
            <p:nvPr/>
          </p:nvSpPr>
          <p:spPr>
            <a:xfrm>
              <a:off x="0" y="-6715"/>
              <a:ext cx="1581313" cy="236351"/>
            </a:xfrm>
            <a:custGeom>
              <a:avLst/>
              <a:gdLst/>
              <a:ahLst/>
              <a:cxnLst/>
              <a:rect l="l" t="t" r="r" b="b"/>
              <a:pathLst>
                <a:path w="1581313" h="165860">
                  <a:moveTo>
                    <a:pt x="0" y="0"/>
                  </a:moveTo>
                  <a:lnTo>
                    <a:pt x="1581313" y="0"/>
                  </a:lnTo>
                  <a:lnTo>
                    <a:pt x="1581313" y="165860"/>
                  </a:lnTo>
                  <a:lnTo>
                    <a:pt x="0" y="165860"/>
                  </a:lnTo>
                  <a:close/>
                </a:path>
              </a:pathLst>
            </a:custGeom>
            <a:solidFill>
              <a:srgbClr val="0A5EA8"/>
            </a:solidFill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3288" y="71723"/>
              <a:ext cx="543181" cy="1004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>
                <a:lnSpc>
                  <a:spcPts val="2333"/>
                </a:lnSpc>
                <a:spcBef>
                  <a:spcPct val="0"/>
                </a:spcBef>
              </a:pPr>
              <a:r>
                <a:rPr lang="en-US" sz="3730" b="1" spc="139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Lora"/>
                </a:rPr>
                <a:t>Agenda</a:t>
              </a:r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1566150" y="4139005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9" name="AutoShape 9"/>
          <p:cNvSpPr/>
          <p:nvPr/>
        </p:nvSpPr>
        <p:spPr>
          <a:xfrm flipV="1">
            <a:off x="5473039" y="4139005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0" name="AutoShape 10"/>
          <p:cNvSpPr/>
          <p:nvPr/>
        </p:nvSpPr>
        <p:spPr>
          <a:xfrm flipV="1">
            <a:off x="9430501" y="4139005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1" name="AutoShape 11"/>
          <p:cNvSpPr/>
          <p:nvPr/>
        </p:nvSpPr>
        <p:spPr>
          <a:xfrm flipV="1">
            <a:off x="1566150" y="2585748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 flipV="1">
            <a:off x="5473039" y="2585748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AutoShape 13"/>
          <p:cNvSpPr/>
          <p:nvPr/>
        </p:nvSpPr>
        <p:spPr>
          <a:xfrm flipV="1">
            <a:off x="9430501" y="2585748"/>
            <a:ext cx="0" cy="977269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TextBox 14"/>
          <p:cNvSpPr txBox="1"/>
          <p:nvPr/>
        </p:nvSpPr>
        <p:spPr>
          <a:xfrm>
            <a:off x="1839544" y="4324956"/>
            <a:ext cx="2572438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Fine-tune your compliance calendar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46433" y="4324956"/>
            <a:ext cx="2586456" cy="26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Examine RX cost solutions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39544" y="2771698"/>
            <a:ext cx="2709497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Explore Kentucky Market Conditions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46434" y="2771698"/>
            <a:ext cx="2859069" cy="85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Discover alternative options for purchasing health insurance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03896" y="2771698"/>
            <a:ext cx="2488105" cy="56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6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Walk through COBRA essentials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42151" y="4302337"/>
            <a:ext cx="650604" cy="65060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549041" y="4302337"/>
            <a:ext cx="650604" cy="65060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5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506503" y="4302337"/>
            <a:ext cx="650604" cy="65060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6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2151" y="2749079"/>
            <a:ext cx="650604" cy="650604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49041" y="2749079"/>
            <a:ext cx="650604" cy="650604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2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506503" y="2749079"/>
            <a:ext cx="650604" cy="650604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893"/>
                </a:lnSpc>
              </a:pPr>
              <a:r>
                <a:rPr lang="en-US" sz="2066">
                  <a:solidFill>
                    <a:srgbClr val="666666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3</a:t>
              </a:r>
            </a:p>
          </p:txBody>
        </p:sp>
      </p:grpSp>
      <p:sp>
        <p:nvSpPr>
          <p:cNvPr id="39" name="AutoShape 4">
            <a:extLst>
              <a:ext uri="{FF2B5EF4-FFF2-40B4-BE49-F238E27FC236}">
                <a16:creationId xmlns:a16="http://schemas.microsoft.com/office/drawing/2014/main" id="{2D7AB09E-AD3B-BBA4-37DF-45A1A1C69694}"/>
              </a:ext>
            </a:extLst>
          </p:cNvPr>
          <p:cNvSpPr/>
          <p:nvPr/>
        </p:nvSpPr>
        <p:spPr>
          <a:xfrm>
            <a:off x="-332372" y="1271524"/>
            <a:ext cx="12856741" cy="0"/>
          </a:xfrm>
          <a:prstGeom prst="line">
            <a:avLst/>
          </a:prstGeom>
          <a:ln w="3810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CD90E70-7FB7-BF03-0BB0-022CAFAEA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035" y="6121685"/>
            <a:ext cx="692112" cy="56477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DF31D52-4B5F-F06E-1512-3D97321B32E7}"/>
              </a:ext>
            </a:extLst>
          </p:cNvPr>
          <p:cNvSpPr txBox="1"/>
          <p:nvPr/>
        </p:nvSpPr>
        <p:spPr>
          <a:xfrm>
            <a:off x="9703896" y="4276802"/>
            <a:ext cx="2070182" cy="661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33"/>
              </a:lnSpc>
            </a:pPr>
            <a:r>
              <a:rPr lang="en-US" sz="1800" dirty="0">
                <a:solidFill>
                  <a:srgbClr val="666666"/>
                </a:solidFill>
                <a:latin typeface="Roboto Bold"/>
                <a:ea typeface="Roboto Bold"/>
                <a:cs typeface="Roboto Bold"/>
                <a:sym typeface="Roboto Bold"/>
              </a:rPr>
              <a:t>Recognize a leadership change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778EC6E-B783-44A8-9FF7-FEF1EE6DC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830098" y="-1"/>
            <a:ext cx="7361901" cy="6857999"/>
          </a:xfrm>
          <a:custGeom>
            <a:avLst/>
            <a:gdLst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415178 w 8733721"/>
              <a:gd name="connsiteY23" fmla="*/ 1818229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57285 w 8733721"/>
              <a:gd name="connsiteY50" fmla="*/ 4526395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236175 w 8733721"/>
              <a:gd name="connsiteY4" fmla="*/ 2 h 6857999"/>
              <a:gd name="connsiteX5" fmla="*/ 8231178 w 8733721"/>
              <a:gd name="connsiteY5" fmla="*/ 14562 h 6857999"/>
              <a:gd name="connsiteX6" fmla="*/ 8234773 w 8733721"/>
              <a:gd name="connsiteY6" fmla="*/ 59077 h 6857999"/>
              <a:gd name="connsiteX7" fmla="*/ 8227623 w 8733721"/>
              <a:gd name="connsiteY7" fmla="*/ 107668 h 6857999"/>
              <a:gd name="connsiteX8" fmla="*/ 8246150 w 8733721"/>
              <a:gd name="connsiteY8" fmla="*/ 246136 h 6857999"/>
              <a:gd name="connsiteX9" fmla="*/ 8224308 w 8733721"/>
              <a:gd name="connsiteY9" fmla="*/ 372908 h 6857999"/>
              <a:gd name="connsiteX10" fmla="*/ 8221687 w 8733721"/>
              <a:gd name="connsiteY10" fmla="*/ 450607 h 6857999"/>
              <a:gd name="connsiteX11" fmla="*/ 8232987 w 8733721"/>
              <a:gd name="connsiteY11" fmla="*/ 812800 h 6857999"/>
              <a:gd name="connsiteX12" fmla="*/ 8241364 w 8733721"/>
              <a:gd name="connsiteY12" fmla="*/ 912727 h 6857999"/>
              <a:gd name="connsiteX13" fmla="*/ 8240165 w 8733721"/>
              <a:gd name="connsiteY13" fmla="*/ 989950 h 6857999"/>
              <a:gd name="connsiteX14" fmla="*/ 8243561 w 8733721"/>
              <a:gd name="connsiteY14" fmla="*/ 1141745 h 6857999"/>
              <a:gd name="connsiteX15" fmla="*/ 8256144 w 8733721"/>
              <a:gd name="connsiteY15" fmla="*/ 1265454 h 6857999"/>
              <a:gd name="connsiteX16" fmla="*/ 8281494 w 8733721"/>
              <a:gd name="connsiteY16" fmla="*/ 1385480 h 6857999"/>
              <a:gd name="connsiteX17" fmla="*/ 8297877 w 8733721"/>
              <a:gd name="connsiteY17" fmla="*/ 1458060 h 6857999"/>
              <a:gd name="connsiteX18" fmla="*/ 8315502 w 8733721"/>
              <a:gd name="connsiteY18" fmla="*/ 1513175 h 6857999"/>
              <a:gd name="connsiteX19" fmla="*/ 8342335 w 8733721"/>
              <a:gd name="connsiteY19" fmla="*/ 1570809 h 6857999"/>
              <a:gd name="connsiteX20" fmla="*/ 8324762 w 8733721"/>
              <a:gd name="connsiteY20" fmla="*/ 1632434 h 6857999"/>
              <a:gd name="connsiteX21" fmla="*/ 8319231 w 8733721"/>
              <a:gd name="connsiteY21" fmla="*/ 1742490 h 6857999"/>
              <a:gd name="connsiteX22" fmla="*/ 8343694 w 8733721"/>
              <a:gd name="connsiteY22" fmla="*/ 1812272 h 6857999"/>
              <a:gd name="connsiteX23" fmla="*/ 8379488 w 8733721"/>
              <a:gd name="connsiteY23" fmla="*/ 1856766 h 6857999"/>
              <a:gd name="connsiteX24" fmla="*/ 8385055 w 8733721"/>
              <a:gd name="connsiteY24" fmla="*/ 1923433 h 6857999"/>
              <a:gd name="connsiteX25" fmla="*/ 8386906 w 8733721"/>
              <a:gd name="connsiteY25" fmla="*/ 1972204 h 6857999"/>
              <a:gd name="connsiteX26" fmla="*/ 8386681 w 8733721"/>
              <a:gd name="connsiteY26" fmla="*/ 2066205 h 6857999"/>
              <a:gd name="connsiteX27" fmla="*/ 8380052 w 8733721"/>
              <a:gd name="connsiteY27" fmla="*/ 2227417 h 6857999"/>
              <a:gd name="connsiteX28" fmla="*/ 8374483 w 8733721"/>
              <a:gd name="connsiteY28" fmla="*/ 2510933 h 6857999"/>
              <a:gd name="connsiteX29" fmla="*/ 8375191 w 8733721"/>
              <a:gd name="connsiteY29" fmla="*/ 2741866 h 6857999"/>
              <a:gd name="connsiteX30" fmla="*/ 8384389 w 8733721"/>
              <a:gd name="connsiteY30" fmla="*/ 2864935 h 6857999"/>
              <a:gd name="connsiteX31" fmla="*/ 8391822 w 8733721"/>
              <a:gd name="connsiteY31" fmla="*/ 2950807 h 6857999"/>
              <a:gd name="connsiteX32" fmla="*/ 8378111 w 8733721"/>
              <a:gd name="connsiteY32" fmla="*/ 2978246 h 6857999"/>
              <a:gd name="connsiteX33" fmla="*/ 8375025 w 8733721"/>
              <a:gd name="connsiteY33" fmla="*/ 2995916 h 6857999"/>
              <a:gd name="connsiteX34" fmla="*/ 8366764 w 8733721"/>
              <a:gd name="connsiteY34" fmla="*/ 2998648 h 6857999"/>
              <a:gd name="connsiteX35" fmla="*/ 8356827 w 8733721"/>
              <a:gd name="connsiteY35" fmla="*/ 3023630 h 6857999"/>
              <a:gd name="connsiteX36" fmla="*/ 8348883 w 8733721"/>
              <a:gd name="connsiteY36" fmla="*/ 3096975 h 6857999"/>
              <a:gd name="connsiteX37" fmla="*/ 8331320 w 8733721"/>
              <a:gd name="connsiteY37" fmla="*/ 3216657 h 6857999"/>
              <a:gd name="connsiteX38" fmla="*/ 8334250 w 8733721"/>
              <a:gd name="connsiteY38" fmla="*/ 3310980 h 6857999"/>
              <a:gd name="connsiteX39" fmla="*/ 8323018 w 8733721"/>
              <a:gd name="connsiteY39" fmla="*/ 3344725 h 6857999"/>
              <a:gd name="connsiteX40" fmla="*/ 8312317 w 8733721"/>
              <a:gd name="connsiteY40" fmla="*/ 3393250 h 6857999"/>
              <a:gd name="connsiteX41" fmla="*/ 8299110 w 8733721"/>
              <a:gd name="connsiteY41" fmla="*/ 3514536 h 6857999"/>
              <a:gd name="connsiteX42" fmla="*/ 8279421 w 8733721"/>
              <a:gd name="connsiteY42" fmla="*/ 3686149 h 6857999"/>
              <a:gd name="connsiteX43" fmla="*/ 8273021 w 8733721"/>
              <a:gd name="connsiteY43" fmla="*/ 3692208 h 6857999"/>
              <a:gd name="connsiteX44" fmla="*/ 8260968 w 8733721"/>
              <a:gd name="connsiteY44" fmla="*/ 3776022 h 6857999"/>
              <a:gd name="connsiteX45" fmla="*/ 8209415 w 8733721"/>
              <a:gd name="connsiteY45" fmla="*/ 4060536 h 6857999"/>
              <a:gd name="connsiteX46" fmla="*/ 8203359 w 8733721"/>
              <a:gd name="connsiteY46" fmla="*/ 4222149 h 6857999"/>
              <a:gd name="connsiteX47" fmla="*/ 8197502 w 8733721"/>
              <a:gd name="connsiteY47" fmla="*/ 4364683 h 6857999"/>
              <a:gd name="connsiteX48" fmla="*/ 8189960 w 8733721"/>
              <a:gd name="connsiteY48" fmla="*/ 4462471 h 6857999"/>
              <a:gd name="connsiteX49" fmla="*/ 8157285 w 8733721"/>
              <a:gd name="connsiteY49" fmla="*/ 4526395 h 6857999"/>
              <a:gd name="connsiteX50" fmla="*/ 8127583 w 8733721"/>
              <a:gd name="connsiteY50" fmla="*/ 4649885 h 6857999"/>
              <a:gd name="connsiteX51" fmla="*/ 8086875 w 8733721"/>
              <a:gd name="connsiteY51" fmla="*/ 4799019 h 6857999"/>
              <a:gd name="connsiteX52" fmla="*/ 8071779 w 8733721"/>
              <a:gd name="connsiteY52" fmla="*/ 4849614 h 6857999"/>
              <a:gd name="connsiteX53" fmla="*/ 8046521 w 8733721"/>
              <a:gd name="connsiteY53" fmla="*/ 4919971 h 6857999"/>
              <a:gd name="connsiteX54" fmla="*/ 7999171 w 8733721"/>
              <a:gd name="connsiteY54" fmla="*/ 5010766 h 6857999"/>
              <a:gd name="connsiteX55" fmla="*/ 7974494 w 8733721"/>
              <a:gd name="connsiteY55" fmla="*/ 5088190 h 6857999"/>
              <a:gd name="connsiteX56" fmla="*/ 7960017 w 8733721"/>
              <a:gd name="connsiteY56" fmla="*/ 5143922 h 6857999"/>
              <a:gd name="connsiteX57" fmla="*/ 7940570 w 8733721"/>
              <a:gd name="connsiteY57" fmla="*/ 5284346 h 6857999"/>
              <a:gd name="connsiteX58" fmla="*/ 7923844 w 8733721"/>
              <a:gd name="connsiteY58" fmla="*/ 5390948 h 6857999"/>
              <a:gd name="connsiteX59" fmla="*/ 7905061 w 8733721"/>
              <a:gd name="connsiteY59" fmla="*/ 5470854 h 6857999"/>
              <a:gd name="connsiteX60" fmla="*/ 7900574 w 8733721"/>
              <a:gd name="connsiteY60" fmla="*/ 5529643 h 6857999"/>
              <a:gd name="connsiteX61" fmla="*/ 7889879 w 8733721"/>
              <a:gd name="connsiteY61" fmla="*/ 5597292 h 6857999"/>
              <a:gd name="connsiteX62" fmla="*/ 7881533 w 8733721"/>
              <a:gd name="connsiteY62" fmla="*/ 5608899 h 6857999"/>
              <a:gd name="connsiteX63" fmla="*/ 7866845 w 8733721"/>
              <a:gd name="connsiteY63" fmla="*/ 5684911 h 6857999"/>
              <a:gd name="connsiteX64" fmla="*/ 7866707 w 8733721"/>
              <a:gd name="connsiteY64" fmla="*/ 5755776 h 6857999"/>
              <a:gd name="connsiteX65" fmla="*/ 7858630 w 8733721"/>
              <a:gd name="connsiteY65" fmla="*/ 5889599 h 6857999"/>
              <a:gd name="connsiteX66" fmla="*/ 7862852 w 8733721"/>
              <a:gd name="connsiteY66" fmla="*/ 5989744 h 6857999"/>
              <a:gd name="connsiteX67" fmla="*/ 7834617 w 8733721"/>
              <a:gd name="connsiteY67" fmla="*/ 6084926 h 6857999"/>
              <a:gd name="connsiteX68" fmla="*/ 7830440 w 8733721"/>
              <a:gd name="connsiteY68" fmla="*/ 6346549 h 6857999"/>
              <a:gd name="connsiteX69" fmla="*/ 7828988 w 8733721"/>
              <a:gd name="connsiteY69" fmla="*/ 6527527 h 6857999"/>
              <a:gd name="connsiteX70" fmla="*/ 7833220 w 8733721"/>
              <a:gd name="connsiteY70" fmla="*/ 6627129 h 6857999"/>
              <a:gd name="connsiteX71" fmla="*/ 7833451 w 8733721"/>
              <a:gd name="connsiteY71" fmla="*/ 6694819 h 6857999"/>
              <a:gd name="connsiteX72" fmla="*/ 7859394 w 8733721"/>
              <a:gd name="connsiteY72" fmla="*/ 6765445 h 6857999"/>
              <a:gd name="connsiteX73" fmla="*/ 7866873 w 8733721"/>
              <a:gd name="connsiteY73" fmla="*/ 6844697 h 6857999"/>
              <a:gd name="connsiteX74" fmla="*/ 7868076 w 8733721"/>
              <a:gd name="connsiteY74" fmla="*/ 6857999 h 6857999"/>
              <a:gd name="connsiteX75" fmla="*/ 2920621 w 8733721"/>
              <a:gd name="connsiteY75" fmla="*/ 6857999 h 6857999"/>
              <a:gd name="connsiteX76" fmla="*/ 961321 w 8733721"/>
              <a:gd name="connsiteY76" fmla="*/ 6857999 h 6857999"/>
              <a:gd name="connsiteX77" fmla="*/ 0 w 8733721"/>
              <a:gd name="connsiteY77" fmla="*/ 6857999 h 6857999"/>
              <a:gd name="connsiteX78" fmla="*/ 0 w 8733721"/>
              <a:gd name="connsiteY78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2920621 w 8394178"/>
              <a:gd name="connsiteY2" fmla="*/ 0 h 6857999"/>
              <a:gd name="connsiteX3" fmla="*/ 8236175 w 8394178"/>
              <a:gd name="connsiteY3" fmla="*/ 2 h 6857999"/>
              <a:gd name="connsiteX4" fmla="*/ 8231178 w 8394178"/>
              <a:gd name="connsiteY4" fmla="*/ 14562 h 6857999"/>
              <a:gd name="connsiteX5" fmla="*/ 8234773 w 8394178"/>
              <a:gd name="connsiteY5" fmla="*/ 59077 h 6857999"/>
              <a:gd name="connsiteX6" fmla="*/ 8227623 w 8394178"/>
              <a:gd name="connsiteY6" fmla="*/ 107668 h 6857999"/>
              <a:gd name="connsiteX7" fmla="*/ 8246150 w 8394178"/>
              <a:gd name="connsiteY7" fmla="*/ 246136 h 6857999"/>
              <a:gd name="connsiteX8" fmla="*/ 8224308 w 8394178"/>
              <a:gd name="connsiteY8" fmla="*/ 372908 h 6857999"/>
              <a:gd name="connsiteX9" fmla="*/ 8221687 w 8394178"/>
              <a:gd name="connsiteY9" fmla="*/ 450607 h 6857999"/>
              <a:gd name="connsiteX10" fmla="*/ 8232987 w 8394178"/>
              <a:gd name="connsiteY10" fmla="*/ 812800 h 6857999"/>
              <a:gd name="connsiteX11" fmla="*/ 8241364 w 8394178"/>
              <a:gd name="connsiteY11" fmla="*/ 912727 h 6857999"/>
              <a:gd name="connsiteX12" fmla="*/ 8240165 w 8394178"/>
              <a:gd name="connsiteY12" fmla="*/ 989950 h 6857999"/>
              <a:gd name="connsiteX13" fmla="*/ 8243561 w 8394178"/>
              <a:gd name="connsiteY13" fmla="*/ 1141745 h 6857999"/>
              <a:gd name="connsiteX14" fmla="*/ 8256144 w 8394178"/>
              <a:gd name="connsiteY14" fmla="*/ 1265454 h 6857999"/>
              <a:gd name="connsiteX15" fmla="*/ 8281494 w 8394178"/>
              <a:gd name="connsiteY15" fmla="*/ 1385480 h 6857999"/>
              <a:gd name="connsiteX16" fmla="*/ 8297877 w 8394178"/>
              <a:gd name="connsiteY16" fmla="*/ 1458060 h 6857999"/>
              <a:gd name="connsiteX17" fmla="*/ 8315502 w 8394178"/>
              <a:gd name="connsiteY17" fmla="*/ 1513175 h 6857999"/>
              <a:gd name="connsiteX18" fmla="*/ 8342335 w 8394178"/>
              <a:gd name="connsiteY18" fmla="*/ 1570809 h 6857999"/>
              <a:gd name="connsiteX19" fmla="*/ 8324762 w 8394178"/>
              <a:gd name="connsiteY19" fmla="*/ 1632434 h 6857999"/>
              <a:gd name="connsiteX20" fmla="*/ 8319231 w 8394178"/>
              <a:gd name="connsiteY20" fmla="*/ 1742490 h 6857999"/>
              <a:gd name="connsiteX21" fmla="*/ 8343694 w 8394178"/>
              <a:gd name="connsiteY21" fmla="*/ 1812272 h 6857999"/>
              <a:gd name="connsiteX22" fmla="*/ 8379488 w 8394178"/>
              <a:gd name="connsiteY22" fmla="*/ 1856766 h 6857999"/>
              <a:gd name="connsiteX23" fmla="*/ 8385055 w 8394178"/>
              <a:gd name="connsiteY23" fmla="*/ 1923433 h 6857999"/>
              <a:gd name="connsiteX24" fmla="*/ 8386906 w 8394178"/>
              <a:gd name="connsiteY24" fmla="*/ 1972204 h 6857999"/>
              <a:gd name="connsiteX25" fmla="*/ 8386681 w 8394178"/>
              <a:gd name="connsiteY25" fmla="*/ 2066205 h 6857999"/>
              <a:gd name="connsiteX26" fmla="*/ 8380052 w 8394178"/>
              <a:gd name="connsiteY26" fmla="*/ 2227417 h 6857999"/>
              <a:gd name="connsiteX27" fmla="*/ 8374483 w 8394178"/>
              <a:gd name="connsiteY27" fmla="*/ 2510933 h 6857999"/>
              <a:gd name="connsiteX28" fmla="*/ 8375191 w 8394178"/>
              <a:gd name="connsiteY28" fmla="*/ 2741866 h 6857999"/>
              <a:gd name="connsiteX29" fmla="*/ 8384389 w 8394178"/>
              <a:gd name="connsiteY29" fmla="*/ 2864935 h 6857999"/>
              <a:gd name="connsiteX30" fmla="*/ 8391822 w 8394178"/>
              <a:gd name="connsiteY30" fmla="*/ 2950807 h 6857999"/>
              <a:gd name="connsiteX31" fmla="*/ 8378111 w 8394178"/>
              <a:gd name="connsiteY31" fmla="*/ 2978246 h 6857999"/>
              <a:gd name="connsiteX32" fmla="*/ 8375025 w 8394178"/>
              <a:gd name="connsiteY32" fmla="*/ 2995916 h 6857999"/>
              <a:gd name="connsiteX33" fmla="*/ 8366764 w 8394178"/>
              <a:gd name="connsiteY33" fmla="*/ 2998648 h 6857999"/>
              <a:gd name="connsiteX34" fmla="*/ 8356827 w 8394178"/>
              <a:gd name="connsiteY34" fmla="*/ 3023630 h 6857999"/>
              <a:gd name="connsiteX35" fmla="*/ 8348883 w 8394178"/>
              <a:gd name="connsiteY35" fmla="*/ 3096975 h 6857999"/>
              <a:gd name="connsiteX36" fmla="*/ 8331320 w 8394178"/>
              <a:gd name="connsiteY36" fmla="*/ 3216657 h 6857999"/>
              <a:gd name="connsiteX37" fmla="*/ 8334250 w 8394178"/>
              <a:gd name="connsiteY37" fmla="*/ 3310980 h 6857999"/>
              <a:gd name="connsiteX38" fmla="*/ 8323018 w 8394178"/>
              <a:gd name="connsiteY38" fmla="*/ 3344725 h 6857999"/>
              <a:gd name="connsiteX39" fmla="*/ 8312317 w 8394178"/>
              <a:gd name="connsiteY39" fmla="*/ 3393250 h 6857999"/>
              <a:gd name="connsiteX40" fmla="*/ 8299110 w 8394178"/>
              <a:gd name="connsiteY40" fmla="*/ 3514536 h 6857999"/>
              <a:gd name="connsiteX41" fmla="*/ 8279421 w 8394178"/>
              <a:gd name="connsiteY41" fmla="*/ 3686149 h 6857999"/>
              <a:gd name="connsiteX42" fmla="*/ 8273021 w 8394178"/>
              <a:gd name="connsiteY42" fmla="*/ 3692208 h 6857999"/>
              <a:gd name="connsiteX43" fmla="*/ 8260968 w 8394178"/>
              <a:gd name="connsiteY43" fmla="*/ 3776022 h 6857999"/>
              <a:gd name="connsiteX44" fmla="*/ 8209415 w 8394178"/>
              <a:gd name="connsiteY44" fmla="*/ 4060536 h 6857999"/>
              <a:gd name="connsiteX45" fmla="*/ 8203359 w 8394178"/>
              <a:gd name="connsiteY45" fmla="*/ 4222149 h 6857999"/>
              <a:gd name="connsiteX46" fmla="*/ 8197502 w 8394178"/>
              <a:gd name="connsiteY46" fmla="*/ 4364683 h 6857999"/>
              <a:gd name="connsiteX47" fmla="*/ 8189960 w 8394178"/>
              <a:gd name="connsiteY47" fmla="*/ 4462471 h 6857999"/>
              <a:gd name="connsiteX48" fmla="*/ 8157285 w 8394178"/>
              <a:gd name="connsiteY48" fmla="*/ 4526395 h 6857999"/>
              <a:gd name="connsiteX49" fmla="*/ 8127583 w 8394178"/>
              <a:gd name="connsiteY49" fmla="*/ 4649885 h 6857999"/>
              <a:gd name="connsiteX50" fmla="*/ 8086875 w 8394178"/>
              <a:gd name="connsiteY50" fmla="*/ 4799019 h 6857999"/>
              <a:gd name="connsiteX51" fmla="*/ 8071779 w 8394178"/>
              <a:gd name="connsiteY51" fmla="*/ 4849614 h 6857999"/>
              <a:gd name="connsiteX52" fmla="*/ 8046521 w 8394178"/>
              <a:gd name="connsiteY52" fmla="*/ 4919971 h 6857999"/>
              <a:gd name="connsiteX53" fmla="*/ 7999171 w 8394178"/>
              <a:gd name="connsiteY53" fmla="*/ 5010766 h 6857999"/>
              <a:gd name="connsiteX54" fmla="*/ 7974494 w 8394178"/>
              <a:gd name="connsiteY54" fmla="*/ 5088190 h 6857999"/>
              <a:gd name="connsiteX55" fmla="*/ 7960017 w 8394178"/>
              <a:gd name="connsiteY55" fmla="*/ 5143922 h 6857999"/>
              <a:gd name="connsiteX56" fmla="*/ 7940570 w 8394178"/>
              <a:gd name="connsiteY56" fmla="*/ 5284346 h 6857999"/>
              <a:gd name="connsiteX57" fmla="*/ 7923844 w 8394178"/>
              <a:gd name="connsiteY57" fmla="*/ 5390948 h 6857999"/>
              <a:gd name="connsiteX58" fmla="*/ 7905061 w 8394178"/>
              <a:gd name="connsiteY58" fmla="*/ 5470854 h 6857999"/>
              <a:gd name="connsiteX59" fmla="*/ 7900574 w 8394178"/>
              <a:gd name="connsiteY59" fmla="*/ 5529643 h 6857999"/>
              <a:gd name="connsiteX60" fmla="*/ 7889879 w 8394178"/>
              <a:gd name="connsiteY60" fmla="*/ 5597292 h 6857999"/>
              <a:gd name="connsiteX61" fmla="*/ 7881533 w 8394178"/>
              <a:gd name="connsiteY61" fmla="*/ 5608899 h 6857999"/>
              <a:gd name="connsiteX62" fmla="*/ 7866845 w 8394178"/>
              <a:gd name="connsiteY62" fmla="*/ 5684911 h 6857999"/>
              <a:gd name="connsiteX63" fmla="*/ 7866707 w 8394178"/>
              <a:gd name="connsiteY63" fmla="*/ 5755776 h 6857999"/>
              <a:gd name="connsiteX64" fmla="*/ 7858630 w 8394178"/>
              <a:gd name="connsiteY64" fmla="*/ 5889599 h 6857999"/>
              <a:gd name="connsiteX65" fmla="*/ 7862852 w 8394178"/>
              <a:gd name="connsiteY65" fmla="*/ 5989744 h 6857999"/>
              <a:gd name="connsiteX66" fmla="*/ 7834617 w 8394178"/>
              <a:gd name="connsiteY66" fmla="*/ 6084926 h 6857999"/>
              <a:gd name="connsiteX67" fmla="*/ 7830440 w 8394178"/>
              <a:gd name="connsiteY67" fmla="*/ 6346549 h 6857999"/>
              <a:gd name="connsiteX68" fmla="*/ 7828988 w 8394178"/>
              <a:gd name="connsiteY68" fmla="*/ 6527527 h 6857999"/>
              <a:gd name="connsiteX69" fmla="*/ 7833220 w 8394178"/>
              <a:gd name="connsiteY69" fmla="*/ 6627129 h 6857999"/>
              <a:gd name="connsiteX70" fmla="*/ 7833451 w 8394178"/>
              <a:gd name="connsiteY70" fmla="*/ 6694819 h 6857999"/>
              <a:gd name="connsiteX71" fmla="*/ 7859394 w 8394178"/>
              <a:gd name="connsiteY71" fmla="*/ 6765445 h 6857999"/>
              <a:gd name="connsiteX72" fmla="*/ 7866873 w 8394178"/>
              <a:gd name="connsiteY72" fmla="*/ 6844697 h 6857999"/>
              <a:gd name="connsiteX73" fmla="*/ 7868076 w 8394178"/>
              <a:gd name="connsiteY73" fmla="*/ 6857999 h 6857999"/>
              <a:gd name="connsiteX74" fmla="*/ 2920621 w 8394178"/>
              <a:gd name="connsiteY74" fmla="*/ 6857999 h 6857999"/>
              <a:gd name="connsiteX75" fmla="*/ 961321 w 8394178"/>
              <a:gd name="connsiteY75" fmla="*/ 6857999 h 6857999"/>
              <a:gd name="connsiteX76" fmla="*/ 0 w 8394178"/>
              <a:gd name="connsiteY76" fmla="*/ 6857999 h 6857999"/>
              <a:gd name="connsiteX77" fmla="*/ 0 w 8394178"/>
              <a:gd name="connsiteY77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8236175 w 8394178"/>
              <a:gd name="connsiteY2" fmla="*/ 2 h 6857999"/>
              <a:gd name="connsiteX3" fmla="*/ 8231178 w 8394178"/>
              <a:gd name="connsiteY3" fmla="*/ 14562 h 6857999"/>
              <a:gd name="connsiteX4" fmla="*/ 8234773 w 8394178"/>
              <a:gd name="connsiteY4" fmla="*/ 59077 h 6857999"/>
              <a:gd name="connsiteX5" fmla="*/ 8227623 w 8394178"/>
              <a:gd name="connsiteY5" fmla="*/ 107668 h 6857999"/>
              <a:gd name="connsiteX6" fmla="*/ 8246150 w 8394178"/>
              <a:gd name="connsiteY6" fmla="*/ 246136 h 6857999"/>
              <a:gd name="connsiteX7" fmla="*/ 8224308 w 8394178"/>
              <a:gd name="connsiteY7" fmla="*/ 372908 h 6857999"/>
              <a:gd name="connsiteX8" fmla="*/ 8221687 w 8394178"/>
              <a:gd name="connsiteY8" fmla="*/ 450607 h 6857999"/>
              <a:gd name="connsiteX9" fmla="*/ 8232987 w 8394178"/>
              <a:gd name="connsiteY9" fmla="*/ 812800 h 6857999"/>
              <a:gd name="connsiteX10" fmla="*/ 8241364 w 8394178"/>
              <a:gd name="connsiteY10" fmla="*/ 912727 h 6857999"/>
              <a:gd name="connsiteX11" fmla="*/ 8240165 w 8394178"/>
              <a:gd name="connsiteY11" fmla="*/ 989950 h 6857999"/>
              <a:gd name="connsiteX12" fmla="*/ 8243561 w 8394178"/>
              <a:gd name="connsiteY12" fmla="*/ 1141745 h 6857999"/>
              <a:gd name="connsiteX13" fmla="*/ 8256144 w 8394178"/>
              <a:gd name="connsiteY13" fmla="*/ 1265454 h 6857999"/>
              <a:gd name="connsiteX14" fmla="*/ 8281494 w 8394178"/>
              <a:gd name="connsiteY14" fmla="*/ 1385480 h 6857999"/>
              <a:gd name="connsiteX15" fmla="*/ 8297877 w 8394178"/>
              <a:gd name="connsiteY15" fmla="*/ 1458060 h 6857999"/>
              <a:gd name="connsiteX16" fmla="*/ 8315502 w 8394178"/>
              <a:gd name="connsiteY16" fmla="*/ 1513175 h 6857999"/>
              <a:gd name="connsiteX17" fmla="*/ 8342335 w 8394178"/>
              <a:gd name="connsiteY17" fmla="*/ 1570809 h 6857999"/>
              <a:gd name="connsiteX18" fmla="*/ 8324762 w 8394178"/>
              <a:gd name="connsiteY18" fmla="*/ 1632434 h 6857999"/>
              <a:gd name="connsiteX19" fmla="*/ 8319231 w 8394178"/>
              <a:gd name="connsiteY19" fmla="*/ 1742490 h 6857999"/>
              <a:gd name="connsiteX20" fmla="*/ 8343694 w 8394178"/>
              <a:gd name="connsiteY20" fmla="*/ 1812272 h 6857999"/>
              <a:gd name="connsiteX21" fmla="*/ 8379488 w 8394178"/>
              <a:gd name="connsiteY21" fmla="*/ 1856766 h 6857999"/>
              <a:gd name="connsiteX22" fmla="*/ 8385055 w 8394178"/>
              <a:gd name="connsiteY22" fmla="*/ 1923433 h 6857999"/>
              <a:gd name="connsiteX23" fmla="*/ 8386906 w 8394178"/>
              <a:gd name="connsiteY23" fmla="*/ 1972204 h 6857999"/>
              <a:gd name="connsiteX24" fmla="*/ 8386681 w 8394178"/>
              <a:gd name="connsiteY24" fmla="*/ 2066205 h 6857999"/>
              <a:gd name="connsiteX25" fmla="*/ 8380052 w 8394178"/>
              <a:gd name="connsiteY25" fmla="*/ 2227417 h 6857999"/>
              <a:gd name="connsiteX26" fmla="*/ 8374483 w 8394178"/>
              <a:gd name="connsiteY26" fmla="*/ 2510933 h 6857999"/>
              <a:gd name="connsiteX27" fmla="*/ 8375191 w 8394178"/>
              <a:gd name="connsiteY27" fmla="*/ 2741866 h 6857999"/>
              <a:gd name="connsiteX28" fmla="*/ 8384389 w 8394178"/>
              <a:gd name="connsiteY28" fmla="*/ 2864935 h 6857999"/>
              <a:gd name="connsiteX29" fmla="*/ 8391822 w 8394178"/>
              <a:gd name="connsiteY29" fmla="*/ 2950807 h 6857999"/>
              <a:gd name="connsiteX30" fmla="*/ 8378111 w 8394178"/>
              <a:gd name="connsiteY30" fmla="*/ 2978246 h 6857999"/>
              <a:gd name="connsiteX31" fmla="*/ 8375025 w 8394178"/>
              <a:gd name="connsiteY31" fmla="*/ 2995916 h 6857999"/>
              <a:gd name="connsiteX32" fmla="*/ 8366764 w 8394178"/>
              <a:gd name="connsiteY32" fmla="*/ 2998648 h 6857999"/>
              <a:gd name="connsiteX33" fmla="*/ 8356827 w 8394178"/>
              <a:gd name="connsiteY33" fmla="*/ 3023630 h 6857999"/>
              <a:gd name="connsiteX34" fmla="*/ 8348883 w 8394178"/>
              <a:gd name="connsiteY34" fmla="*/ 3096975 h 6857999"/>
              <a:gd name="connsiteX35" fmla="*/ 8331320 w 8394178"/>
              <a:gd name="connsiteY35" fmla="*/ 3216657 h 6857999"/>
              <a:gd name="connsiteX36" fmla="*/ 8334250 w 8394178"/>
              <a:gd name="connsiteY36" fmla="*/ 3310980 h 6857999"/>
              <a:gd name="connsiteX37" fmla="*/ 8323018 w 8394178"/>
              <a:gd name="connsiteY37" fmla="*/ 3344725 h 6857999"/>
              <a:gd name="connsiteX38" fmla="*/ 8312317 w 8394178"/>
              <a:gd name="connsiteY38" fmla="*/ 3393250 h 6857999"/>
              <a:gd name="connsiteX39" fmla="*/ 8299110 w 8394178"/>
              <a:gd name="connsiteY39" fmla="*/ 3514536 h 6857999"/>
              <a:gd name="connsiteX40" fmla="*/ 8279421 w 8394178"/>
              <a:gd name="connsiteY40" fmla="*/ 3686149 h 6857999"/>
              <a:gd name="connsiteX41" fmla="*/ 8273021 w 8394178"/>
              <a:gd name="connsiteY41" fmla="*/ 3692208 h 6857999"/>
              <a:gd name="connsiteX42" fmla="*/ 8260968 w 8394178"/>
              <a:gd name="connsiteY42" fmla="*/ 3776022 h 6857999"/>
              <a:gd name="connsiteX43" fmla="*/ 8209415 w 8394178"/>
              <a:gd name="connsiteY43" fmla="*/ 4060536 h 6857999"/>
              <a:gd name="connsiteX44" fmla="*/ 8203359 w 8394178"/>
              <a:gd name="connsiteY44" fmla="*/ 4222149 h 6857999"/>
              <a:gd name="connsiteX45" fmla="*/ 8197502 w 8394178"/>
              <a:gd name="connsiteY45" fmla="*/ 4364683 h 6857999"/>
              <a:gd name="connsiteX46" fmla="*/ 8189960 w 8394178"/>
              <a:gd name="connsiteY46" fmla="*/ 4462471 h 6857999"/>
              <a:gd name="connsiteX47" fmla="*/ 8157285 w 8394178"/>
              <a:gd name="connsiteY47" fmla="*/ 4526395 h 6857999"/>
              <a:gd name="connsiteX48" fmla="*/ 8127583 w 8394178"/>
              <a:gd name="connsiteY48" fmla="*/ 4649885 h 6857999"/>
              <a:gd name="connsiteX49" fmla="*/ 8086875 w 8394178"/>
              <a:gd name="connsiteY49" fmla="*/ 4799019 h 6857999"/>
              <a:gd name="connsiteX50" fmla="*/ 8071779 w 8394178"/>
              <a:gd name="connsiteY50" fmla="*/ 4849614 h 6857999"/>
              <a:gd name="connsiteX51" fmla="*/ 8046521 w 8394178"/>
              <a:gd name="connsiteY51" fmla="*/ 4919971 h 6857999"/>
              <a:gd name="connsiteX52" fmla="*/ 7999171 w 8394178"/>
              <a:gd name="connsiteY52" fmla="*/ 5010766 h 6857999"/>
              <a:gd name="connsiteX53" fmla="*/ 7974494 w 8394178"/>
              <a:gd name="connsiteY53" fmla="*/ 5088190 h 6857999"/>
              <a:gd name="connsiteX54" fmla="*/ 7960017 w 8394178"/>
              <a:gd name="connsiteY54" fmla="*/ 5143922 h 6857999"/>
              <a:gd name="connsiteX55" fmla="*/ 7940570 w 8394178"/>
              <a:gd name="connsiteY55" fmla="*/ 5284346 h 6857999"/>
              <a:gd name="connsiteX56" fmla="*/ 7923844 w 8394178"/>
              <a:gd name="connsiteY56" fmla="*/ 5390948 h 6857999"/>
              <a:gd name="connsiteX57" fmla="*/ 7905061 w 8394178"/>
              <a:gd name="connsiteY57" fmla="*/ 5470854 h 6857999"/>
              <a:gd name="connsiteX58" fmla="*/ 7900574 w 8394178"/>
              <a:gd name="connsiteY58" fmla="*/ 5529643 h 6857999"/>
              <a:gd name="connsiteX59" fmla="*/ 7889879 w 8394178"/>
              <a:gd name="connsiteY59" fmla="*/ 5597292 h 6857999"/>
              <a:gd name="connsiteX60" fmla="*/ 7881533 w 8394178"/>
              <a:gd name="connsiteY60" fmla="*/ 5608899 h 6857999"/>
              <a:gd name="connsiteX61" fmla="*/ 7866845 w 8394178"/>
              <a:gd name="connsiteY61" fmla="*/ 5684911 h 6857999"/>
              <a:gd name="connsiteX62" fmla="*/ 7866707 w 8394178"/>
              <a:gd name="connsiteY62" fmla="*/ 5755776 h 6857999"/>
              <a:gd name="connsiteX63" fmla="*/ 7858630 w 8394178"/>
              <a:gd name="connsiteY63" fmla="*/ 5889599 h 6857999"/>
              <a:gd name="connsiteX64" fmla="*/ 7862852 w 8394178"/>
              <a:gd name="connsiteY64" fmla="*/ 5989744 h 6857999"/>
              <a:gd name="connsiteX65" fmla="*/ 7834617 w 8394178"/>
              <a:gd name="connsiteY65" fmla="*/ 6084926 h 6857999"/>
              <a:gd name="connsiteX66" fmla="*/ 7830440 w 8394178"/>
              <a:gd name="connsiteY66" fmla="*/ 6346549 h 6857999"/>
              <a:gd name="connsiteX67" fmla="*/ 7828988 w 8394178"/>
              <a:gd name="connsiteY67" fmla="*/ 6527527 h 6857999"/>
              <a:gd name="connsiteX68" fmla="*/ 7833220 w 8394178"/>
              <a:gd name="connsiteY68" fmla="*/ 6627129 h 6857999"/>
              <a:gd name="connsiteX69" fmla="*/ 7833451 w 8394178"/>
              <a:gd name="connsiteY69" fmla="*/ 6694819 h 6857999"/>
              <a:gd name="connsiteX70" fmla="*/ 7859394 w 8394178"/>
              <a:gd name="connsiteY70" fmla="*/ 6765445 h 6857999"/>
              <a:gd name="connsiteX71" fmla="*/ 7866873 w 8394178"/>
              <a:gd name="connsiteY71" fmla="*/ 6844697 h 6857999"/>
              <a:gd name="connsiteX72" fmla="*/ 7868076 w 8394178"/>
              <a:gd name="connsiteY72" fmla="*/ 6857999 h 6857999"/>
              <a:gd name="connsiteX73" fmla="*/ 2920621 w 8394178"/>
              <a:gd name="connsiteY73" fmla="*/ 6857999 h 6857999"/>
              <a:gd name="connsiteX74" fmla="*/ 961321 w 8394178"/>
              <a:gd name="connsiteY74" fmla="*/ 6857999 h 6857999"/>
              <a:gd name="connsiteX75" fmla="*/ 0 w 8394178"/>
              <a:gd name="connsiteY75" fmla="*/ 6857999 h 6857999"/>
              <a:gd name="connsiteX76" fmla="*/ 0 w 8394178"/>
              <a:gd name="connsiteY76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961321 w 8394178"/>
              <a:gd name="connsiteY73" fmla="*/ 6857999 h 6857999"/>
              <a:gd name="connsiteX74" fmla="*/ 0 w 8394178"/>
              <a:gd name="connsiteY74" fmla="*/ 6857999 h 6857999"/>
              <a:gd name="connsiteX75" fmla="*/ 0 w 8394178"/>
              <a:gd name="connsiteY75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0 w 8394178"/>
              <a:gd name="connsiteY73" fmla="*/ 6857999 h 6857999"/>
              <a:gd name="connsiteX74" fmla="*/ 0 w 8394178"/>
              <a:gd name="connsiteY74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0 w 8394178"/>
              <a:gd name="connsiteY72" fmla="*/ 6857999 h 6857999"/>
              <a:gd name="connsiteX73" fmla="*/ 0 w 8394178"/>
              <a:gd name="connsiteY7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8394178" h="6857999">
                <a:moveTo>
                  <a:pt x="0" y="0"/>
                </a:moveTo>
                <a:lnTo>
                  <a:pt x="8236175" y="2"/>
                </a:lnTo>
                <a:lnTo>
                  <a:pt x="8231178" y="14562"/>
                </a:lnTo>
                <a:lnTo>
                  <a:pt x="8234773" y="59077"/>
                </a:lnTo>
                <a:cubicBezTo>
                  <a:pt x="8235275" y="76949"/>
                  <a:pt x="8227121" y="89796"/>
                  <a:pt x="8227623" y="107668"/>
                </a:cubicBezTo>
                <a:cubicBezTo>
                  <a:pt x="8211139" y="138162"/>
                  <a:pt x="8246703" y="201929"/>
                  <a:pt x="8246150" y="246136"/>
                </a:cubicBezTo>
                <a:cubicBezTo>
                  <a:pt x="8245598" y="290343"/>
                  <a:pt x="8257389" y="364179"/>
                  <a:pt x="8224308" y="372908"/>
                </a:cubicBezTo>
                <a:cubicBezTo>
                  <a:pt x="8218864" y="431308"/>
                  <a:pt x="8228745" y="357606"/>
                  <a:pt x="8221687" y="450607"/>
                </a:cubicBezTo>
                <a:cubicBezTo>
                  <a:pt x="8253150" y="551950"/>
                  <a:pt x="8221677" y="787036"/>
                  <a:pt x="8232987" y="812800"/>
                </a:cubicBezTo>
                <a:cubicBezTo>
                  <a:pt x="8263719" y="860799"/>
                  <a:pt x="8226505" y="854953"/>
                  <a:pt x="8241364" y="912727"/>
                </a:cubicBezTo>
                <a:cubicBezTo>
                  <a:pt x="8249854" y="945986"/>
                  <a:pt x="8239798" y="951781"/>
                  <a:pt x="8240165" y="989950"/>
                </a:cubicBezTo>
                <a:cubicBezTo>
                  <a:pt x="8240531" y="1028120"/>
                  <a:pt x="8240898" y="1095828"/>
                  <a:pt x="8243561" y="1141745"/>
                </a:cubicBezTo>
                <a:cubicBezTo>
                  <a:pt x="8246223" y="1187662"/>
                  <a:pt x="8256010" y="1234783"/>
                  <a:pt x="8256144" y="1265454"/>
                </a:cubicBezTo>
                <a:cubicBezTo>
                  <a:pt x="8246450" y="1304052"/>
                  <a:pt x="8278372" y="1370755"/>
                  <a:pt x="8281494" y="1385480"/>
                </a:cubicBezTo>
                <a:cubicBezTo>
                  <a:pt x="8294281" y="1422714"/>
                  <a:pt x="8303397" y="1428103"/>
                  <a:pt x="8297877" y="1458060"/>
                </a:cubicBezTo>
                <a:cubicBezTo>
                  <a:pt x="8297983" y="1468057"/>
                  <a:pt x="8315397" y="1503177"/>
                  <a:pt x="8315502" y="1513175"/>
                </a:cubicBezTo>
                <a:lnTo>
                  <a:pt x="8342335" y="1570809"/>
                </a:lnTo>
                <a:cubicBezTo>
                  <a:pt x="8365894" y="1617136"/>
                  <a:pt x="8315600" y="1595486"/>
                  <a:pt x="8324762" y="1632434"/>
                </a:cubicBezTo>
                <a:cubicBezTo>
                  <a:pt x="8345804" y="1713683"/>
                  <a:pt x="8308403" y="1715203"/>
                  <a:pt x="8319231" y="1742490"/>
                </a:cubicBezTo>
                <a:cubicBezTo>
                  <a:pt x="8327385" y="1767736"/>
                  <a:pt x="8335540" y="1787026"/>
                  <a:pt x="8343694" y="1812272"/>
                </a:cubicBezTo>
                <a:cubicBezTo>
                  <a:pt x="8345710" y="1818102"/>
                  <a:pt x="8382841" y="1845254"/>
                  <a:pt x="8379488" y="1856766"/>
                </a:cubicBezTo>
                <a:lnTo>
                  <a:pt x="8385055" y="1923433"/>
                </a:lnTo>
                <a:lnTo>
                  <a:pt x="8386906" y="1972204"/>
                </a:lnTo>
                <a:cubicBezTo>
                  <a:pt x="8389102" y="1979569"/>
                  <a:pt x="8382464" y="2060117"/>
                  <a:pt x="8386681" y="2066205"/>
                </a:cubicBezTo>
                <a:cubicBezTo>
                  <a:pt x="8400709" y="2153571"/>
                  <a:pt x="8366045" y="2189849"/>
                  <a:pt x="8380052" y="2227417"/>
                </a:cubicBezTo>
                <a:cubicBezTo>
                  <a:pt x="8372543" y="2317591"/>
                  <a:pt x="8379811" y="2407644"/>
                  <a:pt x="8374483" y="2510933"/>
                </a:cubicBezTo>
                <a:cubicBezTo>
                  <a:pt x="8396772" y="2597916"/>
                  <a:pt x="8370232" y="2649734"/>
                  <a:pt x="8375191" y="2741866"/>
                </a:cubicBezTo>
                <a:cubicBezTo>
                  <a:pt x="8394024" y="2779815"/>
                  <a:pt x="8395428" y="2817058"/>
                  <a:pt x="8384389" y="2864935"/>
                </a:cubicBezTo>
                <a:cubicBezTo>
                  <a:pt x="8416004" y="2860552"/>
                  <a:pt x="8357917" y="2937673"/>
                  <a:pt x="8391822" y="2950807"/>
                </a:cubicBezTo>
                <a:lnTo>
                  <a:pt x="8378111" y="2978246"/>
                </a:lnTo>
                <a:lnTo>
                  <a:pt x="8375025" y="2995916"/>
                </a:lnTo>
                <a:lnTo>
                  <a:pt x="8366764" y="2998648"/>
                </a:lnTo>
                <a:lnTo>
                  <a:pt x="8356827" y="3023630"/>
                </a:lnTo>
                <a:cubicBezTo>
                  <a:pt x="8354245" y="3033333"/>
                  <a:pt x="8348477" y="3084375"/>
                  <a:pt x="8348883" y="3096975"/>
                </a:cubicBezTo>
                <a:cubicBezTo>
                  <a:pt x="8363039" y="3142205"/>
                  <a:pt x="8312062" y="3160433"/>
                  <a:pt x="8331320" y="3216657"/>
                </a:cubicBezTo>
                <a:cubicBezTo>
                  <a:pt x="8335649" y="3237178"/>
                  <a:pt x="8345170" y="3299737"/>
                  <a:pt x="8334250" y="3310980"/>
                </a:cubicBezTo>
                <a:cubicBezTo>
                  <a:pt x="8331414" y="3323902"/>
                  <a:pt x="8334413" y="3339340"/>
                  <a:pt x="8323018" y="3344725"/>
                </a:cubicBezTo>
                <a:cubicBezTo>
                  <a:pt x="8309183" y="3353908"/>
                  <a:pt x="8327822" y="3400659"/>
                  <a:pt x="8312317" y="3393250"/>
                </a:cubicBezTo>
                <a:cubicBezTo>
                  <a:pt x="8325036" y="3426421"/>
                  <a:pt x="8307258" y="3487753"/>
                  <a:pt x="8299110" y="3514536"/>
                </a:cubicBezTo>
                <a:cubicBezTo>
                  <a:pt x="8293627" y="3563353"/>
                  <a:pt x="8281866" y="3650327"/>
                  <a:pt x="8279421" y="3686149"/>
                </a:cubicBezTo>
                <a:cubicBezTo>
                  <a:pt x="8277133" y="3687657"/>
                  <a:pt x="8276096" y="3677229"/>
                  <a:pt x="8273021" y="3692208"/>
                </a:cubicBezTo>
                <a:cubicBezTo>
                  <a:pt x="8269945" y="3707187"/>
                  <a:pt x="8252471" y="3757479"/>
                  <a:pt x="8260968" y="3776022"/>
                </a:cubicBezTo>
                <a:cubicBezTo>
                  <a:pt x="8231046" y="3875691"/>
                  <a:pt x="8223343" y="4023237"/>
                  <a:pt x="8209415" y="4060536"/>
                </a:cubicBezTo>
                <a:cubicBezTo>
                  <a:pt x="8204523" y="4150698"/>
                  <a:pt x="8212636" y="4164564"/>
                  <a:pt x="8203359" y="4222149"/>
                </a:cubicBezTo>
                <a:cubicBezTo>
                  <a:pt x="8198769" y="4287917"/>
                  <a:pt x="8194167" y="4339232"/>
                  <a:pt x="8197502" y="4364683"/>
                </a:cubicBezTo>
                <a:lnTo>
                  <a:pt x="8189960" y="4462471"/>
                </a:lnTo>
                <a:cubicBezTo>
                  <a:pt x="8192241" y="4503329"/>
                  <a:pt x="8157418" y="4500454"/>
                  <a:pt x="8157285" y="4526395"/>
                </a:cubicBezTo>
                <a:cubicBezTo>
                  <a:pt x="8151441" y="4623008"/>
                  <a:pt x="8136733" y="4632050"/>
                  <a:pt x="8127583" y="4649885"/>
                </a:cubicBezTo>
                <a:cubicBezTo>
                  <a:pt x="8109657" y="4687979"/>
                  <a:pt x="8101631" y="4758928"/>
                  <a:pt x="8086875" y="4799019"/>
                </a:cubicBezTo>
                <a:cubicBezTo>
                  <a:pt x="8070221" y="4834076"/>
                  <a:pt x="8077158" y="4811645"/>
                  <a:pt x="8071779" y="4849614"/>
                </a:cubicBezTo>
                <a:cubicBezTo>
                  <a:pt x="8057300" y="4853334"/>
                  <a:pt x="8029516" y="4883089"/>
                  <a:pt x="8046521" y="4919971"/>
                </a:cubicBezTo>
                <a:lnTo>
                  <a:pt x="7999171" y="5010766"/>
                </a:lnTo>
                <a:cubicBezTo>
                  <a:pt x="7980458" y="4983259"/>
                  <a:pt x="7994018" y="5107656"/>
                  <a:pt x="7974494" y="5088190"/>
                </a:cubicBezTo>
                <a:cubicBezTo>
                  <a:pt x="7961479" y="5102008"/>
                  <a:pt x="7970341" y="5118851"/>
                  <a:pt x="7960017" y="5143922"/>
                </a:cubicBezTo>
                <a:cubicBezTo>
                  <a:pt x="7951381" y="5192745"/>
                  <a:pt x="7947519" y="5226225"/>
                  <a:pt x="7940570" y="5284346"/>
                </a:cubicBezTo>
                <a:cubicBezTo>
                  <a:pt x="7938188" y="5338386"/>
                  <a:pt x="7933705" y="5337325"/>
                  <a:pt x="7923844" y="5390948"/>
                </a:cubicBezTo>
                <a:cubicBezTo>
                  <a:pt x="7922596" y="5429655"/>
                  <a:pt x="7906054" y="5449508"/>
                  <a:pt x="7905061" y="5470854"/>
                </a:cubicBezTo>
                <a:cubicBezTo>
                  <a:pt x="7925924" y="5526328"/>
                  <a:pt x="7883497" y="5496377"/>
                  <a:pt x="7900574" y="5529643"/>
                </a:cubicBezTo>
                <a:cubicBezTo>
                  <a:pt x="7894813" y="5550879"/>
                  <a:pt x="7899366" y="5587444"/>
                  <a:pt x="7889879" y="5597292"/>
                </a:cubicBezTo>
                <a:lnTo>
                  <a:pt x="7881533" y="5608899"/>
                </a:lnTo>
                <a:cubicBezTo>
                  <a:pt x="7877694" y="5623501"/>
                  <a:pt x="7869316" y="5660431"/>
                  <a:pt x="7866845" y="5684911"/>
                </a:cubicBezTo>
                <a:cubicBezTo>
                  <a:pt x="7856004" y="5692608"/>
                  <a:pt x="7861304" y="5734344"/>
                  <a:pt x="7866707" y="5755776"/>
                </a:cubicBezTo>
                <a:cubicBezTo>
                  <a:pt x="7867905" y="5792777"/>
                  <a:pt x="7841786" y="5848613"/>
                  <a:pt x="7858630" y="5889599"/>
                </a:cubicBezTo>
                <a:cubicBezTo>
                  <a:pt x="7861076" y="5932097"/>
                  <a:pt x="7859359" y="5940901"/>
                  <a:pt x="7862852" y="5989744"/>
                </a:cubicBezTo>
                <a:cubicBezTo>
                  <a:pt x="7870213" y="6020787"/>
                  <a:pt x="7836478" y="6024963"/>
                  <a:pt x="7834617" y="6084926"/>
                </a:cubicBezTo>
                <a:cubicBezTo>
                  <a:pt x="7828898" y="6134231"/>
                  <a:pt x="7850648" y="6240432"/>
                  <a:pt x="7830440" y="6346549"/>
                </a:cubicBezTo>
                <a:cubicBezTo>
                  <a:pt x="7840187" y="6409741"/>
                  <a:pt x="7834403" y="6468689"/>
                  <a:pt x="7828988" y="6527527"/>
                </a:cubicBezTo>
                <a:cubicBezTo>
                  <a:pt x="7812745" y="6585667"/>
                  <a:pt x="7840670" y="6579284"/>
                  <a:pt x="7833220" y="6627129"/>
                </a:cubicBezTo>
                <a:cubicBezTo>
                  <a:pt x="7836598" y="6635153"/>
                  <a:pt x="7838259" y="6697665"/>
                  <a:pt x="7833451" y="6694819"/>
                </a:cubicBezTo>
                <a:cubicBezTo>
                  <a:pt x="7835476" y="6716947"/>
                  <a:pt x="7854551" y="6732844"/>
                  <a:pt x="7859394" y="6765445"/>
                </a:cubicBezTo>
                <a:cubicBezTo>
                  <a:pt x="7860760" y="6776325"/>
                  <a:pt x="7863817" y="6810511"/>
                  <a:pt x="7866873" y="6844697"/>
                </a:cubicBezTo>
                <a:lnTo>
                  <a:pt x="7868076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6EC61A-FEBC-AE3A-B96D-6B93AE837241}"/>
              </a:ext>
            </a:extLst>
          </p:cNvPr>
          <p:cNvSpPr txBox="1"/>
          <p:nvPr/>
        </p:nvSpPr>
        <p:spPr>
          <a:xfrm>
            <a:off x="6276976" y="1045174"/>
            <a:ext cx="4661092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Kentucky Market Update</a:t>
            </a:r>
          </a:p>
        </p:txBody>
      </p:sp>
      <p:pic>
        <p:nvPicPr>
          <p:cNvPr id="6" name="Graphic 5" descr="Upward trend">
            <a:extLst>
              <a:ext uri="{FF2B5EF4-FFF2-40B4-BE49-F238E27FC236}">
                <a16:creationId xmlns:a16="http://schemas.microsoft.com/office/drawing/2014/main" id="{D58C512F-86D1-9059-C454-D232CD03D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387" y="1635593"/>
            <a:ext cx="3647438" cy="364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1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Bg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</a:ln>
        </p:spPr>
        <p:txBody>
          <a:bodyPr/>
          <a:lstStyle/>
          <a:p>
            <a:endParaRPr lang="en-US" sz="2400" dirty="0">
              <a:solidFill>
                <a:srgbClr val="0A5EA8"/>
              </a:solidFill>
            </a:endParaRPr>
          </a:p>
        </p:txBody>
      </p:sp>
      <p:sp>
        <p:nvSpPr>
          <p:cNvPr id="3" name="Title"/>
          <p:cNvSpPr/>
          <p:nvPr/>
        </p:nvSpPr>
        <p:spPr>
          <a:xfrm>
            <a:off x="487680" y="97536"/>
            <a:ext cx="1121664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FFFFFF"/>
                </a:solidFill>
                <a:latin typeface="Calibri"/>
              </a:rPr>
              <a:t>State of the Kentucky Market</a:t>
            </a:r>
          </a:p>
        </p:txBody>
      </p:sp>
      <p:sp>
        <p:nvSpPr>
          <p:cNvPr id="4" name="CardBg"/>
          <p:cNvSpPr/>
          <p:nvPr/>
        </p:nvSpPr>
        <p:spPr>
          <a:xfrm>
            <a:off x="304800" y="1402080"/>
            <a:ext cx="11582400" cy="4998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CardHeader"/>
          <p:cNvSpPr/>
          <p:nvPr/>
        </p:nvSpPr>
        <p:spPr>
          <a:xfrm>
            <a:off x="304800" y="1402080"/>
            <a:ext cx="11582400" cy="548640"/>
          </a:xfrm>
          <a:prstGeom prst="rect">
            <a:avLst/>
          </a:prstGeom>
          <a:solidFill>
            <a:srgbClr val="D9D9D9"/>
          </a:solidFill>
          <a:ln w="12700">
            <a:solidFill>
              <a:srgbClr val="1565C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CardLabel"/>
          <p:cNvSpPr/>
          <p:nvPr/>
        </p:nvSpPr>
        <p:spPr>
          <a:xfrm>
            <a:off x="487680" y="1450848"/>
            <a:ext cx="112166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latin typeface="Calibri"/>
              </a:rPr>
              <a:t>Anthem Chamber Plan</a:t>
            </a:r>
          </a:p>
        </p:txBody>
      </p:sp>
      <p:sp>
        <p:nvSpPr>
          <p:cNvPr id="7" name="BigNum7"/>
          <p:cNvSpPr/>
          <p:nvPr/>
        </p:nvSpPr>
        <p:spPr>
          <a:xfrm>
            <a:off x="2438400" y="2133333"/>
            <a:ext cx="7315200" cy="106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0" b="1" dirty="0">
                <a:solidFill>
                  <a:srgbClr val="1565C0"/>
                </a:solidFill>
                <a:latin typeface="Calibri"/>
              </a:rPr>
              <a:t>+16%</a:t>
            </a:r>
          </a:p>
        </p:txBody>
      </p:sp>
      <p:sp>
        <p:nvSpPr>
          <p:cNvPr id="8" name="Content8"/>
          <p:cNvSpPr/>
          <p:nvPr/>
        </p:nvSpPr>
        <p:spPr>
          <a:xfrm>
            <a:off x="2438400" y="3253333"/>
            <a:ext cx="73152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rgbClr val="1E6EC8"/>
                </a:solidFill>
                <a:latin typeface="Calibri"/>
              </a:rPr>
              <a:t>Average rate increase</a:t>
            </a:r>
          </a:p>
        </p:txBody>
      </p:sp>
      <p:sp>
        <p:nvSpPr>
          <p:cNvPr id="9" name="Divider9"/>
          <p:cNvSpPr/>
          <p:nvPr/>
        </p:nvSpPr>
        <p:spPr>
          <a:xfrm>
            <a:off x="3762667" y="3760000"/>
            <a:ext cx="4666667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Content10"/>
          <p:cNvSpPr/>
          <p:nvPr/>
        </p:nvSpPr>
        <p:spPr>
          <a:xfrm>
            <a:off x="2438400" y="3920000"/>
            <a:ext cx="7315200" cy="37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001540"/>
                </a:solidFill>
                <a:latin typeface="Calibri"/>
              </a:rPr>
              <a:t>Employer range:</a:t>
            </a:r>
          </a:p>
        </p:txBody>
      </p:sp>
      <p:sp>
        <p:nvSpPr>
          <p:cNvPr id="11" name="Content11"/>
          <p:cNvSpPr/>
          <p:nvPr/>
        </p:nvSpPr>
        <p:spPr>
          <a:xfrm>
            <a:off x="2438400" y="4346667"/>
            <a:ext cx="73152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C00000"/>
                </a:solidFill>
                <a:latin typeface="Calibri"/>
              </a:rPr>
              <a:t>-30%  to  +108%</a:t>
            </a:r>
          </a:p>
        </p:txBody>
      </p:sp>
      <p:sp>
        <p:nvSpPr>
          <p:cNvPr id="12" name="Content12"/>
          <p:cNvSpPr/>
          <p:nvPr/>
        </p:nvSpPr>
        <p:spPr>
          <a:xfrm>
            <a:off x="2438400" y="4906667"/>
            <a:ext cx="7315200" cy="42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dirty="0">
                <a:solidFill>
                  <a:srgbClr val="1E6EC8"/>
                </a:solidFill>
                <a:latin typeface="Calibri"/>
              </a:rPr>
              <a:t>High variance based on individual claims experience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D3F3D71-D2FF-1F9E-4452-97B50AFED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632" y="2192867"/>
            <a:ext cx="1864704" cy="716005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07A08EA0-F3C4-F702-58EF-936B529AC0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CA073DF9-49AF-6902-54C4-B0E65DF370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6F744A-676A-30CE-5E59-952414275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68605"/>
            <a:ext cx="1667256" cy="103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Bg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itle"/>
          <p:cNvSpPr/>
          <p:nvPr/>
        </p:nvSpPr>
        <p:spPr>
          <a:xfrm>
            <a:off x="487680" y="97536"/>
            <a:ext cx="1121664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FFFFFF"/>
                </a:solidFill>
                <a:latin typeface="Calibri"/>
              </a:rPr>
              <a:t>State of the Kentucky Market</a:t>
            </a:r>
          </a:p>
        </p:txBody>
      </p:sp>
      <p:sp>
        <p:nvSpPr>
          <p:cNvPr id="4" name="CardBg"/>
          <p:cNvSpPr/>
          <p:nvPr/>
        </p:nvSpPr>
        <p:spPr>
          <a:xfrm>
            <a:off x="304800" y="1402080"/>
            <a:ext cx="11582400" cy="4998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CardHeader"/>
          <p:cNvSpPr/>
          <p:nvPr/>
        </p:nvSpPr>
        <p:spPr>
          <a:xfrm>
            <a:off x="304800" y="1402080"/>
            <a:ext cx="11582400" cy="548640"/>
          </a:xfrm>
          <a:prstGeom prst="rect">
            <a:avLst/>
          </a:prstGeom>
          <a:solidFill>
            <a:srgbClr val="D9D9D9"/>
          </a:solidFill>
          <a:ln w="12700">
            <a:solidFill>
              <a:srgbClr val="0A5EA8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CardLabel"/>
          <p:cNvSpPr/>
          <p:nvPr/>
        </p:nvSpPr>
        <p:spPr>
          <a:xfrm>
            <a:off x="487680" y="1450848"/>
            <a:ext cx="112166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latin typeface="Calibri"/>
              </a:rPr>
              <a:t>KY State Health Plan</a:t>
            </a:r>
          </a:p>
        </p:txBody>
      </p:sp>
      <p:sp>
        <p:nvSpPr>
          <p:cNvPr id="7" name="BigNum7"/>
          <p:cNvSpPr/>
          <p:nvPr/>
        </p:nvSpPr>
        <p:spPr>
          <a:xfrm>
            <a:off x="2438400" y="2133333"/>
            <a:ext cx="7315200" cy="106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0" b="1" dirty="0">
                <a:solidFill>
                  <a:srgbClr val="0A5EA8"/>
                </a:solidFill>
                <a:latin typeface="Calibri"/>
              </a:rPr>
              <a:t>+17.2%</a:t>
            </a:r>
          </a:p>
        </p:txBody>
      </p:sp>
      <p:sp>
        <p:nvSpPr>
          <p:cNvPr id="8" name="Content8"/>
          <p:cNvSpPr/>
          <p:nvPr/>
        </p:nvSpPr>
        <p:spPr>
          <a:xfrm>
            <a:off x="2438400" y="3253333"/>
            <a:ext cx="73152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rgbClr val="1E6EC8"/>
                </a:solidFill>
                <a:latin typeface="Calibri"/>
              </a:rPr>
              <a:t>2026 rate increase</a:t>
            </a:r>
          </a:p>
        </p:txBody>
      </p:sp>
      <p:sp>
        <p:nvSpPr>
          <p:cNvPr id="9" name="Divider9"/>
          <p:cNvSpPr/>
          <p:nvPr/>
        </p:nvSpPr>
        <p:spPr>
          <a:xfrm>
            <a:off x="3762667" y="3760000"/>
            <a:ext cx="4666667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Content10"/>
          <p:cNvSpPr/>
          <p:nvPr/>
        </p:nvSpPr>
        <p:spPr>
          <a:xfrm>
            <a:off x="2438400" y="3920000"/>
            <a:ext cx="7315200" cy="50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dirty="0">
                <a:solidFill>
                  <a:srgbClr val="001540"/>
                </a:solidFill>
                <a:latin typeface="Calibri"/>
              </a:rPr>
              <a:t>Reflects ongoing cost pressures caused by offering GLP-1s</a:t>
            </a:r>
          </a:p>
        </p:txBody>
      </p:sp>
      <p:sp>
        <p:nvSpPr>
          <p:cNvPr id="11" name="Content11"/>
          <p:cNvSpPr/>
          <p:nvPr/>
        </p:nvSpPr>
        <p:spPr>
          <a:xfrm>
            <a:off x="2438400" y="4533333"/>
            <a:ext cx="73152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dirty="0">
                <a:solidFill>
                  <a:srgbClr val="1E6EC8"/>
                </a:solidFill>
                <a:latin typeface="Calibri"/>
              </a:rPr>
              <a:t>Increase is 100% mandated on the employer</a:t>
            </a:r>
          </a:p>
        </p:txBody>
      </p:sp>
      <p:pic>
        <p:nvPicPr>
          <p:cNvPr id="13" name="Picture 2" descr="KACo Benefits Group | Employee Benefits ...">
            <a:extLst>
              <a:ext uri="{FF2B5EF4-FFF2-40B4-BE49-F238E27FC236}">
                <a16:creationId xmlns:a16="http://schemas.microsoft.com/office/drawing/2014/main" id="{474F696E-E15F-4D4E-702B-781927A1D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4896" y="2020011"/>
            <a:ext cx="2152798" cy="141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Bg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itle"/>
          <p:cNvSpPr/>
          <p:nvPr/>
        </p:nvSpPr>
        <p:spPr>
          <a:xfrm>
            <a:off x="487680" y="97536"/>
            <a:ext cx="1121664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FFFFFF"/>
                </a:solidFill>
                <a:latin typeface="Calibri"/>
              </a:rPr>
              <a:t>State of the Kentucky Market</a:t>
            </a:r>
          </a:p>
        </p:txBody>
      </p:sp>
      <p:sp>
        <p:nvSpPr>
          <p:cNvPr id="5" name="CardHeader"/>
          <p:cNvSpPr/>
          <p:nvPr/>
        </p:nvSpPr>
        <p:spPr>
          <a:xfrm>
            <a:off x="304800" y="1402080"/>
            <a:ext cx="11582400" cy="548640"/>
          </a:xfrm>
          <a:prstGeom prst="rect">
            <a:avLst/>
          </a:prstGeom>
          <a:solidFill>
            <a:srgbClr val="D9D9D9"/>
          </a:solidFill>
          <a:ln w="12700">
            <a:solidFill>
              <a:srgbClr val="39B54A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CardLabel"/>
          <p:cNvSpPr/>
          <p:nvPr/>
        </p:nvSpPr>
        <p:spPr>
          <a:xfrm>
            <a:off x="487680" y="1450848"/>
            <a:ext cx="112166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latin typeface="Calibri"/>
              </a:rPr>
              <a:t>KACO Association Health Plan</a:t>
            </a:r>
          </a:p>
        </p:txBody>
      </p:sp>
      <p:sp>
        <p:nvSpPr>
          <p:cNvPr id="7" name="Content7"/>
          <p:cNvSpPr/>
          <p:nvPr/>
        </p:nvSpPr>
        <p:spPr>
          <a:xfrm>
            <a:off x="2438400" y="2133333"/>
            <a:ext cx="7315200" cy="58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solidFill>
                  <a:srgbClr val="39B54A"/>
                </a:solidFill>
                <a:latin typeface="Calibri"/>
              </a:rPr>
              <a:t>5% Increase for 2026 !!</a:t>
            </a:r>
          </a:p>
        </p:txBody>
      </p:sp>
      <p:sp>
        <p:nvSpPr>
          <p:cNvPr id="8" name="Content8"/>
          <p:cNvSpPr/>
          <p:nvPr/>
        </p:nvSpPr>
        <p:spPr>
          <a:xfrm>
            <a:off x="1755648" y="2916936"/>
            <a:ext cx="9208008" cy="6412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dirty="0">
                <a:solidFill>
                  <a:srgbClr val="1E6EC8"/>
                </a:solidFill>
                <a:latin typeface="Calibri"/>
              </a:rPr>
              <a:t>The largest single increase is 11.53% and only 2 employers have  double digit increases out of 193 total accounts !</a:t>
            </a:r>
          </a:p>
        </p:txBody>
      </p:sp>
      <p:sp>
        <p:nvSpPr>
          <p:cNvPr id="9" name="Divider9"/>
          <p:cNvSpPr/>
          <p:nvPr/>
        </p:nvSpPr>
        <p:spPr>
          <a:xfrm>
            <a:off x="3616363" y="3993997"/>
            <a:ext cx="4666667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0" name="Content10"/>
          <p:cNvSpPr/>
          <p:nvPr/>
        </p:nvSpPr>
        <p:spPr>
          <a:xfrm>
            <a:off x="2438400" y="4218006"/>
            <a:ext cx="7315200" cy="37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001540"/>
                </a:solidFill>
                <a:latin typeface="Calibri"/>
              </a:rPr>
              <a:t>5-Year Average</a:t>
            </a:r>
          </a:p>
        </p:txBody>
      </p:sp>
      <p:sp>
        <p:nvSpPr>
          <p:cNvPr id="11" name="BigNum11"/>
          <p:cNvSpPr/>
          <p:nvPr/>
        </p:nvSpPr>
        <p:spPr>
          <a:xfrm>
            <a:off x="2438400" y="4644672"/>
            <a:ext cx="7315200" cy="1066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0" b="1" dirty="0">
                <a:solidFill>
                  <a:srgbClr val="39B54A"/>
                </a:solidFill>
                <a:latin typeface="Calibri"/>
              </a:rPr>
              <a:t>6.48%</a:t>
            </a:r>
          </a:p>
        </p:txBody>
      </p:sp>
      <p:sp>
        <p:nvSpPr>
          <p:cNvPr id="12" name="Content12"/>
          <p:cNvSpPr/>
          <p:nvPr/>
        </p:nvSpPr>
        <p:spPr>
          <a:xfrm>
            <a:off x="2438400" y="5764672"/>
            <a:ext cx="73152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dirty="0">
                <a:solidFill>
                  <a:srgbClr val="1E6EC8"/>
                </a:solidFill>
                <a:latin typeface="Calibri"/>
              </a:rPr>
              <a:t>Consistent, predictable cost management</a:t>
            </a:r>
          </a:p>
        </p:txBody>
      </p:sp>
      <p:sp>
        <p:nvSpPr>
          <p:cNvPr id="14" name="Footer"/>
          <p:cNvSpPr/>
          <p:nvPr/>
        </p:nvSpPr>
        <p:spPr>
          <a:xfrm>
            <a:off x="304800" y="6533333"/>
            <a:ext cx="115824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i="1" dirty="0">
                <a:solidFill>
                  <a:srgbClr val="1E6EC8"/>
                </a:solidFill>
                <a:latin typeface="Calibri"/>
              </a:rPr>
              <a:t>KACO Association Health Plan continues to deliver significant savings vs. the fully insured market.</a:t>
            </a:r>
          </a:p>
        </p:txBody>
      </p:sp>
      <p:pic>
        <p:nvPicPr>
          <p:cNvPr id="15" name="Picture 14" descr="A blue and white logo&#10;&#10;AI-generated content may be incorrect.">
            <a:extLst>
              <a:ext uri="{FF2B5EF4-FFF2-40B4-BE49-F238E27FC236}">
                <a16:creationId xmlns:a16="http://schemas.microsoft.com/office/drawing/2014/main" id="{0DF3ABDF-9878-5C62-D2F1-490BC9967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03" y="187310"/>
            <a:ext cx="2984433" cy="925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67BEF1-E7DC-6F72-5BFD-8EA967E8A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4" y="5964672"/>
            <a:ext cx="785790" cy="641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C4DF46C-9C1C-4098-AF93-AE5D65356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37464"/>
          </a:xfrm>
          <a:solidFill>
            <a:srgbClr val="0A5EA8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75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Alternative Market and Funding Options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5F75803F-8506-4ADE-AB99-51B087D1EA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808270"/>
              </p:ext>
            </p:extLst>
          </p:nvPr>
        </p:nvGraphicFramePr>
        <p:xfrm>
          <a:off x="476655" y="1459160"/>
          <a:ext cx="11113851" cy="4961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487680" y="97536"/>
            <a:ext cx="853440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COBRA</a:t>
            </a:r>
            <a:endParaRPr lang="en-US" sz="3733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87680" y="755904"/>
            <a:ext cx="11216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to Health Coverage Continuation</a:t>
            </a:r>
            <a:endParaRPr lang="en-US" sz="1733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04800" y="1365504"/>
            <a:ext cx="3718560" cy="518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6" name="Shape 4"/>
          <p:cNvSpPr/>
          <p:nvPr/>
        </p:nvSpPr>
        <p:spPr>
          <a:xfrm>
            <a:off x="304800" y="1365504"/>
            <a:ext cx="3718560" cy="512064"/>
          </a:xfrm>
          <a:prstGeom prst="rect">
            <a:avLst/>
          </a:prstGeom>
          <a:solidFill>
            <a:srgbClr val="0A5EA8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463296" y="1389888"/>
            <a:ext cx="347472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&amp; Basics</a:t>
            </a:r>
            <a:endParaRPr lang="en-US" sz="1733" dirty="0"/>
          </a:p>
        </p:txBody>
      </p:sp>
      <p:sp>
        <p:nvSpPr>
          <p:cNvPr id="8" name="Text 6"/>
          <p:cNvSpPr/>
          <p:nvPr/>
        </p:nvSpPr>
        <p:spPr>
          <a:xfrm>
            <a:off x="463296" y="20116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20-Employee Rule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3296" y="2377440"/>
            <a:ext cx="335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to private-sector &amp; government health plans with 20+ employees.</a:t>
            </a:r>
            <a:endParaRPr lang="en-US" sz="1333" dirty="0"/>
          </a:p>
        </p:txBody>
      </p:sp>
      <p:sp>
        <p:nvSpPr>
          <p:cNvPr id="10" name="Text 8"/>
          <p:cNvSpPr/>
          <p:nvPr/>
        </p:nvSpPr>
        <p:spPr>
          <a:xfrm>
            <a:off x="463296" y="30480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Qualifying Events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3296" y="3462528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Job termination</a:t>
            </a:r>
            <a:endParaRPr lang="en-US" sz="1333" dirty="0"/>
          </a:p>
        </p:txBody>
      </p:sp>
      <p:sp>
        <p:nvSpPr>
          <p:cNvPr id="12" name="Text 10"/>
          <p:cNvSpPr/>
          <p:nvPr/>
        </p:nvSpPr>
        <p:spPr>
          <a:xfrm>
            <a:off x="463296" y="3828288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Reduced work hours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63296" y="4194048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Divorce / Legal separation</a:t>
            </a:r>
            <a:endParaRPr lang="en-US" sz="1333" dirty="0"/>
          </a:p>
        </p:txBody>
      </p:sp>
      <p:sp>
        <p:nvSpPr>
          <p:cNvPr id="14" name="Text 12"/>
          <p:cNvSpPr/>
          <p:nvPr/>
        </p:nvSpPr>
        <p:spPr>
          <a:xfrm>
            <a:off x="463296" y="4559808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Death of employee</a:t>
            </a:r>
            <a:endParaRPr lang="en-US" sz="1333" dirty="0"/>
          </a:p>
        </p:txBody>
      </p:sp>
      <p:sp>
        <p:nvSpPr>
          <p:cNvPr id="15" name="Text 13"/>
          <p:cNvSpPr/>
          <p:nvPr/>
        </p:nvSpPr>
        <p:spPr>
          <a:xfrm>
            <a:off x="463296" y="4925568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Child aging off plan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463296" y="538886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Qualified Beneficiaries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3296" y="5754624"/>
            <a:ext cx="3352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Employee, Spouse, Former Spouse, Dependent Children — enrolled the day before the qualifying event.</a:t>
            </a:r>
            <a:endParaRPr lang="en-US" sz="1333" dirty="0"/>
          </a:p>
        </p:txBody>
      </p:sp>
      <p:sp>
        <p:nvSpPr>
          <p:cNvPr id="18" name="Shape 16"/>
          <p:cNvSpPr/>
          <p:nvPr/>
        </p:nvSpPr>
        <p:spPr>
          <a:xfrm>
            <a:off x="4389120" y="1365504"/>
            <a:ext cx="3596640" cy="518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9" name="Shape 17"/>
          <p:cNvSpPr/>
          <p:nvPr/>
        </p:nvSpPr>
        <p:spPr>
          <a:xfrm>
            <a:off x="4389120" y="1365504"/>
            <a:ext cx="3596640" cy="512064"/>
          </a:xfrm>
          <a:prstGeom prst="rect">
            <a:avLst/>
          </a:prstGeom>
          <a:solidFill>
            <a:srgbClr val="0A5EA8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4547616" y="1389888"/>
            <a:ext cx="33528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Deadlines &amp; Financials</a:t>
            </a:r>
            <a:endParaRPr lang="en-US" sz="1733" dirty="0"/>
          </a:p>
        </p:txBody>
      </p:sp>
      <p:sp>
        <p:nvSpPr>
          <p:cNvPr id="21" name="Text 19"/>
          <p:cNvSpPr/>
          <p:nvPr/>
        </p:nvSpPr>
        <p:spPr>
          <a:xfrm>
            <a:off x="4450080" y="2011680"/>
            <a:ext cx="3474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4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102%</a:t>
            </a:r>
            <a:endParaRPr lang="en-US" sz="6400" dirty="0"/>
          </a:p>
        </p:txBody>
      </p:sp>
      <p:sp>
        <p:nvSpPr>
          <p:cNvPr id="22" name="Text 20"/>
          <p:cNvSpPr/>
          <p:nvPr/>
        </p:nvSpPr>
        <p:spPr>
          <a:xfrm>
            <a:off x="4450080" y="30480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Premium Cost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47616" y="3438144"/>
            <a:ext cx="335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full plan cost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+ 2% administrative fee</a:t>
            </a:r>
            <a:endParaRPr lang="en-US" sz="1333" dirty="0"/>
          </a:p>
        </p:txBody>
      </p:sp>
      <p:sp>
        <p:nvSpPr>
          <p:cNvPr id="24" name="Shape 22"/>
          <p:cNvSpPr/>
          <p:nvPr/>
        </p:nvSpPr>
        <p:spPr>
          <a:xfrm>
            <a:off x="4547616" y="4206240"/>
            <a:ext cx="3352800" cy="1097280"/>
          </a:xfrm>
          <a:prstGeom prst="rect">
            <a:avLst/>
          </a:prstGeom>
          <a:solidFill>
            <a:srgbClr val="D9D9D9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Text 23"/>
          <p:cNvSpPr/>
          <p:nvPr/>
        </p:nvSpPr>
        <p:spPr>
          <a:xfrm>
            <a:off x="4547616" y="4242816"/>
            <a:ext cx="3352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60-Day Election Window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608576" y="4584192"/>
            <a:ext cx="323088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60 days to elect coverage from date notice is provided.</a:t>
            </a:r>
            <a:endParaRPr lang="en-US" sz="1333" dirty="0"/>
          </a:p>
        </p:txBody>
      </p:sp>
      <p:sp>
        <p:nvSpPr>
          <p:cNvPr id="27" name="Text 25"/>
          <p:cNvSpPr/>
          <p:nvPr/>
        </p:nvSpPr>
        <p:spPr>
          <a:xfrm>
            <a:off x="4547616" y="5486400"/>
            <a:ext cx="3352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i="1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Retroactive coverage applies once election is made and premium is paid.</a:t>
            </a:r>
            <a:endParaRPr lang="en-US" sz="1333" dirty="0"/>
          </a:p>
        </p:txBody>
      </p:sp>
      <p:sp>
        <p:nvSpPr>
          <p:cNvPr id="28" name="Shape 26"/>
          <p:cNvSpPr/>
          <p:nvPr/>
        </p:nvSpPr>
        <p:spPr>
          <a:xfrm>
            <a:off x="8333232" y="1365504"/>
            <a:ext cx="3553968" cy="518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8351520" y="1365504"/>
            <a:ext cx="3535680" cy="512064"/>
          </a:xfrm>
          <a:prstGeom prst="rect">
            <a:avLst/>
          </a:prstGeom>
          <a:solidFill>
            <a:srgbClr val="0A5EA8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Text 28"/>
          <p:cNvSpPr/>
          <p:nvPr/>
        </p:nvSpPr>
        <p:spPr>
          <a:xfrm>
            <a:off x="8510016" y="1389888"/>
            <a:ext cx="32918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Duration</a:t>
            </a:r>
            <a:endParaRPr lang="en-US" sz="1733" dirty="0"/>
          </a:p>
        </p:txBody>
      </p:sp>
      <p:sp>
        <p:nvSpPr>
          <p:cNvPr id="31" name="Shape 29"/>
          <p:cNvSpPr/>
          <p:nvPr/>
        </p:nvSpPr>
        <p:spPr>
          <a:xfrm>
            <a:off x="8473440" y="2036064"/>
            <a:ext cx="3230880" cy="1219200"/>
          </a:xfrm>
          <a:prstGeom prst="rect">
            <a:avLst/>
          </a:prstGeom>
          <a:noFill/>
          <a:ln w="12700">
            <a:solidFill>
              <a:srgbClr val="B8D5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Shape 30"/>
          <p:cNvSpPr/>
          <p:nvPr/>
        </p:nvSpPr>
        <p:spPr>
          <a:xfrm>
            <a:off x="8473440" y="2036064"/>
            <a:ext cx="3230880" cy="1219200"/>
          </a:xfrm>
          <a:prstGeom prst="rect">
            <a:avLst/>
          </a:prstGeom>
          <a:solidFill>
            <a:srgbClr val="D9D9D9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Text 31"/>
          <p:cNvSpPr/>
          <p:nvPr/>
        </p:nvSpPr>
        <p:spPr>
          <a:xfrm>
            <a:off x="8473440" y="2157984"/>
            <a:ext cx="323088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33" b="1" dirty="0"/>
              <a:t>18 – 36 Months</a:t>
            </a:r>
          </a:p>
        </p:txBody>
      </p:sp>
      <p:sp>
        <p:nvSpPr>
          <p:cNvPr id="36" name="Shape 34"/>
          <p:cNvSpPr/>
          <p:nvPr/>
        </p:nvSpPr>
        <p:spPr>
          <a:xfrm>
            <a:off x="8473440" y="3499104"/>
            <a:ext cx="3230880" cy="2865120"/>
          </a:xfrm>
          <a:prstGeom prst="rect">
            <a:avLst/>
          </a:prstGeom>
          <a:noFill/>
          <a:ln w="12700">
            <a:solidFill>
              <a:srgbClr val="B8D5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Text 37"/>
          <p:cNvSpPr/>
          <p:nvPr/>
        </p:nvSpPr>
        <p:spPr>
          <a:xfrm>
            <a:off x="8694420" y="4303776"/>
            <a:ext cx="2849880" cy="1621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600"/>
              </a:spcAft>
            </a:pPr>
            <a:r>
              <a:rPr lang="en-US" sz="1333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beneficiaries are eligible for 18 months of COBRA; however, certain circumstances will allow for up to 36 months.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33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Extension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33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Qualifying Event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33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occurs during the original 18 month COBRA period such as divorce, death or losing dependent status</a:t>
            </a:r>
            <a:endParaRPr lang="en-US" sz="1333" dirty="0"/>
          </a:p>
          <a:p>
            <a:endParaRPr lang="en-US" sz="1333" dirty="0"/>
          </a:p>
          <a:p>
            <a:endParaRPr lang="en-US" sz="1333" dirty="0"/>
          </a:p>
        </p:txBody>
      </p:sp>
      <p:sp>
        <p:nvSpPr>
          <p:cNvPr id="46" name="Text 44"/>
          <p:cNvSpPr/>
          <p:nvPr/>
        </p:nvSpPr>
        <p:spPr>
          <a:xfrm>
            <a:off x="304800" y="6486144"/>
            <a:ext cx="115824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i="1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Timely notice is required — plan administrators have 30 days to notify the insurer.</a:t>
            </a:r>
            <a:endParaRPr lang="en-US" sz="13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A02B6-B9A2-43AB-12F6-87EEC8384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bar">
            <a:extLst>
              <a:ext uri="{FF2B5EF4-FFF2-40B4-BE49-F238E27FC236}">
                <a16:creationId xmlns:a16="http://schemas.microsoft.com/office/drawing/2014/main" id="{C64D28EB-B484-9F09-A125-B2F8FC6B8FCA}"/>
              </a:ext>
            </a:extLst>
          </p:cNvPr>
          <p:cNvSpPr/>
          <p:nvPr/>
        </p:nvSpPr>
        <p:spPr>
          <a:xfrm>
            <a:off x="0" y="0"/>
            <a:ext cx="12192000" cy="1158240"/>
          </a:xfrm>
          <a:prstGeom prst="rect">
            <a:avLst/>
          </a:prstGeom>
          <a:solidFill>
            <a:srgbClr val="0A5EA8"/>
          </a:solidFill>
          <a:ln w="12700">
            <a:solidFill>
              <a:srgbClr val="1A2846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obar">
            <a:extLst>
              <a:ext uri="{FF2B5EF4-FFF2-40B4-BE49-F238E27FC236}">
                <a16:creationId xmlns:a16="http://schemas.microsoft.com/office/drawing/2014/main" id="{42D6BB1E-360B-E3E8-D3DE-EB79A323DB54}"/>
              </a:ext>
            </a:extLst>
          </p:cNvPr>
          <p:cNvSpPr/>
          <p:nvPr/>
        </p:nvSpPr>
        <p:spPr>
          <a:xfrm>
            <a:off x="0" y="0"/>
            <a:ext cx="146304" cy="1158240"/>
          </a:xfrm>
          <a:prstGeom prst="rect">
            <a:avLst/>
          </a:prstGeom>
          <a:solidFill>
            <a:srgbClr val="0A5EA8"/>
          </a:solidFill>
          <a:ln w="12700">
            <a:solidFill>
              <a:srgbClr val="F26522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ttl">
            <a:extLst>
              <a:ext uri="{FF2B5EF4-FFF2-40B4-BE49-F238E27FC236}">
                <a16:creationId xmlns:a16="http://schemas.microsoft.com/office/drawing/2014/main" id="{737480FC-194A-0DE1-383C-9F859B3FE69A}"/>
              </a:ext>
            </a:extLst>
          </p:cNvPr>
          <p:cNvSpPr/>
          <p:nvPr/>
        </p:nvSpPr>
        <p:spPr>
          <a:xfrm>
            <a:off x="365760" y="133333"/>
            <a:ext cx="8666667" cy="6666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67" b="1" dirty="0">
                <a:solidFill>
                  <a:srgbClr val="FFFFFF"/>
                </a:solidFill>
                <a:latin typeface="Calibri" pitchFamily="34" charset="0"/>
              </a:rPr>
              <a:t>2026 Compliance Reminders</a:t>
            </a:r>
          </a:p>
        </p:txBody>
      </p:sp>
      <p:sp>
        <p:nvSpPr>
          <p:cNvPr id="5" name="sub">
            <a:extLst>
              <a:ext uri="{FF2B5EF4-FFF2-40B4-BE49-F238E27FC236}">
                <a16:creationId xmlns:a16="http://schemas.microsoft.com/office/drawing/2014/main" id="{F6981B9D-DCED-312E-9B5E-87AAE20CBDCE}"/>
              </a:ext>
            </a:extLst>
          </p:cNvPr>
          <p:cNvSpPr/>
          <p:nvPr/>
        </p:nvSpPr>
        <p:spPr>
          <a:xfrm>
            <a:off x="365760" y="753333"/>
            <a:ext cx="10000000" cy="4049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dirty="0">
                <a:solidFill>
                  <a:srgbClr val="A8B8C8"/>
                </a:solidFill>
                <a:latin typeface="Calibri" pitchFamily="34" charset="0"/>
              </a:rPr>
              <a:t>Government Employer Plan • Not Subject to ERISA</a:t>
            </a:r>
          </a:p>
        </p:txBody>
      </p:sp>
      <p:sp>
        <p:nvSpPr>
          <p:cNvPr id="10" name="hc10">
            <a:extLst>
              <a:ext uri="{FF2B5EF4-FFF2-40B4-BE49-F238E27FC236}">
                <a16:creationId xmlns:a16="http://schemas.microsoft.com/office/drawing/2014/main" id="{A7D29A3E-3B90-4183-6F71-A570C7EB20D5}"/>
              </a:ext>
            </a:extLst>
          </p:cNvPr>
          <p:cNvSpPr/>
          <p:nvPr/>
        </p:nvSpPr>
        <p:spPr>
          <a:xfrm>
            <a:off x="152400" y="1219200"/>
            <a:ext cx="1371600" cy="40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9525">
            <a:solidFill>
              <a:srgbClr val="F26522"/>
            </a:solidFill>
          </a:ln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</a:rPr>
              <a:t>DEADLINE</a:t>
            </a:r>
          </a:p>
        </p:txBody>
      </p:sp>
      <p:sp>
        <p:nvSpPr>
          <p:cNvPr id="11" name="hc11">
            <a:extLst>
              <a:ext uri="{FF2B5EF4-FFF2-40B4-BE49-F238E27FC236}">
                <a16:creationId xmlns:a16="http://schemas.microsoft.com/office/drawing/2014/main" id="{2097FA8C-684A-47A6-9647-9C16CA9567F3}"/>
              </a:ext>
            </a:extLst>
          </p:cNvPr>
          <p:cNvSpPr/>
          <p:nvPr/>
        </p:nvSpPr>
        <p:spPr>
          <a:xfrm>
            <a:off x="1676400" y="1219200"/>
            <a:ext cx="2895600" cy="406400"/>
          </a:xfrm>
          <a:prstGeom prst="rect">
            <a:avLst/>
          </a:prstGeom>
          <a:solidFill>
            <a:srgbClr val="1A2846"/>
          </a:solidFill>
          <a:ln w="9525">
            <a:solidFill>
              <a:srgbClr val="1A2846"/>
            </a:solidFill>
          </a:ln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</a:rPr>
              <a:t>REQUIREMENT</a:t>
            </a:r>
          </a:p>
        </p:txBody>
      </p:sp>
      <p:sp>
        <p:nvSpPr>
          <p:cNvPr id="12" name="hc12">
            <a:extLst>
              <a:ext uri="{FF2B5EF4-FFF2-40B4-BE49-F238E27FC236}">
                <a16:creationId xmlns:a16="http://schemas.microsoft.com/office/drawing/2014/main" id="{1951640D-0123-1930-A1AB-01D8418C58A0}"/>
              </a:ext>
            </a:extLst>
          </p:cNvPr>
          <p:cNvSpPr/>
          <p:nvPr/>
        </p:nvSpPr>
        <p:spPr>
          <a:xfrm>
            <a:off x="4724400" y="1219200"/>
            <a:ext cx="7313600" cy="406400"/>
          </a:xfrm>
          <a:prstGeom prst="rect">
            <a:avLst/>
          </a:prstGeom>
          <a:solidFill>
            <a:srgbClr val="1A2846"/>
          </a:solidFill>
          <a:ln w="9525">
            <a:solidFill>
              <a:srgbClr val="1A2846"/>
            </a:solidFill>
          </a:ln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</a:rPr>
              <a:t>ACTION NEEDED</a:t>
            </a:r>
          </a:p>
        </p:txBody>
      </p:sp>
      <p:sp>
        <p:nvSpPr>
          <p:cNvPr id="20" name="rb20">
            <a:extLst>
              <a:ext uri="{FF2B5EF4-FFF2-40B4-BE49-F238E27FC236}">
                <a16:creationId xmlns:a16="http://schemas.microsoft.com/office/drawing/2014/main" id="{4E5EEF79-1905-626A-EA55-A237F3AF08CA}"/>
              </a:ext>
            </a:extLst>
          </p:cNvPr>
          <p:cNvSpPr/>
          <p:nvPr/>
        </p:nvSpPr>
        <p:spPr>
          <a:xfrm>
            <a:off x="152400" y="1625600"/>
            <a:ext cx="11887200" cy="528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30" name="c30">
            <a:extLst>
              <a:ext uri="{FF2B5EF4-FFF2-40B4-BE49-F238E27FC236}">
                <a16:creationId xmlns:a16="http://schemas.microsoft.com/office/drawing/2014/main" id="{7787BB27-3504-82C8-6E8E-FFC72B85D2D1}"/>
              </a:ext>
            </a:extLst>
          </p:cNvPr>
          <p:cNvSpPr/>
          <p:nvPr/>
        </p:nvSpPr>
        <p:spPr>
          <a:xfrm>
            <a:off x="152400" y="162560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60 days prior to plan renewal</a:t>
            </a:r>
          </a:p>
        </p:txBody>
      </p:sp>
      <p:sp>
        <p:nvSpPr>
          <p:cNvPr id="31" name="c31">
            <a:extLst>
              <a:ext uri="{FF2B5EF4-FFF2-40B4-BE49-F238E27FC236}">
                <a16:creationId xmlns:a16="http://schemas.microsoft.com/office/drawing/2014/main" id="{EDD463AF-ECE6-E6AA-DC3C-AD828084D568}"/>
              </a:ext>
            </a:extLst>
          </p:cNvPr>
          <p:cNvSpPr/>
          <p:nvPr/>
        </p:nvSpPr>
        <p:spPr>
          <a:xfrm>
            <a:off x="1676400" y="162560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SBC Distribution</a:t>
            </a:r>
          </a:p>
        </p:txBody>
      </p:sp>
      <p:sp>
        <p:nvSpPr>
          <p:cNvPr id="32" name="c32">
            <a:extLst>
              <a:ext uri="{FF2B5EF4-FFF2-40B4-BE49-F238E27FC236}">
                <a16:creationId xmlns:a16="http://schemas.microsoft.com/office/drawing/2014/main" id="{245BB461-730F-D64C-B194-998A44CAD49E}"/>
              </a:ext>
            </a:extLst>
          </p:cNvPr>
          <p:cNvSpPr/>
          <p:nvPr/>
        </p:nvSpPr>
        <p:spPr>
          <a:xfrm>
            <a:off x="4724399" y="1625600"/>
            <a:ext cx="6774874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Provide Summary of Benefits &amp; Coverage 60 days before plan year start</a:t>
            </a:r>
          </a:p>
        </p:txBody>
      </p:sp>
      <p:sp>
        <p:nvSpPr>
          <p:cNvPr id="21" name="rb21">
            <a:extLst>
              <a:ext uri="{FF2B5EF4-FFF2-40B4-BE49-F238E27FC236}">
                <a16:creationId xmlns:a16="http://schemas.microsoft.com/office/drawing/2014/main" id="{22CA8439-6EAA-E0A1-FE03-26B63723539A}"/>
              </a:ext>
            </a:extLst>
          </p:cNvPr>
          <p:cNvSpPr/>
          <p:nvPr/>
        </p:nvSpPr>
        <p:spPr>
          <a:xfrm>
            <a:off x="152400" y="2153920"/>
            <a:ext cx="11887200" cy="528320"/>
          </a:xfrm>
          <a:prstGeom prst="rect">
            <a:avLst/>
          </a:prstGeom>
          <a:solidFill>
            <a:srgbClr val="F0F4F8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c34">
            <a:extLst>
              <a:ext uri="{FF2B5EF4-FFF2-40B4-BE49-F238E27FC236}">
                <a16:creationId xmlns:a16="http://schemas.microsoft.com/office/drawing/2014/main" id="{0646B6BB-7211-CD8A-AB2E-ACDF54674474}"/>
              </a:ext>
            </a:extLst>
          </p:cNvPr>
          <p:cNvSpPr/>
          <p:nvPr/>
        </p:nvSpPr>
        <p:spPr>
          <a:xfrm>
            <a:off x="152400" y="215392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EEs Mar 2</a:t>
            </a:r>
          </a:p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IRS Mar 31</a:t>
            </a:r>
          </a:p>
        </p:txBody>
      </p:sp>
      <p:sp>
        <p:nvSpPr>
          <p:cNvPr id="35" name="c35">
            <a:extLst>
              <a:ext uri="{FF2B5EF4-FFF2-40B4-BE49-F238E27FC236}">
                <a16:creationId xmlns:a16="http://schemas.microsoft.com/office/drawing/2014/main" id="{E1A185F0-9A29-91A0-7ABA-75DF2FC2C7B4}"/>
              </a:ext>
            </a:extLst>
          </p:cNvPr>
          <p:cNvSpPr/>
          <p:nvPr/>
        </p:nvSpPr>
        <p:spPr>
          <a:xfrm>
            <a:off x="1676400" y="215392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ACA Reporting </a:t>
            </a:r>
          </a:p>
        </p:txBody>
      </p:sp>
      <p:sp>
        <p:nvSpPr>
          <p:cNvPr id="36" name="c36">
            <a:extLst>
              <a:ext uri="{FF2B5EF4-FFF2-40B4-BE49-F238E27FC236}">
                <a16:creationId xmlns:a16="http://schemas.microsoft.com/office/drawing/2014/main" id="{4B44CE53-498B-2694-119F-FEC05F17066D}"/>
              </a:ext>
            </a:extLst>
          </p:cNvPr>
          <p:cNvSpPr/>
          <p:nvPr/>
        </p:nvSpPr>
        <p:spPr>
          <a:xfrm>
            <a:off x="4724399" y="2153920"/>
            <a:ext cx="6617855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Furnish forms to employees and electronic filing to IRS</a:t>
            </a:r>
          </a:p>
        </p:txBody>
      </p:sp>
      <p:sp>
        <p:nvSpPr>
          <p:cNvPr id="22" name="rb22">
            <a:extLst>
              <a:ext uri="{FF2B5EF4-FFF2-40B4-BE49-F238E27FC236}">
                <a16:creationId xmlns:a16="http://schemas.microsoft.com/office/drawing/2014/main" id="{DCBF68B8-8E81-482E-ACFF-6BD03225300A}"/>
              </a:ext>
            </a:extLst>
          </p:cNvPr>
          <p:cNvSpPr/>
          <p:nvPr/>
        </p:nvSpPr>
        <p:spPr>
          <a:xfrm>
            <a:off x="152400" y="2682240"/>
            <a:ext cx="11887200" cy="528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c38">
            <a:extLst>
              <a:ext uri="{FF2B5EF4-FFF2-40B4-BE49-F238E27FC236}">
                <a16:creationId xmlns:a16="http://schemas.microsoft.com/office/drawing/2014/main" id="{83CA9BC2-0A27-E552-77B1-82BC09D04E1E}"/>
              </a:ext>
            </a:extLst>
          </p:cNvPr>
          <p:cNvSpPr/>
          <p:nvPr/>
        </p:nvSpPr>
        <p:spPr>
          <a:xfrm>
            <a:off x="152400" y="268224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Mar 31</a:t>
            </a:r>
          </a:p>
        </p:txBody>
      </p:sp>
      <p:sp>
        <p:nvSpPr>
          <p:cNvPr id="39" name="c39">
            <a:extLst>
              <a:ext uri="{FF2B5EF4-FFF2-40B4-BE49-F238E27FC236}">
                <a16:creationId xmlns:a16="http://schemas.microsoft.com/office/drawing/2014/main" id="{350C7C0D-A904-F618-6760-3C02BA0F85B0}"/>
              </a:ext>
            </a:extLst>
          </p:cNvPr>
          <p:cNvSpPr/>
          <p:nvPr/>
        </p:nvSpPr>
        <p:spPr>
          <a:xfrm>
            <a:off x="1676400" y="268224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 err="1">
                <a:solidFill>
                  <a:srgbClr val="1A2846"/>
                </a:solidFill>
                <a:latin typeface="Calibri" pitchFamily="34" charset="0"/>
              </a:rPr>
              <a:t>RxDC</a:t>
            </a:r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 Drug Expenditure Reporting</a:t>
            </a:r>
          </a:p>
        </p:txBody>
      </p:sp>
      <p:sp>
        <p:nvSpPr>
          <p:cNvPr id="40" name="c40">
            <a:extLst>
              <a:ext uri="{FF2B5EF4-FFF2-40B4-BE49-F238E27FC236}">
                <a16:creationId xmlns:a16="http://schemas.microsoft.com/office/drawing/2014/main" id="{84A18F36-B714-1846-A2B6-219BFA5D11C7}"/>
              </a:ext>
            </a:extLst>
          </p:cNvPr>
          <p:cNvSpPr/>
          <p:nvPr/>
        </p:nvSpPr>
        <p:spPr>
          <a:xfrm>
            <a:off x="4724400" y="2682240"/>
            <a:ext cx="7153564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Respond to carrier/TPA requests for information so they can file the </a:t>
            </a:r>
            <a:r>
              <a:rPr lang="en-US" sz="1267" dirty="0" err="1">
                <a:solidFill>
                  <a:srgbClr val="2C3E50"/>
                </a:solidFill>
                <a:latin typeface="Calibri" pitchFamily="34" charset="0"/>
              </a:rPr>
              <a:t>RxDC</a:t>
            </a:r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 reporting </a:t>
            </a:r>
          </a:p>
        </p:txBody>
      </p:sp>
      <p:sp>
        <p:nvSpPr>
          <p:cNvPr id="23" name="rb23">
            <a:extLst>
              <a:ext uri="{FF2B5EF4-FFF2-40B4-BE49-F238E27FC236}">
                <a16:creationId xmlns:a16="http://schemas.microsoft.com/office/drawing/2014/main" id="{DFD1A6CA-C642-D287-E17D-C6C7187FB566}"/>
              </a:ext>
            </a:extLst>
          </p:cNvPr>
          <p:cNvSpPr/>
          <p:nvPr/>
        </p:nvSpPr>
        <p:spPr>
          <a:xfrm>
            <a:off x="152400" y="3210560"/>
            <a:ext cx="11887200" cy="528320"/>
          </a:xfrm>
          <a:prstGeom prst="rect">
            <a:avLst/>
          </a:prstGeom>
          <a:solidFill>
            <a:srgbClr val="F0F4F8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2" name="c42">
            <a:extLst>
              <a:ext uri="{FF2B5EF4-FFF2-40B4-BE49-F238E27FC236}">
                <a16:creationId xmlns:a16="http://schemas.microsoft.com/office/drawing/2014/main" id="{8F5FEF3B-73EC-DB21-C85E-EC6E48077B4F}"/>
              </a:ext>
            </a:extLst>
          </p:cNvPr>
          <p:cNvSpPr/>
          <p:nvPr/>
        </p:nvSpPr>
        <p:spPr>
          <a:xfrm>
            <a:off x="152400" y="321056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Jul 31</a:t>
            </a:r>
          </a:p>
        </p:txBody>
      </p:sp>
      <p:sp>
        <p:nvSpPr>
          <p:cNvPr id="43" name="c43">
            <a:extLst>
              <a:ext uri="{FF2B5EF4-FFF2-40B4-BE49-F238E27FC236}">
                <a16:creationId xmlns:a16="http://schemas.microsoft.com/office/drawing/2014/main" id="{F451446E-45DA-C6ED-08F2-6134A7DB4301}"/>
              </a:ext>
            </a:extLst>
          </p:cNvPr>
          <p:cNvSpPr/>
          <p:nvPr/>
        </p:nvSpPr>
        <p:spPr>
          <a:xfrm>
            <a:off x="1676400" y="321056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PCORI Fee — Self-Insured Plans</a:t>
            </a:r>
          </a:p>
        </p:txBody>
      </p:sp>
      <p:sp>
        <p:nvSpPr>
          <p:cNvPr id="44" name="c44">
            <a:extLst>
              <a:ext uri="{FF2B5EF4-FFF2-40B4-BE49-F238E27FC236}">
                <a16:creationId xmlns:a16="http://schemas.microsoft.com/office/drawing/2014/main" id="{89490682-D0AF-2A7E-2037-3C628281382A}"/>
              </a:ext>
            </a:extLst>
          </p:cNvPr>
          <p:cNvSpPr/>
          <p:nvPr/>
        </p:nvSpPr>
        <p:spPr>
          <a:xfrm>
            <a:off x="4724399" y="3210560"/>
            <a:ext cx="4798291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File IRS Form 720.  </a:t>
            </a:r>
            <a:r>
              <a:rPr lang="en-US" sz="1267" b="1" dirty="0">
                <a:solidFill>
                  <a:srgbClr val="FF0000"/>
                </a:solidFill>
                <a:latin typeface="Calibri" pitchFamily="34" charset="0"/>
              </a:rPr>
              <a:t>This includes HRA plans.  </a:t>
            </a:r>
          </a:p>
        </p:txBody>
      </p:sp>
      <p:sp>
        <p:nvSpPr>
          <p:cNvPr id="24" name="rb24">
            <a:extLst>
              <a:ext uri="{FF2B5EF4-FFF2-40B4-BE49-F238E27FC236}">
                <a16:creationId xmlns:a16="http://schemas.microsoft.com/office/drawing/2014/main" id="{93B1C061-A98A-8864-6E14-9C8E22DAC643}"/>
              </a:ext>
            </a:extLst>
          </p:cNvPr>
          <p:cNvSpPr/>
          <p:nvPr/>
        </p:nvSpPr>
        <p:spPr>
          <a:xfrm>
            <a:off x="152400" y="3738880"/>
            <a:ext cx="11887200" cy="528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c46">
            <a:extLst>
              <a:ext uri="{FF2B5EF4-FFF2-40B4-BE49-F238E27FC236}">
                <a16:creationId xmlns:a16="http://schemas.microsoft.com/office/drawing/2014/main" id="{107727FD-C4E1-3A7A-243E-6EF483C85573}"/>
              </a:ext>
            </a:extLst>
          </p:cNvPr>
          <p:cNvSpPr/>
          <p:nvPr/>
        </p:nvSpPr>
        <p:spPr>
          <a:xfrm>
            <a:off x="152400" y="373888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Oct 15</a:t>
            </a:r>
          </a:p>
        </p:txBody>
      </p:sp>
      <p:sp>
        <p:nvSpPr>
          <p:cNvPr id="47" name="c47">
            <a:extLst>
              <a:ext uri="{FF2B5EF4-FFF2-40B4-BE49-F238E27FC236}">
                <a16:creationId xmlns:a16="http://schemas.microsoft.com/office/drawing/2014/main" id="{285E9464-1CCC-77DF-CADE-FCDE077F60DB}"/>
              </a:ext>
            </a:extLst>
          </p:cNvPr>
          <p:cNvSpPr/>
          <p:nvPr/>
        </p:nvSpPr>
        <p:spPr>
          <a:xfrm>
            <a:off x="1676400" y="373888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Medicare Part D Notice</a:t>
            </a:r>
          </a:p>
        </p:txBody>
      </p:sp>
      <p:sp>
        <p:nvSpPr>
          <p:cNvPr id="48" name="c48">
            <a:extLst>
              <a:ext uri="{FF2B5EF4-FFF2-40B4-BE49-F238E27FC236}">
                <a16:creationId xmlns:a16="http://schemas.microsoft.com/office/drawing/2014/main" id="{F344BA8E-188A-E92C-423C-4393B75E9CBC}"/>
              </a:ext>
            </a:extLst>
          </p:cNvPr>
          <p:cNvSpPr/>
          <p:nvPr/>
        </p:nvSpPr>
        <p:spPr>
          <a:xfrm>
            <a:off x="4724400" y="3738880"/>
            <a:ext cx="5241636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Notify Medicare-eligible employees of Rx coverage status prior to Oct 15</a:t>
            </a:r>
          </a:p>
        </p:txBody>
      </p:sp>
      <p:sp>
        <p:nvSpPr>
          <p:cNvPr id="25" name="rb25">
            <a:extLst>
              <a:ext uri="{FF2B5EF4-FFF2-40B4-BE49-F238E27FC236}">
                <a16:creationId xmlns:a16="http://schemas.microsoft.com/office/drawing/2014/main" id="{F07EC23F-760D-4750-4A89-D30D5F210584}"/>
              </a:ext>
            </a:extLst>
          </p:cNvPr>
          <p:cNvSpPr/>
          <p:nvPr/>
        </p:nvSpPr>
        <p:spPr>
          <a:xfrm>
            <a:off x="152400" y="4267200"/>
            <a:ext cx="11887200" cy="528320"/>
          </a:xfrm>
          <a:prstGeom prst="rect">
            <a:avLst/>
          </a:prstGeom>
          <a:solidFill>
            <a:srgbClr val="F0F4F8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0" name="c50">
            <a:extLst>
              <a:ext uri="{FF2B5EF4-FFF2-40B4-BE49-F238E27FC236}">
                <a16:creationId xmlns:a16="http://schemas.microsoft.com/office/drawing/2014/main" id="{AC427136-3A98-A0B9-082B-54D981022CFD}"/>
              </a:ext>
            </a:extLst>
          </p:cNvPr>
          <p:cNvSpPr/>
          <p:nvPr/>
        </p:nvSpPr>
        <p:spPr>
          <a:xfrm>
            <a:off x="152400" y="426720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Dec 31</a:t>
            </a:r>
          </a:p>
        </p:txBody>
      </p:sp>
      <p:sp>
        <p:nvSpPr>
          <p:cNvPr id="51" name="c51">
            <a:extLst>
              <a:ext uri="{FF2B5EF4-FFF2-40B4-BE49-F238E27FC236}">
                <a16:creationId xmlns:a16="http://schemas.microsoft.com/office/drawing/2014/main" id="{4F8A4163-BD36-7413-B838-2D5A223602FD}"/>
              </a:ext>
            </a:extLst>
          </p:cNvPr>
          <p:cNvSpPr/>
          <p:nvPr/>
        </p:nvSpPr>
        <p:spPr>
          <a:xfrm>
            <a:off x="1676400" y="426720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Gag Clause Attestation</a:t>
            </a:r>
          </a:p>
        </p:txBody>
      </p:sp>
      <p:sp>
        <p:nvSpPr>
          <p:cNvPr id="52" name="c52">
            <a:extLst>
              <a:ext uri="{FF2B5EF4-FFF2-40B4-BE49-F238E27FC236}">
                <a16:creationId xmlns:a16="http://schemas.microsoft.com/office/drawing/2014/main" id="{FBB6D7C4-2CDC-A623-5B0E-328ECBE26019}"/>
              </a:ext>
            </a:extLst>
          </p:cNvPr>
          <p:cNvSpPr/>
          <p:nvPr/>
        </p:nvSpPr>
        <p:spPr>
          <a:xfrm>
            <a:off x="4724400" y="4267200"/>
            <a:ext cx="5394036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Attest plan contracts contain no prohibited gag clauses (annual)</a:t>
            </a:r>
          </a:p>
        </p:txBody>
      </p:sp>
      <p:sp>
        <p:nvSpPr>
          <p:cNvPr id="26" name="rb26">
            <a:extLst>
              <a:ext uri="{FF2B5EF4-FFF2-40B4-BE49-F238E27FC236}">
                <a16:creationId xmlns:a16="http://schemas.microsoft.com/office/drawing/2014/main" id="{A4615047-64CB-0ACF-D2FD-7897C0F1FF3F}"/>
              </a:ext>
            </a:extLst>
          </p:cNvPr>
          <p:cNvSpPr/>
          <p:nvPr/>
        </p:nvSpPr>
        <p:spPr>
          <a:xfrm>
            <a:off x="152400" y="4795520"/>
            <a:ext cx="11887200" cy="528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4" name="c54">
            <a:extLst>
              <a:ext uri="{FF2B5EF4-FFF2-40B4-BE49-F238E27FC236}">
                <a16:creationId xmlns:a16="http://schemas.microsoft.com/office/drawing/2014/main" id="{E65A463A-E657-C0BB-0233-A634EEC860B7}"/>
              </a:ext>
            </a:extLst>
          </p:cNvPr>
          <p:cNvSpPr/>
          <p:nvPr/>
        </p:nvSpPr>
        <p:spPr>
          <a:xfrm>
            <a:off x="152400" y="479552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Dec 31</a:t>
            </a:r>
          </a:p>
        </p:txBody>
      </p:sp>
      <p:sp>
        <p:nvSpPr>
          <p:cNvPr id="55" name="c55">
            <a:extLst>
              <a:ext uri="{FF2B5EF4-FFF2-40B4-BE49-F238E27FC236}">
                <a16:creationId xmlns:a16="http://schemas.microsoft.com/office/drawing/2014/main" id="{1FB72FFC-F54C-468D-E246-A1DDD1D78785}"/>
              </a:ext>
            </a:extLst>
          </p:cNvPr>
          <p:cNvSpPr/>
          <p:nvPr/>
        </p:nvSpPr>
        <p:spPr>
          <a:xfrm>
            <a:off x="1676400" y="479552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Imputed Income Calculations</a:t>
            </a:r>
          </a:p>
        </p:txBody>
      </p:sp>
      <p:sp>
        <p:nvSpPr>
          <p:cNvPr id="56" name="c56">
            <a:extLst>
              <a:ext uri="{FF2B5EF4-FFF2-40B4-BE49-F238E27FC236}">
                <a16:creationId xmlns:a16="http://schemas.microsoft.com/office/drawing/2014/main" id="{FA358BB0-49BC-C0D4-DDAF-34DA70B56AE7}"/>
              </a:ext>
            </a:extLst>
          </p:cNvPr>
          <p:cNvSpPr/>
          <p:nvPr/>
        </p:nvSpPr>
        <p:spPr>
          <a:xfrm>
            <a:off x="4724399" y="4795520"/>
            <a:ext cx="5971309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Group term life in excess of $50,000 must be calculated and reported on Form W-2</a:t>
            </a:r>
          </a:p>
        </p:txBody>
      </p:sp>
      <p:sp>
        <p:nvSpPr>
          <p:cNvPr id="27" name="rb27">
            <a:extLst>
              <a:ext uri="{FF2B5EF4-FFF2-40B4-BE49-F238E27FC236}">
                <a16:creationId xmlns:a16="http://schemas.microsoft.com/office/drawing/2014/main" id="{7925EB71-1AE0-900D-625E-101209B7369F}"/>
              </a:ext>
            </a:extLst>
          </p:cNvPr>
          <p:cNvSpPr/>
          <p:nvPr/>
        </p:nvSpPr>
        <p:spPr>
          <a:xfrm>
            <a:off x="152400" y="5323840"/>
            <a:ext cx="11887200" cy="528320"/>
          </a:xfrm>
          <a:prstGeom prst="rect">
            <a:avLst/>
          </a:prstGeom>
          <a:solidFill>
            <a:srgbClr val="F0F4F8"/>
          </a:solidFill>
          <a:ln w="9525">
            <a:solidFill>
              <a:srgbClr val="E2E8F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8" name="c58">
            <a:extLst>
              <a:ext uri="{FF2B5EF4-FFF2-40B4-BE49-F238E27FC236}">
                <a16:creationId xmlns:a16="http://schemas.microsoft.com/office/drawing/2014/main" id="{60B17E1B-9440-B304-2189-F999F1B9BAA7}"/>
              </a:ext>
            </a:extLst>
          </p:cNvPr>
          <p:cNvSpPr/>
          <p:nvPr/>
        </p:nvSpPr>
        <p:spPr>
          <a:xfrm>
            <a:off x="152400" y="5323840"/>
            <a:ext cx="1371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6198" algn="ctr"/>
            <a:r>
              <a:rPr lang="en-US" sz="1333" b="1" dirty="0">
                <a:solidFill>
                  <a:srgbClr val="FF0000"/>
                </a:solidFill>
                <a:latin typeface="Calibri" pitchFamily="34" charset="0"/>
              </a:rPr>
              <a:t>60 days from plan renewal</a:t>
            </a:r>
          </a:p>
        </p:txBody>
      </p:sp>
      <p:sp>
        <p:nvSpPr>
          <p:cNvPr id="59" name="c59">
            <a:extLst>
              <a:ext uri="{FF2B5EF4-FFF2-40B4-BE49-F238E27FC236}">
                <a16:creationId xmlns:a16="http://schemas.microsoft.com/office/drawing/2014/main" id="{B97C4F54-8675-AF96-E55A-9EABD9D566F4}"/>
              </a:ext>
            </a:extLst>
          </p:cNvPr>
          <p:cNvSpPr/>
          <p:nvPr/>
        </p:nvSpPr>
        <p:spPr>
          <a:xfrm>
            <a:off x="1676400" y="5323840"/>
            <a:ext cx="28956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333" b="1" dirty="0">
                <a:solidFill>
                  <a:srgbClr val="1A2846"/>
                </a:solidFill>
                <a:latin typeface="Calibri" pitchFamily="34" charset="0"/>
              </a:rPr>
              <a:t>CMS Disclosure of Creditable Coverage</a:t>
            </a:r>
          </a:p>
        </p:txBody>
      </p:sp>
      <p:sp>
        <p:nvSpPr>
          <p:cNvPr id="60" name="c60">
            <a:extLst>
              <a:ext uri="{FF2B5EF4-FFF2-40B4-BE49-F238E27FC236}">
                <a16:creationId xmlns:a16="http://schemas.microsoft.com/office/drawing/2014/main" id="{C6296117-935F-13FE-968A-8750A9829B24}"/>
              </a:ext>
            </a:extLst>
          </p:cNvPr>
          <p:cNvSpPr/>
          <p:nvPr/>
        </p:nvSpPr>
        <p:spPr>
          <a:xfrm>
            <a:off x="4724400" y="5323840"/>
            <a:ext cx="6248400" cy="528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396"/>
            <a:r>
              <a:rPr lang="en-US" sz="1267" dirty="0">
                <a:solidFill>
                  <a:srgbClr val="2C3E50"/>
                </a:solidFill>
                <a:latin typeface="Calibri" pitchFamily="34" charset="0"/>
              </a:rPr>
              <a:t>Report to CMS within 60 days of plan renewal creditable or non-creditable status</a:t>
            </a:r>
          </a:p>
        </p:txBody>
      </p:sp>
    </p:spTree>
    <p:extLst>
      <p:ext uri="{BB962C8B-B14F-4D97-AF65-F5344CB8AC3E}">
        <p14:creationId xmlns:p14="http://schemas.microsoft.com/office/powerpoint/2010/main" val="23204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drBg"/>
          <p:cNvSpPr/>
          <p:nvPr/>
        </p:nvSpPr>
        <p:spPr>
          <a:xfrm>
            <a:off x="0" y="0"/>
            <a:ext cx="12192000" cy="1160000"/>
          </a:xfrm>
          <a:prstGeom prst="rect">
            <a:avLst/>
          </a:prstGeom>
          <a:solidFill>
            <a:srgbClr val="D9D9D9"/>
          </a:solidFill>
        </p:spPr>
        <p:txBody>
          <a:bodyPr/>
          <a:lstStyle/>
          <a:p>
            <a:endParaRPr lang="en-US" sz="2400"/>
          </a:p>
        </p:txBody>
      </p:sp>
      <p:sp>
        <p:nvSpPr>
          <p:cNvPr id="4" name="Title"/>
          <p:cNvSpPr/>
          <p:nvPr/>
        </p:nvSpPr>
        <p:spPr>
          <a:xfrm>
            <a:off x="173334" y="93334"/>
            <a:ext cx="9333333" cy="613333"/>
          </a:xfrm>
          <a:prstGeom prst="rect">
            <a:avLst/>
          </a:prstGeom>
          <a:noFill/>
          <a:ln/>
        </p:spPr>
        <p:txBody>
          <a:bodyPr wrap="square" lIns="81280" tIns="60960" rIns="81280" bIns="60960" rtlCol="0" anchor="ctr"/>
          <a:lstStyle/>
          <a:p>
            <a:r>
              <a:rPr lang="en-US" sz="4267" b="1" dirty="0">
                <a:latin typeface="Calibri"/>
              </a:rPr>
              <a:t>The One Big Beautiful Bill</a:t>
            </a:r>
          </a:p>
        </p:txBody>
      </p:sp>
      <p:sp>
        <p:nvSpPr>
          <p:cNvPr id="5" name="Sub"/>
          <p:cNvSpPr/>
          <p:nvPr/>
        </p:nvSpPr>
        <p:spPr>
          <a:xfrm>
            <a:off x="173334" y="706667"/>
            <a:ext cx="9333333" cy="400000"/>
          </a:xfrm>
          <a:prstGeom prst="rect">
            <a:avLst/>
          </a:prstGeom>
          <a:noFill/>
          <a:ln/>
        </p:spPr>
        <p:txBody>
          <a:bodyPr wrap="square" lIns="81280" tIns="60960" rIns="81280" bIns="60960" rtlCol="0" anchor="ctr"/>
          <a:lstStyle/>
          <a:p>
            <a:r>
              <a:rPr lang="en-US" sz="2067" dirty="0">
                <a:solidFill>
                  <a:srgbClr val="0070C0"/>
                </a:solidFill>
                <a:latin typeface="Calibri"/>
              </a:rPr>
              <a:t>HSA &amp; Benefit Account Changes — Effective 2025 &amp; 2026</a:t>
            </a:r>
          </a:p>
        </p:txBody>
      </p:sp>
      <p:sp>
        <p:nvSpPr>
          <p:cNvPr id="7" name="CB7"/>
          <p:cNvSpPr/>
          <p:nvPr/>
        </p:nvSpPr>
        <p:spPr>
          <a:xfrm>
            <a:off x="266667" y="1326667"/>
            <a:ext cx="5749333" cy="2186667"/>
          </a:xfrm>
          <a:prstGeom prst="rect">
            <a:avLst/>
          </a:prstGeom>
          <a:solidFill>
            <a:srgbClr val="FFFFFF"/>
          </a:solidFill>
          <a:effectLst>
            <a:outerShdw blurRad="57150" dist="19050" dir="5400000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8" name="CH8"/>
          <p:cNvSpPr/>
          <p:nvPr/>
        </p:nvSpPr>
        <p:spPr>
          <a:xfrm>
            <a:off x="266667" y="1326667"/>
            <a:ext cx="5749333" cy="506667"/>
          </a:xfrm>
          <a:prstGeom prst="rect">
            <a:avLst/>
          </a:prstGeom>
          <a:solidFill>
            <a:srgbClr val="0A5EA8"/>
          </a:solidFill>
        </p:spPr>
        <p:txBody>
          <a:bodyPr/>
          <a:lstStyle/>
          <a:p>
            <a:endParaRPr lang="en-US" sz="2400"/>
          </a:p>
        </p:txBody>
      </p:sp>
      <p:sp>
        <p:nvSpPr>
          <p:cNvPr id="10" name="BL110"/>
          <p:cNvSpPr/>
          <p:nvPr/>
        </p:nvSpPr>
        <p:spPr>
          <a:xfrm>
            <a:off x="5116000" y="1413333"/>
            <a:ext cx="826667" cy="166667"/>
          </a:xfrm>
          <a:prstGeom prst="rect">
            <a:avLst/>
          </a:prstGeom>
          <a:noFill/>
          <a:ln/>
        </p:spPr>
        <p:txBody>
          <a:bodyPr wrap="square" lIns="20000" tIns="13333" rIns="20000" bIns="13333" rtlCol="0" anchor="ctr"/>
          <a:lstStyle/>
          <a:p>
            <a:pPr algn="ctr"/>
            <a:endParaRPr lang="en-US" sz="1267" b="1" dirty="0">
              <a:solidFill>
                <a:srgbClr val="1565C0"/>
              </a:solidFill>
              <a:latin typeface="Calibri"/>
            </a:endParaRPr>
          </a:p>
        </p:txBody>
      </p:sp>
      <p:sp>
        <p:nvSpPr>
          <p:cNvPr id="11" name="BL211"/>
          <p:cNvSpPr/>
          <p:nvPr/>
        </p:nvSpPr>
        <p:spPr>
          <a:xfrm>
            <a:off x="5116000" y="1553333"/>
            <a:ext cx="826667" cy="166667"/>
          </a:xfrm>
          <a:prstGeom prst="rect">
            <a:avLst/>
          </a:prstGeom>
          <a:noFill/>
          <a:ln/>
        </p:spPr>
        <p:txBody>
          <a:bodyPr wrap="square" lIns="20000" tIns="13333" rIns="20000" bIns="13333" rtlCol="0" anchor="ctr"/>
          <a:lstStyle/>
          <a:p>
            <a:pPr algn="ctr"/>
            <a:endParaRPr lang="en-US" sz="1267" dirty="0">
              <a:solidFill>
                <a:srgbClr val="1565C0"/>
              </a:solidFill>
              <a:latin typeface="Calibri"/>
            </a:endParaRPr>
          </a:p>
        </p:txBody>
      </p:sp>
      <p:sp>
        <p:nvSpPr>
          <p:cNvPr id="12" name="HT12"/>
          <p:cNvSpPr/>
          <p:nvPr/>
        </p:nvSpPr>
        <p:spPr>
          <a:xfrm>
            <a:off x="346667" y="1380000"/>
            <a:ext cx="4709333" cy="400000"/>
          </a:xfrm>
          <a:prstGeom prst="rect">
            <a:avLst/>
          </a:prstGeom>
          <a:noFill/>
          <a:ln/>
        </p:spPr>
        <p:txBody>
          <a:bodyPr wrap="square" lIns="40000" tIns="26667" rIns="40000" bIns="26667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/>
              </a:rPr>
              <a:t>Telehealth Before the Deductible</a:t>
            </a:r>
          </a:p>
        </p:txBody>
      </p:sp>
      <p:sp>
        <p:nvSpPr>
          <p:cNvPr id="13" name="BD13"/>
          <p:cNvSpPr/>
          <p:nvPr/>
        </p:nvSpPr>
        <p:spPr>
          <a:xfrm>
            <a:off x="346667" y="1906667"/>
            <a:ext cx="5589333" cy="1586667"/>
          </a:xfrm>
          <a:prstGeom prst="rect">
            <a:avLst/>
          </a:prstGeom>
          <a:noFill/>
          <a:ln/>
        </p:spPr>
        <p:txBody>
          <a:bodyPr wrap="square" lIns="66667" tIns="40000" rIns="66667" bIns="40000" rtlCol="0" anchor="t"/>
          <a:lstStyle/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HDHP members can use telehealth BEFORE meeting their deductible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without losing HSA eligibility. </a:t>
            </a:r>
          </a:p>
          <a:p>
            <a:endParaRPr lang="en-US" sz="1467" dirty="0">
              <a:solidFill>
                <a:srgbClr val="222222"/>
              </a:solidFill>
              <a:latin typeface="Calibri"/>
            </a:endParaRP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Previously a temporary COVID-era rule — now PERMANENT.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First-dollar telehealth is safe for all plans starting Jan. 1, 2025.</a:t>
            </a:r>
          </a:p>
        </p:txBody>
      </p:sp>
      <p:sp>
        <p:nvSpPr>
          <p:cNvPr id="14" name="CB14"/>
          <p:cNvSpPr/>
          <p:nvPr/>
        </p:nvSpPr>
        <p:spPr>
          <a:xfrm>
            <a:off x="6176000" y="1326667"/>
            <a:ext cx="5749333" cy="2186667"/>
          </a:xfrm>
          <a:prstGeom prst="rect">
            <a:avLst/>
          </a:prstGeom>
          <a:solidFill>
            <a:srgbClr val="FFFFFF"/>
          </a:solidFill>
          <a:effectLst>
            <a:outerShdw blurRad="57150" dist="19050" dir="5400000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5" name="CH15"/>
          <p:cNvSpPr/>
          <p:nvPr/>
        </p:nvSpPr>
        <p:spPr>
          <a:xfrm>
            <a:off x="6176000" y="1326667"/>
            <a:ext cx="5749333" cy="506667"/>
          </a:xfrm>
          <a:prstGeom prst="rect">
            <a:avLst/>
          </a:prstGeom>
          <a:solidFill>
            <a:srgbClr val="0A5EA8"/>
          </a:solidFill>
        </p:spPr>
        <p:txBody>
          <a:bodyPr/>
          <a:lstStyle/>
          <a:p>
            <a:endParaRPr lang="en-US" sz="2400" dirty="0"/>
          </a:p>
        </p:txBody>
      </p:sp>
      <p:sp>
        <p:nvSpPr>
          <p:cNvPr id="18" name="BL218"/>
          <p:cNvSpPr/>
          <p:nvPr/>
        </p:nvSpPr>
        <p:spPr>
          <a:xfrm>
            <a:off x="11025333" y="1553333"/>
            <a:ext cx="826667" cy="166667"/>
          </a:xfrm>
          <a:prstGeom prst="rect">
            <a:avLst/>
          </a:prstGeom>
          <a:noFill/>
          <a:ln/>
        </p:spPr>
        <p:txBody>
          <a:bodyPr wrap="square" lIns="20000" tIns="13333" rIns="20000" bIns="13333" rtlCol="0" anchor="ctr"/>
          <a:lstStyle/>
          <a:p>
            <a:pPr algn="ctr"/>
            <a:r>
              <a:rPr lang="en-US" sz="1267" dirty="0">
                <a:solidFill>
                  <a:srgbClr val="0A5EA8"/>
                </a:solidFill>
                <a:latin typeface="Calibri"/>
              </a:rPr>
              <a:t>Jn. , 2026</a:t>
            </a:r>
          </a:p>
        </p:txBody>
      </p:sp>
      <p:sp>
        <p:nvSpPr>
          <p:cNvPr id="19" name="HT19"/>
          <p:cNvSpPr/>
          <p:nvPr/>
        </p:nvSpPr>
        <p:spPr>
          <a:xfrm>
            <a:off x="6256000" y="1380000"/>
            <a:ext cx="4709333" cy="400000"/>
          </a:xfrm>
          <a:prstGeom prst="rect">
            <a:avLst/>
          </a:prstGeom>
          <a:noFill/>
          <a:ln/>
        </p:spPr>
        <p:txBody>
          <a:bodyPr wrap="square" lIns="40000" tIns="26667" rIns="40000" bIns="26667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/>
              </a:rPr>
              <a:t>Bronze &amp; Catastrophic Plans Now HSA-Eligible</a:t>
            </a:r>
          </a:p>
        </p:txBody>
      </p:sp>
      <p:sp>
        <p:nvSpPr>
          <p:cNvPr id="20" name="BD20"/>
          <p:cNvSpPr/>
          <p:nvPr/>
        </p:nvSpPr>
        <p:spPr>
          <a:xfrm>
            <a:off x="6256000" y="1906667"/>
            <a:ext cx="5589333" cy="1586667"/>
          </a:xfrm>
          <a:prstGeom prst="rect">
            <a:avLst/>
          </a:prstGeom>
          <a:noFill/>
          <a:ln/>
        </p:spPr>
        <p:txBody>
          <a:bodyPr wrap="square" lIns="66667" tIns="40000" rIns="66667" bIns="40000" rtlCol="0" anchor="t"/>
          <a:lstStyle/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ACA Bronze and Catastrophic plans are now treated as qualifying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HDHPs — even if they don't meet the IRS HDHP definition.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 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~7.3 million marketplace enrollees are now eligible to open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and contribute to an HSA without switching plans.</a:t>
            </a:r>
          </a:p>
        </p:txBody>
      </p:sp>
      <p:sp>
        <p:nvSpPr>
          <p:cNvPr id="21" name="CB21"/>
          <p:cNvSpPr/>
          <p:nvPr/>
        </p:nvSpPr>
        <p:spPr>
          <a:xfrm>
            <a:off x="266667" y="3673333"/>
            <a:ext cx="5749333" cy="2186667"/>
          </a:xfrm>
          <a:prstGeom prst="rect">
            <a:avLst/>
          </a:prstGeom>
          <a:solidFill>
            <a:srgbClr val="FFFFFF"/>
          </a:solidFill>
          <a:effectLst>
            <a:outerShdw blurRad="57150" dist="19050" dir="5400000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2" name="CH22"/>
          <p:cNvSpPr/>
          <p:nvPr/>
        </p:nvSpPr>
        <p:spPr>
          <a:xfrm>
            <a:off x="266667" y="3673333"/>
            <a:ext cx="5749333" cy="506667"/>
          </a:xfrm>
          <a:prstGeom prst="rect">
            <a:avLst/>
          </a:prstGeom>
          <a:solidFill>
            <a:srgbClr val="0A5EA8"/>
          </a:solidFill>
        </p:spPr>
        <p:txBody>
          <a:bodyPr/>
          <a:lstStyle/>
          <a:p>
            <a:endParaRPr lang="en-US" sz="2400" dirty="0"/>
          </a:p>
        </p:txBody>
      </p:sp>
      <p:sp>
        <p:nvSpPr>
          <p:cNvPr id="26" name="HT26"/>
          <p:cNvSpPr/>
          <p:nvPr/>
        </p:nvSpPr>
        <p:spPr>
          <a:xfrm>
            <a:off x="346667" y="3726667"/>
            <a:ext cx="4949333" cy="400000"/>
          </a:xfrm>
          <a:prstGeom prst="rect">
            <a:avLst/>
          </a:prstGeom>
          <a:noFill/>
          <a:ln/>
        </p:spPr>
        <p:txBody>
          <a:bodyPr wrap="square" lIns="40000" tIns="26667" rIns="40000" bIns="26667" rtlCol="0" anchor="ctr"/>
          <a:lstStyle/>
          <a:p>
            <a:r>
              <a:rPr lang="en-US" sz="1867" b="1" dirty="0">
                <a:solidFill>
                  <a:schemeClr val="bg1"/>
                </a:solidFill>
                <a:latin typeface="Calibri"/>
              </a:rPr>
              <a:t>Direct Primary Care (DPC) Now HSA-Compatible</a:t>
            </a:r>
          </a:p>
        </p:txBody>
      </p:sp>
      <p:sp>
        <p:nvSpPr>
          <p:cNvPr id="27" name="BD27"/>
          <p:cNvSpPr/>
          <p:nvPr/>
        </p:nvSpPr>
        <p:spPr>
          <a:xfrm>
            <a:off x="346667" y="4253333"/>
            <a:ext cx="5589333" cy="1586667"/>
          </a:xfrm>
          <a:prstGeom prst="rect">
            <a:avLst/>
          </a:prstGeom>
          <a:noFill/>
          <a:ln/>
        </p:spPr>
        <p:txBody>
          <a:bodyPr wrap="square" lIns="66667" tIns="40000" rIns="66667" bIns="40000" rtlCol="0" anchor="t"/>
          <a:lstStyle/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DPC memberships no longer block HSA contributions.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Members can also pay DPC monthly fees directly from HSA — tax-free.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 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Fee limits: $150/month for individuals; $300/month for families.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Prescription drugs (except vaccines) are excluded from DPC.</a:t>
            </a:r>
          </a:p>
        </p:txBody>
      </p:sp>
      <p:sp>
        <p:nvSpPr>
          <p:cNvPr id="28" name="CB28"/>
          <p:cNvSpPr/>
          <p:nvPr/>
        </p:nvSpPr>
        <p:spPr>
          <a:xfrm>
            <a:off x="6176000" y="3673333"/>
            <a:ext cx="5749333" cy="2186667"/>
          </a:xfrm>
          <a:prstGeom prst="rect">
            <a:avLst/>
          </a:prstGeom>
          <a:solidFill>
            <a:srgbClr val="FFFFFF"/>
          </a:solidFill>
          <a:effectLst>
            <a:outerShdw blurRad="57150" dist="19050" dir="5400000" rotWithShape="0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9" name="CH29"/>
          <p:cNvSpPr/>
          <p:nvPr/>
        </p:nvSpPr>
        <p:spPr>
          <a:xfrm>
            <a:off x="6176000" y="3673333"/>
            <a:ext cx="5749333" cy="506667"/>
          </a:xfrm>
          <a:prstGeom prst="rect">
            <a:avLst/>
          </a:prstGeom>
          <a:solidFill>
            <a:srgbClr val="0A5EA8"/>
          </a:solidFill>
        </p:spPr>
        <p:txBody>
          <a:bodyPr/>
          <a:lstStyle/>
          <a:p>
            <a:endParaRPr lang="en-US" sz="2400"/>
          </a:p>
        </p:txBody>
      </p:sp>
      <p:sp>
        <p:nvSpPr>
          <p:cNvPr id="33" name="HT33"/>
          <p:cNvSpPr/>
          <p:nvPr/>
        </p:nvSpPr>
        <p:spPr>
          <a:xfrm>
            <a:off x="6256000" y="3726667"/>
            <a:ext cx="4709333" cy="400000"/>
          </a:xfrm>
          <a:prstGeom prst="rect">
            <a:avLst/>
          </a:prstGeom>
          <a:noFill/>
          <a:ln/>
        </p:spPr>
        <p:txBody>
          <a:bodyPr wrap="square" lIns="40000" tIns="26667" rIns="40000" bIns="26667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/>
              </a:rPr>
              <a:t>Dependent Care FSA Limit Increased</a:t>
            </a:r>
          </a:p>
        </p:txBody>
      </p:sp>
      <p:sp>
        <p:nvSpPr>
          <p:cNvPr id="34" name="BD34"/>
          <p:cNvSpPr/>
          <p:nvPr/>
        </p:nvSpPr>
        <p:spPr>
          <a:xfrm>
            <a:off x="6256000" y="4253333"/>
            <a:ext cx="5589333" cy="1586667"/>
          </a:xfrm>
          <a:prstGeom prst="rect">
            <a:avLst/>
          </a:prstGeom>
          <a:noFill/>
          <a:ln/>
        </p:spPr>
        <p:txBody>
          <a:bodyPr wrap="square" lIns="66667" tIns="40000" rIns="66667" bIns="40000" rtlCol="0" anchor="t"/>
          <a:lstStyle/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Annual Dependent Care limit increases from $5,000 to $7,500 per household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— the first increase since 1986. 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 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Note: Nondiscrimination testing still applies. Higher limits</a:t>
            </a:r>
          </a:p>
          <a:p>
            <a:r>
              <a:rPr lang="en-US" sz="1467" dirty="0">
                <a:solidFill>
                  <a:srgbClr val="222222"/>
                </a:solidFill>
                <a:latin typeface="Calibri"/>
              </a:rPr>
              <a:t>may be harder to pass — run early tests and amend plan docs.</a:t>
            </a:r>
          </a:p>
        </p:txBody>
      </p:sp>
      <p:sp>
        <p:nvSpPr>
          <p:cNvPr id="35" name="BarBg"/>
          <p:cNvSpPr/>
          <p:nvPr/>
        </p:nvSpPr>
        <p:spPr>
          <a:xfrm>
            <a:off x="266667" y="6006667"/>
            <a:ext cx="11658667" cy="493333"/>
          </a:xfrm>
          <a:prstGeom prst="rect">
            <a:avLst/>
          </a:prstGeom>
          <a:solidFill>
            <a:srgbClr val="D9D9D9"/>
          </a:solidFill>
        </p:spPr>
        <p:txBody>
          <a:bodyPr/>
          <a:lstStyle/>
          <a:p>
            <a:endParaRPr lang="en-US" sz="2400" dirty="0"/>
          </a:p>
        </p:txBody>
      </p:sp>
      <p:sp>
        <p:nvSpPr>
          <p:cNvPr id="36" name="GrnDot"/>
          <p:cNvSpPr/>
          <p:nvPr/>
        </p:nvSpPr>
        <p:spPr>
          <a:xfrm>
            <a:off x="373334" y="6180000"/>
            <a:ext cx="133333" cy="133333"/>
          </a:xfrm>
          <a:prstGeom prst="rect">
            <a:avLst/>
          </a:prstGeom>
          <a:solidFill>
            <a:srgbClr val="0A5EA8"/>
          </a:solidFill>
        </p:spPr>
        <p:txBody>
          <a:bodyPr/>
          <a:lstStyle/>
          <a:p>
            <a:endParaRPr lang="en-US" sz="2400"/>
          </a:p>
        </p:txBody>
      </p:sp>
      <p:sp>
        <p:nvSpPr>
          <p:cNvPr id="37" name="BarTxt"/>
          <p:cNvSpPr/>
          <p:nvPr/>
        </p:nvSpPr>
        <p:spPr>
          <a:xfrm>
            <a:off x="573334" y="6006667"/>
            <a:ext cx="11285333" cy="493333"/>
          </a:xfrm>
          <a:prstGeom prst="rect">
            <a:avLst/>
          </a:prstGeom>
          <a:noFill/>
          <a:ln/>
        </p:spPr>
        <p:txBody>
          <a:bodyPr wrap="square" lIns="81280" tIns="60960" rIns="81280" bIns="60960" rtlCol="0" anchor="ctr"/>
          <a:lstStyle/>
          <a:p>
            <a:r>
              <a:rPr lang="en-US" sz="1467" dirty="0">
                <a:latin typeface="Calibri"/>
              </a:rPr>
              <a:t>Action item: Update plan documents, notify your TPA of the new DC-FSA limit, and revisit telehealth offerings before your next open enrollment.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487680" y="97536"/>
            <a:ext cx="1121664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Cost Solutions</a:t>
            </a:r>
            <a:endParaRPr lang="en-US" sz="3733" dirty="0"/>
          </a:p>
        </p:txBody>
      </p:sp>
      <p:sp>
        <p:nvSpPr>
          <p:cNvPr id="4" name="Text 2"/>
          <p:cNvSpPr/>
          <p:nvPr/>
        </p:nvSpPr>
        <p:spPr>
          <a:xfrm>
            <a:off x="487680" y="755904"/>
            <a:ext cx="1121664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strategies to reduce prescription drug spend</a:t>
            </a:r>
            <a:endParaRPr lang="en-US" sz="1733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04800" y="1341120"/>
            <a:ext cx="5608320" cy="5120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04800" y="1341120"/>
            <a:ext cx="5608320" cy="609600"/>
          </a:xfrm>
          <a:prstGeom prst="rect">
            <a:avLst/>
          </a:prstGeom>
          <a:solidFill>
            <a:srgbClr val="D9D9D9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87680" y="1389888"/>
            <a:ext cx="536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      Trump Rx </a:t>
            </a:r>
            <a:endParaRPr lang="en-US" sz="1867" dirty="0"/>
          </a:p>
        </p:txBody>
      </p:sp>
      <p:sp>
        <p:nvSpPr>
          <p:cNvPr id="8" name="Shape 6"/>
          <p:cNvSpPr/>
          <p:nvPr/>
        </p:nvSpPr>
        <p:spPr>
          <a:xfrm>
            <a:off x="524256" y="2194560"/>
            <a:ext cx="73152" cy="390144"/>
          </a:xfrm>
          <a:prstGeom prst="rect">
            <a:avLst/>
          </a:prstGeom>
          <a:solidFill>
            <a:srgbClr val="FF000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731520" y="2097024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Direct-to-consumer website</a:t>
            </a:r>
            <a:endParaRPr lang="en-US" sz="1733" dirty="0"/>
          </a:p>
        </p:txBody>
      </p:sp>
      <p:sp>
        <p:nvSpPr>
          <p:cNvPr id="10" name="Text 8"/>
          <p:cNvSpPr/>
          <p:nvPr/>
        </p:nvSpPr>
        <p:spPr>
          <a:xfrm>
            <a:off x="731520" y="2438400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 sell drugs directly to Americans.  Points them to drugmakers offering discounts.  </a:t>
            </a:r>
            <a:endParaRPr lang="en-US" sz="1467" dirty="0"/>
          </a:p>
        </p:txBody>
      </p:sp>
      <p:sp>
        <p:nvSpPr>
          <p:cNvPr id="11" name="Shape 9"/>
          <p:cNvSpPr/>
          <p:nvPr/>
        </p:nvSpPr>
        <p:spPr>
          <a:xfrm>
            <a:off x="524256" y="3072384"/>
            <a:ext cx="73152" cy="390144"/>
          </a:xfrm>
          <a:prstGeom prst="rect">
            <a:avLst/>
          </a:prstGeom>
          <a:solidFill>
            <a:srgbClr val="FF000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731520" y="2974848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it help?  </a:t>
            </a:r>
            <a:endParaRPr lang="en-US" sz="1733" dirty="0"/>
          </a:p>
        </p:txBody>
      </p:sp>
      <p:sp>
        <p:nvSpPr>
          <p:cNvPr id="13" name="Text 11"/>
          <p:cNvSpPr/>
          <p:nvPr/>
        </p:nvSpPr>
        <p:spPr>
          <a:xfrm>
            <a:off x="731520" y="3191256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people paying cash and bypassing insurance. </a:t>
            </a:r>
            <a:endParaRPr lang="en-US" sz="1467" dirty="0"/>
          </a:p>
        </p:txBody>
      </p:sp>
      <p:sp>
        <p:nvSpPr>
          <p:cNvPr id="14" name="Shape 12"/>
          <p:cNvSpPr/>
          <p:nvPr/>
        </p:nvSpPr>
        <p:spPr>
          <a:xfrm>
            <a:off x="524256" y="3950208"/>
            <a:ext cx="73152" cy="390144"/>
          </a:xfrm>
          <a:prstGeom prst="rect">
            <a:avLst/>
          </a:prstGeom>
          <a:solidFill>
            <a:srgbClr val="FF000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731520" y="3852672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on Employer Plans</a:t>
            </a:r>
            <a:endParaRPr lang="en-US" sz="1733" dirty="0"/>
          </a:p>
        </p:txBody>
      </p:sp>
      <p:sp>
        <p:nvSpPr>
          <p:cNvPr id="16" name="Text 14"/>
          <p:cNvSpPr/>
          <p:nvPr/>
        </p:nvSpPr>
        <p:spPr>
          <a:xfrm>
            <a:off x="731520" y="4194048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downstream savings as market pricing pressure increases on manufacturers.</a:t>
            </a:r>
            <a:endParaRPr lang="en-US" sz="1467" dirty="0"/>
          </a:p>
        </p:txBody>
      </p:sp>
      <p:sp>
        <p:nvSpPr>
          <p:cNvPr id="17" name="Shape 15"/>
          <p:cNvSpPr/>
          <p:nvPr/>
        </p:nvSpPr>
        <p:spPr>
          <a:xfrm>
            <a:off x="524256" y="4828032"/>
            <a:ext cx="73152" cy="390144"/>
          </a:xfrm>
          <a:prstGeom prst="rect">
            <a:avLst/>
          </a:prstGeom>
          <a:solidFill>
            <a:srgbClr val="FF000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731520" y="4730496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replacement</a:t>
            </a:r>
            <a:endParaRPr lang="en-US" sz="1733" dirty="0"/>
          </a:p>
        </p:txBody>
      </p:sp>
      <p:sp>
        <p:nvSpPr>
          <p:cNvPr id="19" name="Text 17"/>
          <p:cNvSpPr/>
          <p:nvPr/>
        </p:nvSpPr>
        <p:spPr>
          <a:xfrm>
            <a:off x="731520" y="4949952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Trump RX is not a replacement for a pharmacy benefit strategy.</a:t>
            </a:r>
            <a:endParaRPr lang="en-US" sz="1467" dirty="0"/>
          </a:p>
        </p:txBody>
      </p:sp>
      <p:sp>
        <p:nvSpPr>
          <p:cNvPr id="20" name="Shape 18"/>
          <p:cNvSpPr/>
          <p:nvPr/>
        </p:nvSpPr>
        <p:spPr>
          <a:xfrm>
            <a:off x="6278880" y="1341120"/>
            <a:ext cx="5608320" cy="5120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1" name="Shape 19"/>
          <p:cNvSpPr/>
          <p:nvPr/>
        </p:nvSpPr>
        <p:spPr>
          <a:xfrm>
            <a:off x="6278880" y="1341120"/>
            <a:ext cx="5608320" cy="609600"/>
          </a:xfrm>
          <a:prstGeom prst="rect">
            <a:avLst/>
          </a:prstGeom>
          <a:solidFill>
            <a:srgbClr val="D9D9D9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/>
          <p:cNvSpPr/>
          <p:nvPr/>
        </p:nvSpPr>
        <p:spPr>
          <a:xfrm>
            <a:off x="6461760" y="1389888"/>
            <a:ext cx="536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💊  Mark Cuban's Cost Plus Drugs</a:t>
            </a:r>
            <a:endParaRPr lang="en-US" sz="1867" dirty="0"/>
          </a:p>
        </p:txBody>
      </p:sp>
      <p:sp>
        <p:nvSpPr>
          <p:cNvPr id="23" name="Shape 21"/>
          <p:cNvSpPr/>
          <p:nvPr/>
        </p:nvSpPr>
        <p:spPr>
          <a:xfrm>
            <a:off x="6498336" y="2194560"/>
            <a:ext cx="73152" cy="390144"/>
          </a:xfrm>
          <a:prstGeom prst="rect">
            <a:avLst/>
          </a:prstGeom>
          <a:solidFill>
            <a:srgbClr val="39B54A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/>
          <p:cNvSpPr/>
          <p:nvPr/>
        </p:nvSpPr>
        <p:spPr>
          <a:xfrm>
            <a:off x="6705600" y="2097024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Pricing Model</a:t>
            </a:r>
            <a:endParaRPr lang="en-US" sz="1733" dirty="0"/>
          </a:p>
        </p:txBody>
      </p:sp>
      <p:sp>
        <p:nvSpPr>
          <p:cNvPr id="25" name="Text 23"/>
          <p:cNvSpPr/>
          <p:nvPr/>
        </p:nvSpPr>
        <p:spPr>
          <a:xfrm>
            <a:off x="6705600" y="2438400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Drugs priced at manufacturing cost + 15% margin + $3 pharmacy fee — no PBM markup.</a:t>
            </a:r>
            <a:endParaRPr lang="en-US" sz="1467" dirty="0"/>
          </a:p>
        </p:txBody>
      </p:sp>
      <p:sp>
        <p:nvSpPr>
          <p:cNvPr id="26" name="Shape 24"/>
          <p:cNvSpPr/>
          <p:nvPr/>
        </p:nvSpPr>
        <p:spPr>
          <a:xfrm>
            <a:off x="6498336" y="3072384"/>
            <a:ext cx="73152" cy="390144"/>
          </a:xfrm>
          <a:prstGeom prst="rect">
            <a:avLst/>
          </a:prstGeom>
          <a:solidFill>
            <a:srgbClr val="39B54A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6705600" y="2974848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Direct-to-consumer sales</a:t>
            </a:r>
            <a:endParaRPr lang="en-US" sz="1733" dirty="0"/>
          </a:p>
        </p:txBody>
      </p:sp>
      <p:sp>
        <p:nvSpPr>
          <p:cNvPr id="28" name="Text 26"/>
          <p:cNvSpPr/>
          <p:nvPr/>
        </p:nvSpPr>
        <p:spPr>
          <a:xfrm>
            <a:off x="6705600" y="3316224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can save 50–90% on common generics vs. traditional retail pharmacy.  www.costplusdrugs.com </a:t>
            </a:r>
            <a:endParaRPr lang="en-US" sz="1467" dirty="0"/>
          </a:p>
        </p:txBody>
      </p:sp>
      <p:sp>
        <p:nvSpPr>
          <p:cNvPr id="29" name="Shape 27"/>
          <p:cNvSpPr/>
          <p:nvPr/>
        </p:nvSpPr>
        <p:spPr>
          <a:xfrm>
            <a:off x="6498336" y="3950208"/>
            <a:ext cx="73152" cy="390144"/>
          </a:xfrm>
          <a:prstGeom prst="rect">
            <a:avLst/>
          </a:prstGeom>
          <a:solidFill>
            <a:srgbClr val="39B54A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Text 28"/>
          <p:cNvSpPr/>
          <p:nvPr/>
        </p:nvSpPr>
        <p:spPr>
          <a:xfrm>
            <a:off x="6705600" y="3852672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it help?</a:t>
            </a:r>
            <a:endParaRPr lang="en-US" sz="1733" dirty="0"/>
          </a:p>
        </p:txBody>
      </p:sp>
      <p:sp>
        <p:nvSpPr>
          <p:cNvPr id="31" name="Text 29"/>
          <p:cNvSpPr/>
          <p:nvPr/>
        </p:nvSpPr>
        <p:spPr>
          <a:xfrm>
            <a:off x="6705600" y="4194048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on generic drugs, uninsured or taking drugs not covered by insurance.</a:t>
            </a:r>
            <a:endParaRPr lang="en-US" sz="1467" dirty="0"/>
          </a:p>
        </p:txBody>
      </p:sp>
      <p:sp>
        <p:nvSpPr>
          <p:cNvPr id="32" name="Shape 30"/>
          <p:cNvSpPr/>
          <p:nvPr/>
        </p:nvSpPr>
        <p:spPr>
          <a:xfrm>
            <a:off x="6498336" y="4828032"/>
            <a:ext cx="73152" cy="390144"/>
          </a:xfrm>
          <a:prstGeom prst="rect">
            <a:avLst/>
          </a:prstGeom>
          <a:solidFill>
            <a:srgbClr val="39B54A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Text 31"/>
          <p:cNvSpPr/>
          <p:nvPr/>
        </p:nvSpPr>
        <p:spPr>
          <a:xfrm>
            <a:off x="6705600" y="4730496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replacement</a:t>
            </a:r>
            <a:endParaRPr lang="en-US" sz="1733" dirty="0"/>
          </a:p>
        </p:txBody>
      </p:sp>
      <p:sp>
        <p:nvSpPr>
          <p:cNvPr id="34" name="Text 32"/>
          <p:cNvSpPr/>
          <p:nvPr/>
        </p:nvSpPr>
        <p:spPr>
          <a:xfrm>
            <a:off x="6705600" y="5071872"/>
            <a:ext cx="49987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Plus Drugs is not a replacement for a pharmacy benefit strategy.  </a:t>
            </a:r>
            <a:endParaRPr lang="en-US" sz="1467" dirty="0"/>
          </a:p>
        </p:txBody>
      </p:sp>
      <p:sp>
        <p:nvSpPr>
          <p:cNvPr id="35" name="Text 33"/>
          <p:cNvSpPr/>
          <p:nvPr/>
        </p:nvSpPr>
        <p:spPr>
          <a:xfrm>
            <a:off x="304800" y="6461760"/>
            <a:ext cx="115824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i="1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should review PBM contracts and formulary strategies annually to capture available savings.</a:t>
            </a:r>
            <a:endParaRPr lang="en-US" sz="1333" dirty="0"/>
          </a:p>
        </p:txBody>
      </p:sp>
      <p:sp>
        <p:nvSpPr>
          <p:cNvPr id="36" name="AutoShape 2" descr="Majestic golden eagle with powerful spread wings, sharp talons gripping a flowing gold banner, banner inscribed with 'TrumpRx' in elegant serif font">
            <a:extLst>
              <a:ext uri="{FF2B5EF4-FFF2-40B4-BE49-F238E27FC236}">
                <a16:creationId xmlns:a16="http://schemas.microsoft.com/office/drawing/2014/main" id="{8FF29AA3-F990-A061-D1E9-EF331622F9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8B4D48E-AE1C-7B3F-BA13-D527BFF64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02080"/>
            <a:ext cx="520734" cy="4876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A5EA8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487680" y="97536"/>
            <a:ext cx="11216640" cy="975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Transition Update</a:t>
            </a:r>
            <a:endParaRPr lang="en-US" sz="3733" dirty="0"/>
          </a:p>
        </p:txBody>
      </p:sp>
      <p:sp>
        <p:nvSpPr>
          <p:cNvPr id="4" name="Shape 2"/>
          <p:cNvSpPr/>
          <p:nvPr/>
        </p:nvSpPr>
        <p:spPr>
          <a:xfrm>
            <a:off x="304800" y="1341120"/>
            <a:ext cx="5486400" cy="518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Shape 3"/>
          <p:cNvSpPr/>
          <p:nvPr/>
        </p:nvSpPr>
        <p:spPr>
          <a:xfrm>
            <a:off x="304800" y="1341120"/>
            <a:ext cx="5486400" cy="548640"/>
          </a:xfrm>
          <a:prstGeom prst="rect">
            <a:avLst/>
          </a:prstGeom>
          <a:solidFill>
            <a:srgbClr val="D9D9D9"/>
          </a:solidFill>
          <a:ln w="12700">
            <a:solidFill>
              <a:srgbClr val="39B54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487680" y="1365504"/>
            <a:ext cx="51206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Celebrating Kelly Harding</a:t>
            </a:r>
            <a:endParaRPr lang="en-US" sz="1867" dirty="0"/>
          </a:p>
        </p:txBody>
      </p:sp>
      <p:sp>
        <p:nvSpPr>
          <p:cNvPr id="7" name="Text 5"/>
          <p:cNvSpPr/>
          <p:nvPr/>
        </p:nvSpPr>
        <p:spPr>
          <a:xfrm>
            <a:off x="487680" y="2011680"/>
            <a:ext cx="512064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33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Congratulations &amp; Thank You!</a:t>
            </a:r>
            <a:endParaRPr lang="en-US" sz="2133" dirty="0"/>
          </a:p>
        </p:txBody>
      </p:sp>
      <p:sp>
        <p:nvSpPr>
          <p:cNvPr id="8" name="Text 6"/>
          <p:cNvSpPr/>
          <p:nvPr/>
        </p:nvSpPr>
        <p:spPr>
          <a:xfrm>
            <a:off x="487680" y="2560320"/>
            <a:ext cx="512064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years of dedicated service,</a:t>
            </a:r>
            <a:endParaRPr lang="en-US" sz="1733" dirty="0"/>
          </a:p>
          <a:p>
            <a:pPr algn="ctr"/>
            <a:r>
              <a:rPr lang="en-US" sz="1733" dirty="0">
                <a:solidFill>
                  <a:srgbClr val="001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Kelly Harding is retiring.</a:t>
            </a:r>
            <a:endParaRPr lang="en-US" sz="1733" dirty="0"/>
          </a:p>
        </p:txBody>
      </p:sp>
      <p:sp>
        <p:nvSpPr>
          <p:cNvPr id="9" name="Shape 7"/>
          <p:cNvSpPr/>
          <p:nvPr/>
        </p:nvSpPr>
        <p:spPr>
          <a:xfrm>
            <a:off x="1341120" y="3474720"/>
            <a:ext cx="3535680" cy="1706880"/>
          </a:xfrm>
          <a:prstGeom prst="rect">
            <a:avLst/>
          </a:prstGeom>
          <a:solidFill>
            <a:srgbClr val="EAF3FF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341120" y="3535680"/>
            <a:ext cx="3535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👟👟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97280" y="4450080"/>
            <a:ext cx="40233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i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shoes to fill!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97280" y="4901184"/>
            <a:ext cx="402336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i="1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(We'll need a step stool.)</a:t>
            </a:r>
            <a:endParaRPr lang="en-US" sz="1333" dirty="0"/>
          </a:p>
        </p:txBody>
      </p:sp>
      <p:sp>
        <p:nvSpPr>
          <p:cNvPr id="13" name="Shape 11"/>
          <p:cNvSpPr/>
          <p:nvPr/>
        </p:nvSpPr>
        <p:spPr>
          <a:xfrm>
            <a:off x="6217920" y="1341120"/>
            <a:ext cx="5669280" cy="5181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4" name="Shape 12"/>
          <p:cNvSpPr/>
          <p:nvPr/>
        </p:nvSpPr>
        <p:spPr>
          <a:xfrm>
            <a:off x="6217920" y="1341120"/>
            <a:ext cx="5669280" cy="548640"/>
          </a:xfrm>
          <a:prstGeom prst="rect">
            <a:avLst/>
          </a:prstGeom>
          <a:solidFill>
            <a:srgbClr val="D9D9D9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6400800" y="1365504"/>
            <a:ext cx="5303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Stepping Into the Role</a:t>
            </a:r>
            <a:endParaRPr lang="en-US" sz="1867" dirty="0"/>
          </a:p>
        </p:txBody>
      </p:sp>
      <p:sp>
        <p:nvSpPr>
          <p:cNvPr id="16" name="Shape 14"/>
          <p:cNvSpPr/>
          <p:nvPr/>
        </p:nvSpPr>
        <p:spPr>
          <a:xfrm>
            <a:off x="6461760" y="2072640"/>
            <a:ext cx="5181600" cy="1158240"/>
          </a:xfrm>
          <a:prstGeom prst="rect">
            <a:avLst/>
          </a:prstGeom>
          <a:noFill/>
          <a:ln w="12700">
            <a:solidFill>
              <a:srgbClr val="B8D5F2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559296" y="2340864"/>
            <a:ext cx="609600" cy="60960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6559296" y="2340864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67" dirty="0"/>
          </a:p>
        </p:txBody>
      </p:sp>
      <p:sp>
        <p:nvSpPr>
          <p:cNvPr id="19" name="Text 17"/>
          <p:cNvSpPr/>
          <p:nvPr/>
        </p:nvSpPr>
        <p:spPr>
          <a:xfrm>
            <a:off x="7315200" y="2382665"/>
            <a:ext cx="414528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Clint Combs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461760" y="3499104"/>
            <a:ext cx="5181600" cy="1158240"/>
          </a:xfrm>
          <a:prstGeom prst="rect">
            <a:avLst/>
          </a:prstGeom>
          <a:noFill/>
          <a:ln w="12700">
            <a:solidFill>
              <a:srgbClr val="B8D5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Shape 20"/>
          <p:cNvSpPr/>
          <p:nvPr/>
        </p:nvSpPr>
        <p:spPr>
          <a:xfrm>
            <a:off x="6559296" y="3767328"/>
            <a:ext cx="609600" cy="60960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6559296" y="3767328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67" dirty="0"/>
          </a:p>
        </p:txBody>
      </p:sp>
      <p:sp>
        <p:nvSpPr>
          <p:cNvPr id="24" name="Text 22"/>
          <p:cNvSpPr/>
          <p:nvPr/>
        </p:nvSpPr>
        <p:spPr>
          <a:xfrm>
            <a:off x="7315200" y="3800033"/>
            <a:ext cx="414528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Heather Nesler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315200" y="4059936"/>
            <a:ext cx="414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61760" y="4925568"/>
            <a:ext cx="5181600" cy="1158240"/>
          </a:xfrm>
          <a:prstGeom prst="rect">
            <a:avLst/>
          </a:prstGeom>
          <a:noFill/>
          <a:ln w="12700">
            <a:solidFill>
              <a:srgbClr val="B8D5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Shape 25"/>
          <p:cNvSpPr/>
          <p:nvPr/>
        </p:nvSpPr>
        <p:spPr>
          <a:xfrm>
            <a:off x="6559296" y="5193792"/>
            <a:ext cx="609600" cy="60960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Text 26"/>
          <p:cNvSpPr/>
          <p:nvPr/>
        </p:nvSpPr>
        <p:spPr>
          <a:xfrm>
            <a:off x="6559296" y="5193792"/>
            <a:ext cx="609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67" dirty="0"/>
          </a:p>
        </p:txBody>
      </p:sp>
      <p:sp>
        <p:nvSpPr>
          <p:cNvPr id="29" name="Text 27"/>
          <p:cNvSpPr/>
          <p:nvPr/>
        </p:nvSpPr>
        <p:spPr>
          <a:xfrm>
            <a:off x="7315200" y="5225529"/>
            <a:ext cx="414528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Christina Heckathorn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304800" y="6461760"/>
            <a:ext cx="115824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i="1" dirty="0">
                <a:solidFill>
                  <a:srgbClr val="1E6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 of service • Same great team • Same commitment to KACO members</a:t>
            </a:r>
            <a:endParaRPr lang="en-US" sz="13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7D98C9-8E08-5487-FF4D-E3324D387FFF}"/>
              </a:ext>
            </a:extLst>
          </p:cNvPr>
          <p:cNvSpPr/>
          <p:nvPr/>
        </p:nvSpPr>
        <p:spPr>
          <a:xfrm>
            <a:off x="1201387" y="1191325"/>
            <a:ext cx="10101351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chemeClr val="accent4"/>
                </a:solidFill>
                <a:effectLst/>
              </a:rPr>
              <a:t>Thank you !!!!!</a:t>
            </a:r>
          </a:p>
          <a:p>
            <a:pPr algn="ctr"/>
            <a:endParaRPr lang="en-US" sz="54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en-US" sz="5400" b="1" cap="none" spc="0" dirty="0">
                <a:ln/>
                <a:solidFill>
                  <a:schemeClr val="accent4"/>
                </a:solidFill>
                <a:effectLst/>
              </a:rPr>
              <a:t>It has been an honor to work with KACTFO !!!!</a:t>
            </a:r>
          </a:p>
        </p:txBody>
      </p:sp>
    </p:spTree>
    <p:extLst>
      <p:ext uri="{BB962C8B-B14F-4D97-AF65-F5344CB8AC3E}">
        <p14:creationId xmlns:p14="http://schemas.microsoft.com/office/powerpoint/2010/main" val="397823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322" name="Straight Connector 2">
            <a:extLst>
              <a:ext uri="{FF2B5EF4-FFF2-40B4-BE49-F238E27FC236}">
                <a16:creationId xmlns:a16="http://schemas.microsoft.com/office/drawing/2014/main" id="{002A5121-A301-E583-007A-E3CBFCED3853}"/>
              </a:ext>
            </a:extLst>
          </p:cNvPr>
          <p:cNvCxnSpPr>
            <a:cxnSpLocks/>
          </p:cNvCxnSpPr>
          <p:nvPr/>
        </p:nvCxnSpPr>
        <p:spPr bwMode="auto">
          <a:xfrm>
            <a:off x="1138238" y="995363"/>
            <a:ext cx="9601200" cy="0"/>
          </a:xfrm>
          <a:prstGeom prst="line">
            <a:avLst/>
          </a:prstGeom>
          <a:noFill/>
          <a:ln w="38100" algn="ctr">
            <a:solidFill>
              <a:srgbClr val="2B6CA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6FF8ACC-891B-4E22-A5A3-C79EB8B60A48}"/>
              </a:ext>
            </a:extLst>
          </p:cNvPr>
          <p:cNvSpPr txBox="1"/>
          <p:nvPr/>
        </p:nvSpPr>
        <p:spPr>
          <a:xfrm>
            <a:off x="1048333" y="61555"/>
            <a:ext cx="9535497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defTabSz="584200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rgbClr val="2F5597"/>
                </a:solidFill>
                <a:ea typeface="Avenir Next Medium"/>
                <a:cs typeface="Calibri" panose="020F0502020204030204" pitchFamily="34" charset="0"/>
                <a:sym typeface="Avenir Next Medium"/>
              </a:rPr>
              <a:t>Questions??</a:t>
            </a:r>
          </a:p>
        </p:txBody>
      </p:sp>
      <p:pic>
        <p:nvPicPr>
          <p:cNvPr id="56324" name="Picture 2">
            <a:extLst>
              <a:ext uri="{FF2B5EF4-FFF2-40B4-BE49-F238E27FC236}">
                <a16:creationId xmlns:a16="http://schemas.microsoft.com/office/drawing/2014/main" id="{D109C772-E69E-092E-E881-4DEC89B9A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362075"/>
            <a:ext cx="95250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2645DB-E621-1837-62BB-BEAE160D1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82" y="1242996"/>
            <a:ext cx="6059054" cy="4944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50FBA-9077-39CB-9278-95F6DA31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DCFE-4C85-BE55-1431-CFA7D51E9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312" y="3896689"/>
            <a:ext cx="4215063" cy="239871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Thank you !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6D5B5-176F-9C5D-DA00-CA8576A62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0779" y="3884452"/>
            <a:ext cx="5723021" cy="2398713"/>
          </a:xfrm>
        </p:spPr>
        <p:txBody>
          <a:bodyPr anchor="ctr">
            <a:normAutofit/>
          </a:bodyPr>
          <a:lstStyle/>
          <a:p>
            <a:r>
              <a:rPr lang="en-US" sz="3600" dirty="0"/>
              <a:t>Christina Heckathorn </a:t>
            </a:r>
          </a:p>
          <a:p>
            <a:r>
              <a:rPr lang="en-US" sz="3600" dirty="0"/>
              <a:t>Kelly Harding</a:t>
            </a:r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B5A68842-AEEA-D0FF-21C4-D872E2F4F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880" y="553454"/>
            <a:ext cx="7965409" cy="246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60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759FB5EAE3934BB358508D44F10095" ma:contentTypeVersion="11" ma:contentTypeDescription="Create a new document." ma:contentTypeScope="" ma:versionID="f23fd15bd52c6a4516a3c19befe32b60">
  <xsd:schema xmlns:xsd="http://www.w3.org/2001/XMLSchema" xmlns:xs="http://www.w3.org/2001/XMLSchema" xmlns:p="http://schemas.microsoft.com/office/2006/metadata/properties" xmlns:ns2="47880f1e-6280-4372-95e5-d6a265e7867e" xmlns:ns3="998cf3c5-bfe3-4434-a913-3861989a43ac" targetNamespace="http://schemas.microsoft.com/office/2006/metadata/properties" ma:root="true" ma:fieldsID="80b34ed65821d811e81306d39230101e" ns2:_="" ns3:_="">
    <xsd:import namespace="47880f1e-6280-4372-95e5-d6a265e7867e"/>
    <xsd:import namespace="998cf3c5-bfe3-4434-a913-3861989a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880f1e-6280-4372-95e5-d6a265e786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0105303-de85-4a95-b160-2feadeace7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cf3c5-bfe3-4434-a913-3861989a43a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e0af3e6-4470-4474-a266-d403e3bd19b7}" ma:internalName="TaxCatchAll" ma:showField="CatchAllData" ma:web="998cf3c5-bfe3-4434-a913-3861989a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8cf3c5-bfe3-4434-a913-3861989a43ac" xsi:nil="true"/>
    <lcf76f155ced4ddcb4097134ff3c332f xmlns="47880f1e-6280-4372-95e5-d6a265e7867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347427-6547-43F5-BBCA-F028358B28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7524F7-31A7-4FDA-8205-F6DF638127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880f1e-6280-4372-95e5-d6a265e7867e"/>
    <ds:schemaRef ds:uri="998cf3c5-bfe3-4434-a913-3861989a4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586D01-BE11-4972-9043-63B28FDFC6B7}">
  <ds:schemaRefs>
    <ds:schemaRef ds:uri="http://schemas.microsoft.com/office/2006/metadata/properties"/>
    <ds:schemaRef ds:uri="http://schemas.microsoft.com/office/infopath/2007/PartnerControls"/>
    <ds:schemaRef ds:uri="998cf3c5-bfe3-4434-a913-3861989a43ac"/>
    <ds:schemaRef ds:uri="47880f1e-6280-4372-95e5-d6a265e786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</TotalTime>
  <Words>1126</Words>
  <Application>Microsoft Office PowerPoint</Application>
  <PresentationFormat>Widescreen</PresentationFormat>
  <Paragraphs>201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Archivo Black</vt:lpstr>
      <vt:lpstr>Arial</vt:lpstr>
      <vt:lpstr>Avenir Next Medium</vt:lpstr>
      <vt:lpstr>Calibri</vt:lpstr>
      <vt:lpstr>Roboto Bold</vt:lpstr>
      <vt:lpstr>Segoe UI Emoji</vt:lpstr>
      <vt:lpstr>Office Theme</vt:lpstr>
      <vt:lpstr>Health Insurance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Alternative Market and Funding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Harding, Kelly</dc:creator>
  <cp:lastModifiedBy>Harding, Kelly</cp:lastModifiedBy>
  <cp:revision>6</cp:revision>
  <dcterms:created xsi:type="dcterms:W3CDTF">2025-11-06T14:29:55Z</dcterms:created>
  <dcterms:modified xsi:type="dcterms:W3CDTF">2026-03-25T21:13:16Z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0x01010099759FB5EAE3934BB358508D44F10095</vt:lpwstr>
  </property>
</Properties>
</file>