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theme/theme2.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notesSlides/notesSlide1.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notesMasterIdLst>
    <p:notesMasterId r:id="rId25"/>
  </p:notesMasterIdLst>
  <p:sldIdLst>
    <p:sldId id="269" r:id="rId5"/>
    <p:sldId id="485" r:id="rId6"/>
    <p:sldId id="504" r:id="rId7"/>
    <p:sldId id="505" r:id="rId8"/>
    <p:sldId id="436" r:id="rId9"/>
    <p:sldId id="513" r:id="rId10"/>
    <p:sldId id="507" r:id="rId11"/>
    <p:sldId id="506" r:id="rId12"/>
    <p:sldId id="516" r:id="rId13"/>
    <p:sldId id="514" r:id="rId14"/>
    <p:sldId id="515" r:id="rId15"/>
    <p:sldId id="430" r:id="rId16"/>
    <p:sldId id="518" r:id="rId17"/>
    <p:sldId id="524" r:id="rId18"/>
    <p:sldId id="519" r:id="rId19"/>
    <p:sldId id="521" r:id="rId20"/>
    <p:sldId id="520" r:id="rId21"/>
    <p:sldId id="522" r:id="rId22"/>
    <p:sldId id="492" r:id="rId23"/>
    <p:sldId id="508" r:id="rId24"/>
  </p:sldIdLst>
  <p:sldSz cx="12192000" cy="6858000"/>
  <p:notesSz cx="7023100" cy="93091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4FFEF"/>
    <a:srgbClr val="EBFEE2"/>
    <a:srgbClr val="ECFFE1"/>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35B80CA2-7850-4D9B-B29D-B2DBDAA2B1D8}" v="685" dt="2024-11-08T16:00:58.233"/>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93296810-A885-4BE3-A3E7-6D5BEEA58F35}" styleName="Medium Style 2 - Accent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353" autoAdjust="0"/>
    <p:restoredTop sz="96357" autoAdjust="0"/>
  </p:normalViewPr>
  <p:slideViewPr>
    <p:cSldViewPr snapToGrid="0">
      <p:cViewPr varScale="1">
        <p:scale>
          <a:sx n="101" d="100"/>
          <a:sy n="101" d="100"/>
        </p:scale>
        <p:origin x="912" y="96"/>
      </p:cViewPr>
      <p:guideLst/>
    </p:cSldViewPr>
  </p:slideViewPr>
  <p:outlineViewPr>
    <p:cViewPr>
      <p:scale>
        <a:sx n="33" d="100"/>
        <a:sy n="33" d="100"/>
      </p:scale>
      <p:origin x="0" y="-492"/>
    </p:cViewPr>
  </p:outlin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presProps" Target="presProps.xml"/><Relationship Id="rId3" Type="http://schemas.openxmlformats.org/officeDocument/2006/relationships/customXml" Target="../customXml/item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notesMaster" Target="notesMasters/notesMaster1.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theme" Target="theme/theme1.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viewProps" Target="viewProps.xml"/><Relationship Id="rId30" Type="http://schemas.microsoft.com/office/2015/10/relationships/revisionInfo" Target="revisionInfo.xml"/></Relationships>
</file>

<file path=ppt/diagrams/_rels/data2.xml.rels><?xml version="1.0" encoding="UTF-8" standalone="yes"?>
<Relationships xmlns="http://schemas.openxmlformats.org/package/2006/relationships"><Relationship Id="rId2" Type="http://schemas.openxmlformats.org/officeDocument/2006/relationships/hyperlink" Target="mailto:bobbijo.lewis@ky.gov" TargetMode="External"/><Relationship Id="rId1" Type="http://schemas.openxmlformats.org/officeDocument/2006/relationships/hyperlink" Target="mailto:andMunicipalAid@ky.gov" TargetMode="External"/></Relationships>
</file>

<file path=ppt/diagrams/_rels/data3.xml.rels><?xml version="1.0" encoding="UTF-8" standalone="yes"?>
<Relationships xmlns="http://schemas.openxmlformats.org/package/2006/relationships"><Relationship Id="rId1" Type="http://schemas.openxmlformats.org/officeDocument/2006/relationships/hyperlink" Target="mailto:gayle.smith@ky.gov" TargetMode="External"/></Relationships>
</file>

<file path=ppt/diagrams/_rels/drawing2.xml.rels><?xml version="1.0" encoding="UTF-8" standalone="yes"?>
<Relationships xmlns="http://schemas.openxmlformats.org/package/2006/relationships"><Relationship Id="rId2" Type="http://schemas.openxmlformats.org/officeDocument/2006/relationships/hyperlink" Target="mailto:bobbijo.lewis@ky.gov" TargetMode="External"/><Relationship Id="rId1" Type="http://schemas.openxmlformats.org/officeDocument/2006/relationships/hyperlink" Target="mailto:andMunicipalAid@ky.gov" TargetMode="External"/></Relationships>
</file>

<file path=ppt/diagrams/_rels/drawing3.xml.rels><?xml version="1.0" encoding="UTF-8" standalone="yes"?>
<Relationships xmlns="http://schemas.openxmlformats.org/package/2006/relationships"><Relationship Id="rId1" Type="http://schemas.openxmlformats.org/officeDocument/2006/relationships/hyperlink" Target="mailto:gayle.smith@ky.gov" TargetMode="External"/></Relationships>
</file>

<file path=ppt/diagrams/colors1.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AAE45172-6645-4AE5-B57C-C3323EECF2EF}" type="doc">
      <dgm:prSet loTypeId="urn:microsoft.com/office/officeart/2005/8/layout/hierarchy1" loCatId="hierarchy" qsTypeId="urn:microsoft.com/office/officeart/2005/8/quickstyle/simple1" qsCatId="simple" csTypeId="urn:microsoft.com/office/officeart/2005/8/colors/colorful2" csCatId="colorful" phldr="1"/>
      <dgm:spPr/>
      <dgm:t>
        <a:bodyPr/>
        <a:lstStyle/>
        <a:p>
          <a:endParaRPr lang="en-US"/>
        </a:p>
      </dgm:t>
    </dgm:pt>
    <dgm:pt modelId="{09857CEA-F073-46F4-ADA8-1A45157DA3B4}">
      <dgm:prSet/>
      <dgm:spPr/>
      <dgm:t>
        <a:bodyPr/>
        <a:lstStyle/>
        <a:p>
          <a:r>
            <a:rPr lang="en-US" dirty="0"/>
            <a:t>I.    HIGHWAY CONTINGENCY FUNDING</a:t>
          </a:r>
        </a:p>
      </dgm:t>
    </dgm:pt>
    <dgm:pt modelId="{F48F3E06-9635-42A3-8977-E712D4BCC68E}" type="parTrans" cxnId="{123CDCE4-0328-4801-B27E-F974A75CD86A}">
      <dgm:prSet/>
      <dgm:spPr/>
      <dgm:t>
        <a:bodyPr/>
        <a:lstStyle/>
        <a:p>
          <a:endParaRPr lang="en-US"/>
        </a:p>
      </dgm:t>
    </dgm:pt>
    <dgm:pt modelId="{5A22FFD3-16CF-4EA6-A08E-661DBB1A5CD1}" type="sibTrans" cxnId="{123CDCE4-0328-4801-B27E-F974A75CD86A}">
      <dgm:prSet/>
      <dgm:spPr/>
      <dgm:t>
        <a:bodyPr/>
        <a:lstStyle/>
        <a:p>
          <a:endParaRPr lang="en-US"/>
        </a:p>
      </dgm:t>
    </dgm:pt>
    <dgm:pt modelId="{5A4B43F2-38DA-4749-B0B5-9F58ED46DEED}">
      <dgm:prSet/>
      <dgm:spPr/>
      <dgm:t>
        <a:bodyPr/>
        <a:lstStyle/>
        <a:p>
          <a:r>
            <a:rPr lang="en-US" dirty="0"/>
            <a:t>III.  COUNTY CITY BRIDGE IMPROVEMENT PROGRAM “CCBIP”</a:t>
          </a:r>
        </a:p>
      </dgm:t>
    </dgm:pt>
    <dgm:pt modelId="{398DD4FE-FE18-4B8B-B2EE-8B7967479C7A}" type="parTrans" cxnId="{63FC994F-888F-4B2D-9F93-1A87854A5944}">
      <dgm:prSet/>
      <dgm:spPr/>
      <dgm:t>
        <a:bodyPr/>
        <a:lstStyle/>
        <a:p>
          <a:endParaRPr lang="en-US"/>
        </a:p>
      </dgm:t>
    </dgm:pt>
    <dgm:pt modelId="{6E57EB87-E637-4F52-A93C-8C12E77B5239}" type="sibTrans" cxnId="{63FC994F-888F-4B2D-9F93-1A87854A5944}">
      <dgm:prSet/>
      <dgm:spPr/>
      <dgm:t>
        <a:bodyPr/>
        <a:lstStyle/>
        <a:p>
          <a:endParaRPr lang="en-US"/>
        </a:p>
      </dgm:t>
    </dgm:pt>
    <dgm:pt modelId="{AAC768EF-E375-45D9-B331-AE897D47144C}" type="pres">
      <dgm:prSet presAssocID="{AAE45172-6645-4AE5-B57C-C3323EECF2EF}" presName="hierChild1" presStyleCnt="0">
        <dgm:presLayoutVars>
          <dgm:chPref val="1"/>
          <dgm:dir/>
          <dgm:animOne val="branch"/>
          <dgm:animLvl val="lvl"/>
          <dgm:resizeHandles/>
        </dgm:presLayoutVars>
      </dgm:prSet>
      <dgm:spPr/>
    </dgm:pt>
    <dgm:pt modelId="{F4529B09-6B07-498E-9206-3BD4D401A16B}" type="pres">
      <dgm:prSet presAssocID="{09857CEA-F073-46F4-ADA8-1A45157DA3B4}" presName="hierRoot1" presStyleCnt="0"/>
      <dgm:spPr/>
    </dgm:pt>
    <dgm:pt modelId="{F9685308-683E-438C-B064-127D4EC702EA}" type="pres">
      <dgm:prSet presAssocID="{09857CEA-F073-46F4-ADA8-1A45157DA3B4}" presName="composite" presStyleCnt="0"/>
      <dgm:spPr/>
    </dgm:pt>
    <dgm:pt modelId="{B10EBEA6-98A1-4A02-B846-490B23AD261E}" type="pres">
      <dgm:prSet presAssocID="{09857CEA-F073-46F4-ADA8-1A45157DA3B4}" presName="background" presStyleLbl="node0" presStyleIdx="0" presStyleCnt="2"/>
      <dgm:spPr/>
    </dgm:pt>
    <dgm:pt modelId="{57BF716D-BA5F-4FB6-BC6E-23EF8EB857EC}" type="pres">
      <dgm:prSet presAssocID="{09857CEA-F073-46F4-ADA8-1A45157DA3B4}" presName="text" presStyleLbl="fgAcc0" presStyleIdx="0" presStyleCnt="2">
        <dgm:presLayoutVars>
          <dgm:chPref val="3"/>
        </dgm:presLayoutVars>
      </dgm:prSet>
      <dgm:spPr/>
    </dgm:pt>
    <dgm:pt modelId="{4BC6CC85-88C4-4C13-AF2A-CCE54DE556B1}" type="pres">
      <dgm:prSet presAssocID="{09857CEA-F073-46F4-ADA8-1A45157DA3B4}" presName="hierChild2" presStyleCnt="0"/>
      <dgm:spPr/>
    </dgm:pt>
    <dgm:pt modelId="{0F4FF06A-4844-479D-A1DD-2667F5C8B014}" type="pres">
      <dgm:prSet presAssocID="{5A4B43F2-38DA-4749-B0B5-9F58ED46DEED}" presName="hierRoot1" presStyleCnt="0"/>
      <dgm:spPr/>
    </dgm:pt>
    <dgm:pt modelId="{60332D83-C745-4957-8007-58C264336131}" type="pres">
      <dgm:prSet presAssocID="{5A4B43F2-38DA-4749-B0B5-9F58ED46DEED}" presName="composite" presStyleCnt="0"/>
      <dgm:spPr/>
    </dgm:pt>
    <dgm:pt modelId="{6556877C-27B9-41F8-BA85-7942F9990137}" type="pres">
      <dgm:prSet presAssocID="{5A4B43F2-38DA-4749-B0B5-9F58ED46DEED}" presName="background" presStyleLbl="node0" presStyleIdx="1" presStyleCnt="2"/>
      <dgm:spPr/>
    </dgm:pt>
    <dgm:pt modelId="{8485BB85-C3B5-4A66-AC61-5AFD201DFAF0}" type="pres">
      <dgm:prSet presAssocID="{5A4B43F2-38DA-4749-B0B5-9F58ED46DEED}" presName="text" presStyleLbl="fgAcc0" presStyleIdx="1" presStyleCnt="2">
        <dgm:presLayoutVars>
          <dgm:chPref val="3"/>
        </dgm:presLayoutVars>
      </dgm:prSet>
      <dgm:spPr/>
    </dgm:pt>
    <dgm:pt modelId="{A022A6AA-1432-48B9-8C1D-172F5ED28A27}" type="pres">
      <dgm:prSet presAssocID="{5A4B43F2-38DA-4749-B0B5-9F58ED46DEED}" presName="hierChild2" presStyleCnt="0"/>
      <dgm:spPr/>
    </dgm:pt>
  </dgm:ptLst>
  <dgm:cxnLst>
    <dgm:cxn modelId="{1209D420-FA8F-40A2-B30B-FA7BD046D58D}" type="presOf" srcId="{09857CEA-F073-46F4-ADA8-1A45157DA3B4}" destId="{57BF716D-BA5F-4FB6-BC6E-23EF8EB857EC}" srcOrd="0" destOrd="0" presId="urn:microsoft.com/office/officeart/2005/8/layout/hierarchy1"/>
    <dgm:cxn modelId="{63FC994F-888F-4B2D-9F93-1A87854A5944}" srcId="{AAE45172-6645-4AE5-B57C-C3323EECF2EF}" destId="{5A4B43F2-38DA-4749-B0B5-9F58ED46DEED}" srcOrd="1" destOrd="0" parTransId="{398DD4FE-FE18-4B8B-B2EE-8B7967479C7A}" sibTransId="{6E57EB87-E637-4F52-A93C-8C12E77B5239}"/>
    <dgm:cxn modelId="{123CDCE4-0328-4801-B27E-F974A75CD86A}" srcId="{AAE45172-6645-4AE5-B57C-C3323EECF2EF}" destId="{09857CEA-F073-46F4-ADA8-1A45157DA3B4}" srcOrd="0" destOrd="0" parTransId="{F48F3E06-9635-42A3-8977-E712D4BCC68E}" sibTransId="{5A22FFD3-16CF-4EA6-A08E-661DBB1A5CD1}"/>
    <dgm:cxn modelId="{E65E6FEB-1149-4339-96BB-625570FD2551}" type="presOf" srcId="{5A4B43F2-38DA-4749-B0B5-9F58ED46DEED}" destId="{8485BB85-C3B5-4A66-AC61-5AFD201DFAF0}" srcOrd="0" destOrd="0" presId="urn:microsoft.com/office/officeart/2005/8/layout/hierarchy1"/>
    <dgm:cxn modelId="{5986C3F2-F68F-4879-806B-AE671EF71344}" type="presOf" srcId="{AAE45172-6645-4AE5-B57C-C3323EECF2EF}" destId="{AAC768EF-E375-45D9-B331-AE897D47144C}" srcOrd="0" destOrd="0" presId="urn:microsoft.com/office/officeart/2005/8/layout/hierarchy1"/>
    <dgm:cxn modelId="{0CD7D6BE-998A-4BB6-ACC0-30299F85A14B}" type="presParOf" srcId="{AAC768EF-E375-45D9-B331-AE897D47144C}" destId="{F4529B09-6B07-498E-9206-3BD4D401A16B}" srcOrd="0" destOrd="0" presId="urn:microsoft.com/office/officeart/2005/8/layout/hierarchy1"/>
    <dgm:cxn modelId="{73C3ED7E-8DE5-4F4A-A185-348F8999452E}" type="presParOf" srcId="{F4529B09-6B07-498E-9206-3BD4D401A16B}" destId="{F9685308-683E-438C-B064-127D4EC702EA}" srcOrd="0" destOrd="0" presId="urn:microsoft.com/office/officeart/2005/8/layout/hierarchy1"/>
    <dgm:cxn modelId="{397939B4-D013-4FB4-A97B-EAC60DA2AE5A}" type="presParOf" srcId="{F9685308-683E-438C-B064-127D4EC702EA}" destId="{B10EBEA6-98A1-4A02-B846-490B23AD261E}" srcOrd="0" destOrd="0" presId="urn:microsoft.com/office/officeart/2005/8/layout/hierarchy1"/>
    <dgm:cxn modelId="{82402DC0-59C6-4B15-A476-436830B29CA3}" type="presParOf" srcId="{F9685308-683E-438C-B064-127D4EC702EA}" destId="{57BF716D-BA5F-4FB6-BC6E-23EF8EB857EC}" srcOrd="1" destOrd="0" presId="urn:microsoft.com/office/officeart/2005/8/layout/hierarchy1"/>
    <dgm:cxn modelId="{0BEE47BE-6448-4E42-97E5-A26934518809}" type="presParOf" srcId="{F4529B09-6B07-498E-9206-3BD4D401A16B}" destId="{4BC6CC85-88C4-4C13-AF2A-CCE54DE556B1}" srcOrd="1" destOrd="0" presId="urn:microsoft.com/office/officeart/2005/8/layout/hierarchy1"/>
    <dgm:cxn modelId="{2C37F8F0-33B5-411B-9459-772272BDD3D2}" type="presParOf" srcId="{AAC768EF-E375-45D9-B331-AE897D47144C}" destId="{0F4FF06A-4844-479D-A1DD-2667F5C8B014}" srcOrd="1" destOrd="0" presId="urn:microsoft.com/office/officeart/2005/8/layout/hierarchy1"/>
    <dgm:cxn modelId="{0A8CAFDF-CB96-47CA-89AF-8EE573C40865}" type="presParOf" srcId="{0F4FF06A-4844-479D-A1DD-2667F5C8B014}" destId="{60332D83-C745-4957-8007-58C264336131}" srcOrd="0" destOrd="0" presId="urn:microsoft.com/office/officeart/2005/8/layout/hierarchy1"/>
    <dgm:cxn modelId="{14AC85C6-7763-4445-9320-9C31D16F8357}" type="presParOf" srcId="{60332D83-C745-4957-8007-58C264336131}" destId="{6556877C-27B9-41F8-BA85-7942F9990137}" srcOrd="0" destOrd="0" presId="urn:microsoft.com/office/officeart/2005/8/layout/hierarchy1"/>
    <dgm:cxn modelId="{CAA968E1-DEA3-4975-B91C-53DCD8052463}" type="presParOf" srcId="{60332D83-C745-4957-8007-58C264336131}" destId="{8485BB85-C3B5-4A66-AC61-5AFD201DFAF0}" srcOrd="1" destOrd="0" presId="urn:microsoft.com/office/officeart/2005/8/layout/hierarchy1"/>
    <dgm:cxn modelId="{2ED2C1EB-4965-43B6-94BF-77ADB884304E}" type="presParOf" srcId="{0F4FF06A-4844-479D-A1DD-2667F5C8B014}" destId="{A022A6AA-1432-48B9-8C1D-172F5ED28A27}" srcOrd="1" destOrd="0" presId="urn:microsoft.com/office/officeart/2005/8/layout/hierarchy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5807EC41-043D-40F6-B2A6-A8F9B0DD74CC}" type="doc">
      <dgm:prSet loTypeId="urn:microsoft.com/office/officeart/2005/8/layout/hProcess9" loCatId="process" qsTypeId="urn:microsoft.com/office/officeart/2005/8/quickstyle/simple1" qsCatId="simple" csTypeId="urn:microsoft.com/office/officeart/2005/8/colors/accent1_2" csCatId="accent1" phldr="1"/>
      <dgm:spPr/>
      <dgm:t>
        <a:bodyPr/>
        <a:lstStyle/>
        <a:p>
          <a:endParaRPr lang="en-US"/>
        </a:p>
      </dgm:t>
    </dgm:pt>
    <dgm:pt modelId="{93BA32D9-76B2-44D4-A4A3-E1669FB89BFD}">
      <dgm:prSet/>
      <dgm:spPr/>
      <dgm:t>
        <a:bodyPr/>
        <a:lstStyle/>
        <a:p>
          <a:r>
            <a:rPr lang="en-US" dirty="0">
              <a:solidFill>
                <a:schemeClr val="accent2"/>
              </a:solidFill>
            </a:rPr>
            <a:t>Funding for FY 25 is $5 million and is limited to hazardous &amp; emergency conditions</a:t>
          </a:r>
          <a:r>
            <a:rPr lang="en-US" dirty="0">
              <a:solidFill>
                <a:schemeClr val="accent2">
                  <a:lumMod val="75000"/>
                  <a:lumOff val="25000"/>
                </a:schemeClr>
              </a:solidFill>
            </a:rPr>
            <a:t>.</a:t>
          </a:r>
        </a:p>
      </dgm:t>
    </dgm:pt>
    <dgm:pt modelId="{EF9EC54C-096A-4C11-9824-CE690DF84B4F}" type="parTrans" cxnId="{9C51D3A3-BFD9-470E-BF7A-250497D18070}">
      <dgm:prSet/>
      <dgm:spPr/>
      <dgm:t>
        <a:bodyPr/>
        <a:lstStyle/>
        <a:p>
          <a:endParaRPr lang="en-US"/>
        </a:p>
      </dgm:t>
    </dgm:pt>
    <dgm:pt modelId="{CE5C3073-4E0D-49BD-A520-D08F94980669}" type="sibTrans" cxnId="{9C51D3A3-BFD9-470E-BF7A-250497D18070}">
      <dgm:prSet/>
      <dgm:spPr/>
      <dgm:t>
        <a:bodyPr/>
        <a:lstStyle/>
        <a:p>
          <a:endParaRPr lang="en-US"/>
        </a:p>
      </dgm:t>
    </dgm:pt>
    <dgm:pt modelId="{49A26FDA-6AD2-49B9-A094-30E697C388A9}">
      <dgm:prSet/>
      <dgm:spPr/>
      <dgm:t>
        <a:bodyPr/>
        <a:lstStyle/>
        <a:p>
          <a:r>
            <a:rPr lang="en-US" dirty="0">
              <a:solidFill>
                <a:schemeClr val="accent2"/>
              </a:solidFill>
            </a:rPr>
            <a:t>Application process will begin July 1, 2024, and will be available throughout the fiscal year.</a:t>
          </a:r>
        </a:p>
      </dgm:t>
    </dgm:pt>
    <dgm:pt modelId="{C443B922-2C68-439D-81B9-6449D9F01F49}" type="parTrans" cxnId="{ED46E7E6-57B6-489D-890F-E6B7278F8BAD}">
      <dgm:prSet/>
      <dgm:spPr/>
      <dgm:t>
        <a:bodyPr/>
        <a:lstStyle/>
        <a:p>
          <a:endParaRPr lang="en-US"/>
        </a:p>
      </dgm:t>
    </dgm:pt>
    <dgm:pt modelId="{3F662BF5-F989-44E6-AF08-3904C1D55F76}" type="sibTrans" cxnId="{ED46E7E6-57B6-489D-890F-E6B7278F8BAD}">
      <dgm:prSet/>
      <dgm:spPr/>
      <dgm:t>
        <a:bodyPr/>
        <a:lstStyle/>
        <a:p>
          <a:endParaRPr lang="en-US"/>
        </a:p>
      </dgm:t>
    </dgm:pt>
    <dgm:pt modelId="{0BF49AA2-3D9A-4F1E-8F3F-CE0697D1E63D}">
      <dgm:prSet/>
      <dgm:spPr/>
      <dgm:t>
        <a:bodyPr/>
        <a:lstStyle/>
        <a:p>
          <a:r>
            <a:rPr lang="en-US" dirty="0">
              <a:solidFill>
                <a:schemeClr val="accent2"/>
              </a:solidFill>
            </a:rPr>
            <a:t>Apply with Form TC 20-42 contained in the KYTC/DRMA Forms Library.</a:t>
          </a:r>
        </a:p>
      </dgm:t>
    </dgm:pt>
    <dgm:pt modelId="{D71E1439-9D93-46CF-BA99-820663D7D684}" type="parTrans" cxnId="{E61C9959-638C-4201-BC6A-781E4E0A3413}">
      <dgm:prSet/>
      <dgm:spPr/>
      <dgm:t>
        <a:bodyPr/>
        <a:lstStyle/>
        <a:p>
          <a:endParaRPr lang="en-US"/>
        </a:p>
      </dgm:t>
    </dgm:pt>
    <dgm:pt modelId="{EB6D61A4-E4E9-4DA3-AA95-D1663728C5E7}" type="sibTrans" cxnId="{E61C9959-638C-4201-BC6A-781E4E0A3413}">
      <dgm:prSet/>
      <dgm:spPr/>
      <dgm:t>
        <a:bodyPr/>
        <a:lstStyle/>
        <a:p>
          <a:endParaRPr lang="en-US"/>
        </a:p>
      </dgm:t>
    </dgm:pt>
    <dgm:pt modelId="{3A83EB27-13CF-4AEC-9DF9-F0AB5DB15515}">
      <dgm:prSet/>
      <dgm:spPr/>
      <dgm:t>
        <a:bodyPr/>
        <a:lstStyle/>
        <a:p>
          <a:r>
            <a:rPr lang="en-US" dirty="0">
              <a:solidFill>
                <a:schemeClr val="accent2"/>
              </a:solidFill>
            </a:rPr>
            <a:t>Applications should be made to Department of Rural and Municipal Aid by email to: </a:t>
          </a:r>
          <a:r>
            <a:rPr lang="en-US" b="0" u="sng" dirty="0">
              <a:solidFill>
                <a:schemeClr val="accent2">
                  <a:lumMod val="75000"/>
                  <a:lumOff val="25000"/>
                </a:schemeClr>
              </a:solidFill>
            </a:rPr>
            <a:t>Rural</a:t>
          </a:r>
          <a:r>
            <a:rPr lang="en-US" b="0" u="sng" dirty="0">
              <a:solidFill>
                <a:schemeClr val="accent2">
                  <a:lumMod val="75000"/>
                  <a:lumOff val="25000"/>
                </a:schemeClr>
              </a:solidFill>
              <a:hlinkClick xmlns:r="http://schemas.openxmlformats.org/officeDocument/2006/relationships" r:id="rId1">
                <a:extLst>
                  <a:ext uri="{A12FA001-AC4F-418D-AE19-62706E023703}">
                    <ahyp:hlinkClr xmlns:ahyp="http://schemas.microsoft.com/office/drawing/2018/hyperlinkcolor" val="tx"/>
                  </a:ext>
                </a:extLst>
              </a:hlinkClick>
            </a:rPr>
            <a:t>a</a:t>
          </a:r>
          <a:r>
            <a:rPr lang="en-US" dirty="0">
              <a:solidFill>
                <a:schemeClr val="accent2">
                  <a:lumMod val="75000"/>
                  <a:lumOff val="25000"/>
                </a:schemeClr>
              </a:solidFill>
              <a:hlinkClick xmlns:r="http://schemas.openxmlformats.org/officeDocument/2006/relationships" r:id="rId1">
                <a:extLst>
                  <a:ext uri="{A12FA001-AC4F-418D-AE19-62706E023703}">
                    <ahyp:hlinkClr xmlns:ahyp="http://schemas.microsoft.com/office/drawing/2018/hyperlinkcolor" val="tx"/>
                  </a:ext>
                </a:extLst>
              </a:hlinkClick>
            </a:rPr>
            <a:t>ndMunicipalAid@ky.gov</a:t>
          </a:r>
          <a:r>
            <a:rPr lang="en-US" dirty="0">
              <a:solidFill>
                <a:schemeClr val="accent2"/>
              </a:solidFill>
            </a:rPr>
            <a:t>, </a:t>
          </a:r>
          <a:r>
            <a:rPr lang="en-US" u="sng" dirty="0">
              <a:solidFill>
                <a:schemeClr val="accent2">
                  <a:lumMod val="75000"/>
                  <a:lumOff val="25000"/>
                </a:schemeClr>
              </a:solidFill>
              <a:hlinkClick xmlns:r="http://schemas.openxmlformats.org/officeDocument/2006/relationships" r:id="rId2">
                <a:extLst>
                  <a:ext uri="{A12FA001-AC4F-418D-AE19-62706E023703}">
                    <ahyp:hlinkClr xmlns:ahyp="http://schemas.microsoft.com/office/drawing/2018/hyperlinkcolor" val="tx"/>
                  </a:ext>
                </a:extLst>
              </a:hlinkClick>
            </a:rPr>
            <a:t>b</a:t>
          </a:r>
          <a:r>
            <a:rPr lang="en-US" dirty="0">
              <a:solidFill>
                <a:schemeClr val="accent2">
                  <a:lumMod val="75000"/>
                  <a:lumOff val="25000"/>
                </a:schemeClr>
              </a:solidFill>
              <a:hlinkClick xmlns:r="http://schemas.openxmlformats.org/officeDocument/2006/relationships" r:id="rId2">
                <a:extLst>
                  <a:ext uri="{A12FA001-AC4F-418D-AE19-62706E023703}">
                    <ahyp:hlinkClr xmlns:ahyp="http://schemas.microsoft.com/office/drawing/2018/hyperlinkcolor" val="tx"/>
                  </a:ext>
                </a:extLst>
              </a:hlinkClick>
            </a:rPr>
            <a:t>obbijo.lewis@ky.gov</a:t>
          </a:r>
          <a:r>
            <a:rPr lang="en-US" dirty="0">
              <a:solidFill>
                <a:schemeClr val="accent2">
                  <a:lumMod val="75000"/>
                  <a:lumOff val="25000"/>
                </a:schemeClr>
              </a:solidFill>
            </a:rPr>
            <a:t>, </a:t>
          </a:r>
          <a:r>
            <a:rPr lang="en-US" u="sng" dirty="0">
              <a:solidFill>
                <a:schemeClr val="accent2">
                  <a:lumMod val="75000"/>
                  <a:lumOff val="25000"/>
                </a:schemeClr>
              </a:solidFill>
            </a:rPr>
            <a:t>christie.ross@ky.gov </a:t>
          </a:r>
          <a:r>
            <a:rPr lang="en-US" dirty="0">
              <a:solidFill>
                <a:schemeClr val="accent2"/>
              </a:solidFill>
            </a:rPr>
            <a:t>and/or your Governmental Field Service Representative.</a:t>
          </a:r>
        </a:p>
      </dgm:t>
    </dgm:pt>
    <dgm:pt modelId="{42B6C7CF-186C-4BC2-9CAB-DB1EFE2ED677}" type="parTrans" cxnId="{E1716D3E-F608-47E4-9D6D-5ECEC76FD74C}">
      <dgm:prSet/>
      <dgm:spPr/>
      <dgm:t>
        <a:bodyPr/>
        <a:lstStyle/>
        <a:p>
          <a:endParaRPr lang="en-US"/>
        </a:p>
      </dgm:t>
    </dgm:pt>
    <dgm:pt modelId="{241E662E-7CAB-4E4D-BCBA-E39B4730DAA1}" type="sibTrans" cxnId="{E1716D3E-F608-47E4-9D6D-5ECEC76FD74C}">
      <dgm:prSet/>
      <dgm:spPr/>
      <dgm:t>
        <a:bodyPr/>
        <a:lstStyle/>
        <a:p>
          <a:endParaRPr lang="en-US"/>
        </a:p>
      </dgm:t>
    </dgm:pt>
    <dgm:pt modelId="{05868137-5D17-4578-96BC-6F3555DBBCFC}">
      <dgm:prSet/>
      <dgm:spPr/>
      <dgm:t>
        <a:bodyPr/>
        <a:lstStyle/>
        <a:p>
          <a:r>
            <a:rPr lang="en-US" dirty="0">
              <a:solidFill>
                <a:schemeClr val="accent2"/>
              </a:solidFill>
            </a:rPr>
            <a:t>Please send estimate and photo with application.</a:t>
          </a:r>
        </a:p>
      </dgm:t>
    </dgm:pt>
    <dgm:pt modelId="{5474FB76-E46D-4753-AB0C-5D8EAED431BA}" type="parTrans" cxnId="{1B29E9A1-1DC5-4B91-B98D-29BFCA9A5D4F}">
      <dgm:prSet/>
      <dgm:spPr/>
      <dgm:t>
        <a:bodyPr/>
        <a:lstStyle/>
        <a:p>
          <a:endParaRPr lang="en-US"/>
        </a:p>
      </dgm:t>
    </dgm:pt>
    <dgm:pt modelId="{54D72705-EAD4-4E5E-8042-C71E516C8759}" type="sibTrans" cxnId="{1B29E9A1-1DC5-4B91-B98D-29BFCA9A5D4F}">
      <dgm:prSet/>
      <dgm:spPr/>
      <dgm:t>
        <a:bodyPr/>
        <a:lstStyle/>
        <a:p>
          <a:endParaRPr lang="en-US"/>
        </a:p>
      </dgm:t>
    </dgm:pt>
    <dgm:pt modelId="{D854A5DB-AE01-4CAD-A2E5-FADB02205855}" type="pres">
      <dgm:prSet presAssocID="{5807EC41-043D-40F6-B2A6-A8F9B0DD74CC}" presName="CompostProcess" presStyleCnt="0">
        <dgm:presLayoutVars>
          <dgm:dir/>
          <dgm:resizeHandles val="exact"/>
        </dgm:presLayoutVars>
      </dgm:prSet>
      <dgm:spPr/>
    </dgm:pt>
    <dgm:pt modelId="{7964D37E-ACA9-493D-91EA-0530720B33A9}" type="pres">
      <dgm:prSet presAssocID="{5807EC41-043D-40F6-B2A6-A8F9B0DD74CC}" presName="arrow" presStyleLbl="bgShp" presStyleIdx="0" presStyleCnt="1"/>
      <dgm:spPr/>
    </dgm:pt>
    <dgm:pt modelId="{EF5933C9-0415-4BCD-8C2E-106E6ED63CE9}" type="pres">
      <dgm:prSet presAssocID="{5807EC41-043D-40F6-B2A6-A8F9B0DD74CC}" presName="linearProcess" presStyleCnt="0"/>
      <dgm:spPr/>
    </dgm:pt>
    <dgm:pt modelId="{E25A43EC-9F93-4A96-8CA9-53EAEFA255A4}" type="pres">
      <dgm:prSet presAssocID="{93BA32D9-76B2-44D4-A4A3-E1669FB89BFD}" presName="textNode" presStyleLbl="node1" presStyleIdx="0" presStyleCnt="5">
        <dgm:presLayoutVars>
          <dgm:bulletEnabled val="1"/>
        </dgm:presLayoutVars>
      </dgm:prSet>
      <dgm:spPr/>
    </dgm:pt>
    <dgm:pt modelId="{B9743DB7-057C-4F39-8C2D-E78A3AE47B64}" type="pres">
      <dgm:prSet presAssocID="{CE5C3073-4E0D-49BD-A520-D08F94980669}" presName="sibTrans" presStyleCnt="0"/>
      <dgm:spPr/>
    </dgm:pt>
    <dgm:pt modelId="{FEA8FB0F-21B7-4F30-80FB-EA54E1538A13}" type="pres">
      <dgm:prSet presAssocID="{49A26FDA-6AD2-49B9-A094-30E697C388A9}" presName="textNode" presStyleLbl="node1" presStyleIdx="1" presStyleCnt="5">
        <dgm:presLayoutVars>
          <dgm:bulletEnabled val="1"/>
        </dgm:presLayoutVars>
      </dgm:prSet>
      <dgm:spPr/>
    </dgm:pt>
    <dgm:pt modelId="{1F22954D-5B25-4EEC-A59A-27DB77F474B1}" type="pres">
      <dgm:prSet presAssocID="{3F662BF5-F989-44E6-AF08-3904C1D55F76}" presName="sibTrans" presStyleCnt="0"/>
      <dgm:spPr/>
    </dgm:pt>
    <dgm:pt modelId="{DFE069F6-05C8-402E-97C2-5137ECA984E0}" type="pres">
      <dgm:prSet presAssocID="{0BF49AA2-3D9A-4F1E-8F3F-CE0697D1E63D}" presName="textNode" presStyleLbl="node1" presStyleIdx="2" presStyleCnt="5">
        <dgm:presLayoutVars>
          <dgm:bulletEnabled val="1"/>
        </dgm:presLayoutVars>
      </dgm:prSet>
      <dgm:spPr/>
    </dgm:pt>
    <dgm:pt modelId="{B51CDF72-0B95-43E5-B40E-B74383F25152}" type="pres">
      <dgm:prSet presAssocID="{EB6D61A4-E4E9-4DA3-AA95-D1663728C5E7}" presName="sibTrans" presStyleCnt="0"/>
      <dgm:spPr/>
    </dgm:pt>
    <dgm:pt modelId="{A0EF0029-6EEB-45D6-B271-C156999FD49D}" type="pres">
      <dgm:prSet presAssocID="{3A83EB27-13CF-4AEC-9DF9-F0AB5DB15515}" presName="textNode" presStyleLbl="node1" presStyleIdx="3" presStyleCnt="5">
        <dgm:presLayoutVars>
          <dgm:bulletEnabled val="1"/>
        </dgm:presLayoutVars>
      </dgm:prSet>
      <dgm:spPr/>
    </dgm:pt>
    <dgm:pt modelId="{2215886B-E0A7-41B4-AD59-452BC89C2830}" type="pres">
      <dgm:prSet presAssocID="{241E662E-7CAB-4E4D-BCBA-E39B4730DAA1}" presName="sibTrans" presStyleCnt="0"/>
      <dgm:spPr/>
    </dgm:pt>
    <dgm:pt modelId="{75012B65-A361-4405-9C93-4FFFBD5DD430}" type="pres">
      <dgm:prSet presAssocID="{05868137-5D17-4578-96BC-6F3555DBBCFC}" presName="textNode" presStyleLbl="node1" presStyleIdx="4" presStyleCnt="5" custLinFactNeighborX="4576">
        <dgm:presLayoutVars>
          <dgm:bulletEnabled val="1"/>
        </dgm:presLayoutVars>
      </dgm:prSet>
      <dgm:spPr/>
    </dgm:pt>
  </dgm:ptLst>
  <dgm:cxnLst>
    <dgm:cxn modelId="{E1716D3E-F608-47E4-9D6D-5ECEC76FD74C}" srcId="{5807EC41-043D-40F6-B2A6-A8F9B0DD74CC}" destId="{3A83EB27-13CF-4AEC-9DF9-F0AB5DB15515}" srcOrd="3" destOrd="0" parTransId="{42B6C7CF-186C-4BC2-9CAB-DB1EFE2ED677}" sibTransId="{241E662E-7CAB-4E4D-BCBA-E39B4730DAA1}"/>
    <dgm:cxn modelId="{C3A0CD5F-83B6-4BB2-970B-E0D094C59856}" type="presOf" srcId="{05868137-5D17-4578-96BC-6F3555DBBCFC}" destId="{75012B65-A361-4405-9C93-4FFFBD5DD430}" srcOrd="0" destOrd="0" presId="urn:microsoft.com/office/officeart/2005/8/layout/hProcess9"/>
    <dgm:cxn modelId="{EB618846-7840-4980-979D-7F8358EA4F28}" type="presOf" srcId="{0BF49AA2-3D9A-4F1E-8F3F-CE0697D1E63D}" destId="{DFE069F6-05C8-402E-97C2-5137ECA984E0}" srcOrd="0" destOrd="0" presId="urn:microsoft.com/office/officeart/2005/8/layout/hProcess9"/>
    <dgm:cxn modelId="{19F0A96B-450D-484E-AA14-39855DB5BBD3}" type="presOf" srcId="{93BA32D9-76B2-44D4-A4A3-E1669FB89BFD}" destId="{E25A43EC-9F93-4A96-8CA9-53EAEFA255A4}" srcOrd="0" destOrd="0" presId="urn:microsoft.com/office/officeart/2005/8/layout/hProcess9"/>
    <dgm:cxn modelId="{74ABB355-EB85-4881-80C8-5506A0746D83}" type="presOf" srcId="{5807EC41-043D-40F6-B2A6-A8F9B0DD74CC}" destId="{D854A5DB-AE01-4CAD-A2E5-FADB02205855}" srcOrd="0" destOrd="0" presId="urn:microsoft.com/office/officeart/2005/8/layout/hProcess9"/>
    <dgm:cxn modelId="{E61C9959-638C-4201-BC6A-781E4E0A3413}" srcId="{5807EC41-043D-40F6-B2A6-A8F9B0DD74CC}" destId="{0BF49AA2-3D9A-4F1E-8F3F-CE0697D1E63D}" srcOrd="2" destOrd="0" parTransId="{D71E1439-9D93-46CF-BA99-820663D7D684}" sibTransId="{EB6D61A4-E4E9-4DA3-AA95-D1663728C5E7}"/>
    <dgm:cxn modelId="{E242788D-3DDE-4C78-9EF6-36CD32FDC276}" type="presOf" srcId="{49A26FDA-6AD2-49B9-A094-30E697C388A9}" destId="{FEA8FB0F-21B7-4F30-80FB-EA54E1538A13}" srcOrd="0" destOrd="0" presId="urn:microsoft.com/office/officeart/2005/8/layout/hProcess9"/>
    <dgm:cxn modelId="{1B29E9A1-1DC5-4B91-B98D-29BFCA9A5D4F}" srcId="{5807EC41-043D-40F6-B2A6-A8F9B0DD74CC}" destId="{05868137-5D17-4578-96BC-6F3555DBBCFC}" srcOrd="4" destOrd="0" parTransId="{5474FB76-E46D-4753-AB0C-5D8EAED431BA}" sibTransId="{54D72705-EAD4-4E5E-8042-C71E516C8759}"/>
    <dgm:cxn modelId="{9C51D3A3-BFD9-470E-BF7A-250497D18070}" srcId="{5807EC41-043D-40F6-B2A6-A8F9B0DD74CC}" destId="{93BA32D9-76B2-44D4-A4A3-E1669FB89BFD}" srcOrd="0" destOrd="0" parTransId="{EF9EC54C-096A-4C11-9824-CE690DF84B4F}" sibTransId="{CE5C3073-4E0D-49BD-A520-D08F94980669}"/>
    <dgm:cxn modelId="{4692E2BE-7804-440D-8350-1D37E95DDD8C}" type="presOf" srcId="{3A83EB27-13CF-4AEC-9DF9-F0AB5DB15515}" destId="{A0EF0029-6EEB-45D6-B271-C156999FD49D}" srcOrd="0" destOrd="0" presId="urn:microsoft.com/office/officeart/2005/8/layout/hProcess9"/>
    <dgm:cxn modelId="{ED46E7E6-57B6-489D-890F-E6B7278F8BAD}" srcId="{5807EC41-043D-40F6-B2A6-A8F9B0DD74CC}" destId="{49A26FDA-6AD2-49B9-A094-30E697C388A9}" srcOrd="1" destOrd="0" parTransId="{C443B922-2C68-439D-81B9-6449D9F01F49}" sibTransId="{3F662BF5-F989-44E6-AF08-3904C1D55F76}"/>
    <dgm:cxn modelId="{0CFD4CCC-8340-4C76-8F15-8ED74A99F7F6}" type="presParOf" srcId="{D854A5DB-AE01-4CAD-A2E5-FADB02205855}" destId="{7964D37E-ACA9-493D-91EA-0530720B33A9}" srcOrd="0" destOrd="0" presId="urn:microsoft.com/office/officeart/2005/8/layout/hProcess9"/>
    <dgm:cxn modelId="{51329DC6-7BAB-47D8-BDD9-EE1C629751E3}" type="presParOf" srcId="{D854A5DB-AE01-4CAD-A2E5-FADB02205855}" destId="{EF5933C9-0415-4BCD-8C2E-106E6ED63CE9}" srcOrd="1" destOrd="0" presId="urn:microsoft.com/office/officeart/2005/8/layout/hProcess9"/>
    <dgm:cxn modelId="{8E68B704-86B1-4433-8317-30FCFB41EBD9}" type="presParOf" srcId="{EF5933C9-0415-4BCD-8C2E-106E6ED63CE9}" destId="{E25A43EC-9F93-4A96-8CA9-53EAEFA255A4}" srcOrd="0" destOrd="0" presId="urn:microsoft.com/office/officeart/2005/8/layout/hProcess9"/>
    <dgm:cxn modelId="{D23D3925-9EA7-4211-8FB9-C0EF2B6511E3}" type="presParOf" srcId="{EF5933C9-0415-4BCD-8C2E-106E6ED63CE9}" destId="{B9743DB7-057C-4F39-8C2D-E78A3AE47B64}" srcOrd="1" destOrd="0" presId="urn:microsoft.com/office/officeart/2005/8/layout/hProcess9"/>
    <dgm:cxn modelId="{87F243C7-64A4-4C8D-9FA8-6CE7619B0EBC}" type="presParOf" srcId="{EF5933C9-0415-4BCD-8C2E-106E6ED63CE9}" destId="{FEA8FB0F-21B7-4F30-80FB-EA54E1538A13}" srcOrd="2" destOrd="0" presId="urn:microsoft.com/office/officeart/2005/8/layout/hProcess9"/>
    <dgm:cxn modelId="{E816B125-330B-4373-B10E-EE291BCB7911}" type="presParOf" srcId="{EF5933C9-0415-4BCD-8C2E-106E6ED63CE9}" destId="{1F22954D-5B25-4EEC-A59A-27DB77F474B1}" srcOrd="3" destOrd="0" presId="urn:microsoft.com/office/officeart/2005/8/layout/hProcess9"/>
    <dgm:cxn modelId="{9BD3B582-7E89-4CB5-9A83-90664D8B6EFB}" type="presParOf" srcId="{EF5933C9-0415-4BCD-8C2E-106E6ED63CE9}" destId="{DFE069F6-05C8-402E-97C2-5137ECA984E0}" srcOrd="4" destOrd="0" presId="urn:microsoft.com/office/officeart/2005/8/layout/hProcess9"/>
    <dgm:cxn modelId="{6931E01B-B77F-434A-AC2F-620E101B9D3A}" type="presParOf" srcId="{EF5933C9-0415-4BCD-8C2E-106E6ED63CE9}" destId="{B51CDF72-0B95-43E5-B40E-B74383F25152}" srcOrd="5" destOrd="0" presId="urn:microsoft.com/office/officeart/2005/8/layout/hProcess9"/>
    <dgm:cxn modelId="{B15B827E-8D05-4C1C-8E45-26A2A78F886A}" type="presParOf" srcId="{EF5933C9-0415-4BCD-8C2E-106E6ED63CE9}" destId="{A0EF0029-6EEB-45D6-B271-C156999FD49D}" srcOrd="6" destOrd="0" presId="urn:microsoft.com/office/officeart/2005/8/layout/hProcess9"/>
    <dgm:cxn modelId="{9B2A2298-0F2E-40E2-B10B-220502F080B4}" type="presParOf" srcId="{EF5933C9-0415-4BCD-8C2E-106E6ED63CE9}" destId="{2215886B-E0A7-41B4-AD59-452BC89C2830}" srcOrd="7" destOrd="0" presId="urn:microsoft.com/office/officeart/2005/8/layout/hProcess9"/>
    <dgm:cxn modelId="{0E2D6BA5-CC9B-4DC2-92D1-FBE548DF4F0F}" type="presParOf" srcId="{EF5933C9-0415-4BCD-8C2E-106E6ED63CE9}" destId="{75012B65-A361-4405-9C93-4FFFBD5DD430}" srcOrd="8" destOrd="0" presId="urn:microsoft.com/office/officeart/2005/8/layout/hProcess9"/>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A07EC8B4-B1E2-45B5-901C-B2513D09C4A6}" type="doc">
      <dgm:prSet loTypeId="urn:microsoft.com/office/officeart/2005/8/layout/hProcess11" loCatId="process" qsTypeId="urn:microsoft.com/office/officeart/2005/8/quickstyle/simple1" qsCatId="simple" csTypeId="urn:microsoft.com/office/officeart/2005/8/colors/accent1_2" csCatId="accent1" phldr="1"/>
      <dgm:spPr/>
      <dgm:t>
        <a:bodyPr/>
        <a:lstStyle/>
        <a:p>
          <a:endParaRPr lang="en-US"/>
        </a:p>
      </dgm:t>
    </dgm:pt>
    <dgm:pt modelId="{B9BAE9BE-F7DC-43BF-9A5E-7A4E41F6D793}">
      <dgm:prSet custT="1"/>
      <dgm:spPr/>
      <dgm:t>
        <a:bodyPr/>
        <a:lstStyle/>
        <a:p>
          <a:r>
            <a:rPr lang="en-US" sz="1400" b="0" i="0" baseline="0" dirty="0"/>
            <a:t>Funding for FY25 and FY26 is $25 million each year and includes repair and replacement options for county and city bridges.</a:t>
          </a:r>
          <a:endParaRPr lang="en-US" sz="1400" dirty="0"/>
        </a:p>
      </dgm:t>
    </dgm:pt>
    <dgm:pt modelId="{F1AFE457-B7A7-4924-9164-9A4D7E314616}" type="parTrans" cxnId="{24A136D9-9EFD-4D19-984F-5AA9B00C3169}">
      <dgm:prSet/>
      <dgm:spPr/>
      <dgm:t>
        <a:bodyPr/>
        <a:lstStyle/>
        <a:p>
          <a:endParaRPr lang="en-US"/>
        </a:p>
      </dgm:t>
    </dgm:pt>
    <dgm:pt modelId="{8718CFF8-7AF5-4B8F-ADE0-1A5D31141A5A}" type="sibTrans" cxnId="{24A136D9-9EFD-4D19-984F-5AA9B00C3169}">
      <dgm:prSet/>
      <dgm:spPr/>
      <dgm:t>
        <a:bodyPr/>
        <a:lstStyle/>
        <a:p>
          <a:endParaRPr lang="en-US"/>
        </a:p>
      </dgm:t>
    </dgm:pt>
    <dgm:pt modelId="{49247EB9-23A6-4DDB-82EF-23957ABC6FA9}">
      <dgm:prSet custT="1"/>
      <dgm:spPr/>
      <dgm:t>
        <a:bodyPr/>
        <a:lstStyle/>
        <a:p>
          <a:r>
            <a:rPr lang="en-US" sz="1400" b="0" i="0" baseline="0" dirty="0"/>
            <a:t>Application process will begin July 1, 2024,</a:t>
          </a:r>
          <a:r>
            <a:rPr lang="en-US" sz="1400" b="0" i="0" dirty="0"/>
            <a:t> and will be available throughout the fiscal year in a phased approach.</a:t>
          </a:r>
          <a:endParaRPr lang="en-US" sz="1400" dirty="0"/>
        </a:p>
      </dgm:t>
    </dgm:pt>
    <dgm:pt modelId="{DA2969F1-F3B7-4B52-A475-6C08E21DDEAA}" type="parTrans" cxnId="{4CC0C1B8-2330-405F-A38F-72A9AF4D2C09}">
      <dgm:prSet/>
      <dgm:spPr/>
      <dgm:t>
        <a:bodyPr/>
        <a:lstStyle/>
        <a:p>
          <a:endParaRPr lang="en-US"/>
        </a:p>
      </dgm:t>
    </dgm:pt>
    <dgm:pt modelId="{079A4715-46B1-4029-B735-E320F08F6702}" type="sibTrans" cxnId="{4CC0C1B8-2330-405F-A38F-72A9AF4D2C09}">
      <dgm:prSet/>
      <dgm:spPr/>
      <dgm:t>
        <a:bodyPr/>
        <a:lstStyle/>
        <a:p>
          <a:endParaRPr lang="en-US"/>
        </a:p>
      </dgm:t>
    </dgm:pt>
    <dgm:pt modelId="{B32B4610-CBF0-4E10-9513-589C96FA7319}">
      <dgm:prSet custT="1"/>
      <dgm:spPr/>
      <dgm:t>
        <a:bodyPr/>
        <a:lstStyle/>
        <a:p>
          <a:r>
            <a:rPr lang="en-US" sz="1400" b="0" i="0" baseline="0" dirty="0">
              <a:solidFill>
                <a:schemeClr val="tx1"/>
              </a:solidFill>
            </a:rPr>
            <a:t>Apply with Form TC 20-44 contained in the KYTC/DRMA Forms Library.</a:t>
          </a:r>
          <a:endParaRPr lang="en-US" sz="1400" dirty="0">
            <a:solidFill>
              <a:schemeClr val="tx1"/>
            </a:solidFill>
          </a:endParaRPr>
        </a:p>
      </dgm:t>
    </dgm:pt>
    <dgm:pt modelId="{43911219-77B7-4BF5-8C12-7927D9B14ED6}" type="parTrans" cxnId="{F0AAE600-CEA7-4A8A-80CF-0B082F0D3F8D}">
      <dgm:prSet/>
      <dgm:spPr/>
      <dgm:t>
        <a:bodyPr/>
        <a:lstStyle/>
        <a:p>
          <a:endParaRPr lang="en-US"/>
        </a:p>
      </dgm:t>
    </dgm:pt>
    <dgm:pt modelId="{50BED68E-93F0-4E2B-8605-D4C518626B8B}" type="sibTrans" cxnId="{F0AAE600-CEA7-4A8A-80CF-0B082F0D3F8D}">
      <dgm:prSet/>
      <dgm:spPr/>
      <dgm:t>
        <a:bodyPr/>
        <a:lstStyle/>
        <a:p>
          <a:endParaRPr lang="en-US"/>
        </a:p>
      </dgm:t>
    </dgm:pt>
    <dgm:pt modelId="{365F248B-0ACC-449D-B19F-9CB6970334FB}">
      <dgm:prSet custT="1"/>
      <dgm:spPr/>
      <dgm:t>
        <a:bodyPr/>
        <a:lstStyle/>
        <a:p>
          <a:r>
            <a:rPr lang="en-US" sz="1400" dirty="0"/>
            <a:t>Applications should be made to Department of Rural and Municipal Aid by email to: </a:t>
          </a:r>
          <a:r>
            <a:rPr lang="en-US" sz="1400" dirty="0">
              <a:hlinkClick xmlns:r="http://schemas.openxmlformats.org/officeDocument/2006/relationships" r:id="rId1"/>
            </a:rPr>
            <a:t>bobbijo.lewis@ky.gov, </a:t>
          </a:r>
          <a:r>
            <a:rPr lang="en-US" sz="1400" dirty="0"/>
            <a:t> </a:t>
          </a:r>
          <a:r>
            <a:rPr lang="en-US" sz="1400" u="sng" dirty="0">
              <a:solidFill>
                <a:schemeClr val="accent2"/>
              </a:solidFill>
            </a:rPr>
            <a:t>doug.taylor@ky.gov</a:t>
          </a:r>
          <a:r>
            <a:rPr lang="en-US" sz="1400" dirty="0"/>
            <a:t>, and/or your </a:t>
          </a:r>
          <a:r>
            <a:rPr lang="en-US" sz="1200" dirty="0"/>
            <a:t>Field Service Representative.</a:t>
          </a:r>
        </a:p>
      </dgm:t>
    </dgm:pt>
    <dgm:pt modelId="{49A9967D-262B-4DB9-A109-74E933ADDA13}" type="parTrans" cxnId="{76E00EBD-6EFC-42AA-BE51-CB33EB11B458}">
      <dgm:prSet/>
      <dgm:spPr/>
      <dgm:t>
        <a:bodyPr/>
        <a:lstStyle/>
        <a:p>
          <a:endParaRPr lang="en-US"/>
        </a:p>
      </dgm:t>
    </dgm:pt>
    <dgm:pt modelId="{8B2ADBC4-8A8E-4408-87C9-C7E3C03A0FFF}" type="sibTrans" cxnId="{76E00EBD-6EFC-42AA-BE51-CB33EB11B458}">
      <dgm:prSet/>
      <dgm:spPr/>
      <dgm:t>
        <a:bodyPr/>
        <a:lstStyle/>
        <a:p>
          <a:endParaRPr lang="en-US"/>
        </a:p>
      </dgm:t>
    </dgm:pt>
    <dgm:pt modelId="{7F35F379-B951-4D24-B6AF-4B437E4EA261}">
      <dgm:prSet custT="1"/>
      <dgm:spPr/>
      <dgm:t>
        <a:bodyPr/>
        <a:lstStyle/>
        <a:p>
          <a:r>
            <a:rPr lang="en-US" sz="1600" b="0" i="0" baseline="0" dirty="0"/>
            <a:t>Local Bridges Webinar dates are available on the Kentucky Transportation Center website (link below) to help you apply</a:t>
          </a:r>
          <a:endParaRPr lang="en-US" sz="1600" dirty="0"/>
        </a:p>
      </dgm:t>
    </dgm:pt>
    <dgm:pt modelId="{A87A6467-6948-48E5-9180-F49C20C7C790}" type="parTrans" cxnId="{4298CCC1-599F-4AF1-8E07-4B6E9D94E748}">
      <dgm:prSet/>
      <dgm:spPr/>
      <dgm:t>
        <a:bodyPr/>
        <a:lstStyle/>
        <a:p>
          <a:endParaRPr lang="en-US"/>
        </a:p>
      </dgm:t>
    </dgm:pt>
    <dgm:pt modelId="{5C67AF64-4290-42C5-83ED-032E9DB038EF}" type="sibTrans" cxnId="{4298CCC1-599F-4AF1-8E07-4B6E9D94E748}">
      <dgm:prSet/>
      <dgm:spPr/>
      <dgm:t>
        <a:bodyPr/>
        <a:lstStyle/>
        <a:p>
          <a:endParaRPr lang="en-US"/>
        </a:p>
      </dgm:t>
    </dgm:pt>
    <dgm:pt modelId="{9A41C44F-ED7C-447A-9435-66913F8CC3BA}" type="pres">
      <dgm:prSet presAssocID="{A07EC8B4-B1E2-45B5-901C-B2513D09C4A6}" presName="Name0" presStyleCnt="0">
        <dgm:presLayoutVars>
          <dgm:dir/>
          <dgm:resizeHandles val="exact"/>
        </dgm:presLayoutVars>
      </dgm:prSet>
      <dgm:spPr/>
    </dgm:pt>
    <dgm:pt modelId="{E4946F25-E0AF-42DD-B916-A2B9443E66D8}" type="pres">
      <dgm:prSet presAssocID="{A07EC8B4-B1E2-45B5-901C-B2513D09C4A6}" presName="arrow" presStyleLbl="bgShp" presStyleIdx="0" presStyleCnt="1" custScaleX="98541" custScaleY="29780"/>
      <dgm:spPr/>
    </dgm:pt>
    <dgm:pt modelId="{F99DDB9B-6B87-41E5-BBDB-BBDC02512B2D}" type="pres">
      <dgm:prSet presAssocID="{A07EC8B4-B1E2-45B5-901C-B2513D09C4A6}" presName="points" presStyleCnt="0"/>
      <dgm:spPr/>
    </dgm:pt>
    <dgm:pt modelId="{0563A15A-718C-48A9-A9B0-F1B82E9C40A6}" type="pres">
      <dgm:prSet presAssocID="{B9BAE9BE-F7DC-43BF-9A5E-7A4E41F6D793}" presName="compositeA" presStyleCnt="0"/>
      <dgm:spPr/>
    </dgm:pt>
    <dgm:pt modelId="{9BE8E5D1-54B2-45F5-B26C-0284E71B57AC}" type="pres">
      <dgm:prSet presAssocID="{B9BAE9BE-F7DC-43BF-9A5E-7A4E41F6D793}" presName="textA" presStyleLbl="revTx" presStyleIdx="0" presStyleCnt="5">
        <dgm:presLayoutVars>
          <dgm:bulletEnabled val="1"/>
        </dgm:presLayoutVars>
      </dgm:prSet>
      <dgm:spPr/>
    </dgm:pt>
    <dgm:pt modelId="{C293A3D0-CC8E-4F10-A561-1D6DEBC9570B}" type="pres">
      <dgm:prSet presAssocID="{B9BAE9BE-F7DC-43BF-9A5E-7A4E41F6D793}" presName="circleA" presStyleLbl="node1" presStyleIdx="0" presStyleCnt="5" custLinFactNeighborY="-9631"/>
      <dgm:spPr/>
    </dgm:pt>
    <dgm:pt modelId="{79A64FFE-13E4-4EC4-8F6C-70C37BA58A78}" type="pres">
      <dgm:prSet presAssocID="{B9BAE9BE-F7DC-43BF-9A5E-7A4E41F6D793}" presName="spaceA" presStyleCnt="0"/>
      <dgm:spPr/>
    </dgm:pt>
    <dgm:pt modelId="{76C22760-74E9-4AAC-9C52-9DDDA1168DF8}" type="pres">
      <dgm:prSet presAssocID="{8718CFF8-7AF5-4B8F-ADE0-1A5D31141A5A}" presName="space" presStyleCnt="0"/>
      <dgm:spPr/>
    </dgm:pt>
    <dgm:pt modelId="{096EB086-062D-4798-96AD-197ECA82DDDA}" type="pres">
      <dgm:prSet presAssocID="{49247EB9-23A6-4DDB-82EF-23957ABC6FA9}" presName="compositeB" presStyleCnt="0"/>
      <dgm:spPr/>
    </dgm:pt>
    <dgm:pt modelId="{2D8BEC4F-A32B-48CF-8261-9425A53866C4}" type="pres">
      <dgm:prSet presAssocID="{49247EB9-23A6-4DDB-82EF-23957ABC6FA9}" presName="textB" presStyleLbl="revTx" presStyleIdx="1" presStyleCnt="5" custScaleX="104138" custScaleY="250000">
        <dgm:presLayoutVars>
          <dgm:bulletEnabled val="1"/>
        </dgm:presLayoutVars>
      </dgm:prSet>
      <dgm:spPr/>
    </dgm:pt>
    <dgm:pt modelId="{B663D4A7-1139-4938-8EE8-65185FE970E8}" type="pres">
      <dgm:prSet presAssocID="{49247EB9-23A6-4DDB-82EF-23957ABC6FA9}" presName="circleB" presStyleLbl="node1" presStyleIdx="1" presStyleCnt="5" custLinFactY="50883" custLinFactNeighborX="-11236" custLinFactNeighborY="100000"/>
      <dgm:spPr/>
    </dgm:pt>
    <dgm:pt modelId="{CDF2D802-8FFA-4822-B798-F0CE614ADDCE}" type="pres">
      <dgm:prSet presAssocID="{49247EB9-23A6-4DDB-82EF-23957ABC6FA9}" presName="spaceB" presStyleCnt="0"/>
      <dgm:spPr/>
    </dgm:pt>
    <dgm:pt modelId="{50064AC2-A1E7-48E6-BD33-670950C4154A}" type="pres">
      <dgm:prSet presAssocID="{079A4715-46B1-4029-B735-E320F08F6702}" presName="space" presStyleCnt="0"/>
      <dgm:spPr/>
    </dgm:pt>
    <dgm:pt modelId="{0D2C3D0C-3DC5-4532-AD67-CFEB6CE9F242}" type="pres">
      <dgm:prSet presAssocID="{B32B4610-CBF0-4E10-9513-589C96FA7319}" presName="compositeA" presStyleCnt="0"/>
      <dgm:spPr/>
    </dgm:pt>
    <dgm:pt modelId="{AE5C5D31-09F0-4AF5-A694-102728BB9508}" type="pres">
      <dgm:prSet presAssocID="{B32B4610-CBF0-4E10-9513-589C96FA7319}" presName="textA" presStyleLbl="revTx" presStyleIdx="2" presStyleCnt="5">
        <dgm:presLayoutVars>
          <dgm:bulletEnabled val="1"/>
        </dgm:presLayoutVars>
      </dgm:prSet>
      <dgm:spPr/>
    </dgm:pt>
    <dgm:pt modelId="{54708C6A-9A07-4913-B828-46164E7F7165}" type="pres">
      <dgm:prSet presAssocID="{B32B4610-CBF0-4E10-9513-589C96FA7319}" presName="circleA" presStyleLbl="node1" presStyleIdx="2" presStyleCnt="5"/>
      <dgm:spPr/>
    </dgm:pt>
    <dgm:pt modelId="{E98ADAE6-A202-40BF-89AE-E9D6E38FA58F}" type="pres">
      <dgm:prSet presAssocID="{B32B4610-CBF0-4E10-9513-589C96FA7319}" presName="spaceA" presStyleCnt="0"/>
      <dgm:spPr/>
    </dgm:pt>
    <dgm:pt modelId="{A4E1F3CD-6DC0-4B16-9306-BCEEB0E3FC51}" type="pres">
      <dgm:prSet presAssocID="{50BED68E-93F0-4E2B-8605-D4C518626B8B}" presName="space" presStyleCnt="0"/>
      <dgm:spPr/>
    </dgm:pt>
    <dgm:pt modelId="{655D51E9-9CF6-4450-9702-BEA0AA2C457E}" type="pres">
      <dgm:prSet presAssocID="{365F248B-0ACC-449D-B19F-9CB6970334FB}" presName="compositeB" presStyleCnt="0"/>
      <dgm:spPr/>
    </dgm:pt>
    <dgm:pt modelId="{E2BCAF9A-8A57-4F4D-B765-48DE64A2D091}" type="pres">
      <dgm:prSet presAssocID="{365F248B-0ACC-449D-B19F-9CB6970334FB}" presName="textB" presStyleLbl="revTx" presStyleIdx="3" presStyleCnt="5" custScaleX="131538" custScaleY="250000">
        <dgm:presLayoutVars>
          <dgm:bulletEnabled val="1"/>
        </dgm:presLayoutVars>
      </dgm:prSet>
      <dgm:spPr/>
    </dgm:pt>
    <dgm:pt modelId="{6F939526-4485-4EBE-894E-EDD2D07DEC15}" type="pres">
      <dgm:prSet presAssocID="{365F248B-0ACC-449D-B19F-9CB6970334FB}" presName="circleB" presStyleLbl="node1" presStyleIdx="3" presStyleCnt="5" custLinFactY="54093" custLinFactNeighborX="-11236" custLinFactNeighborY="100000"/>
      <dgm:spPr/>
    </dgm:pt>
    <dgm:pt modelId="{2C4835C4-1CE1-484D-82E1-D1D1386DC694}" type="pres">
      <dgm:prSet presAssocID="{365F248B-0ACC-449D-B19F-9CB6970334FB}" presName="spaceB" presStyleCnt="0"/>
      <dgm:spPr/>
    </dgm:pt>
    <dgm:pt modelId="{80528CC0-A3D2-4F43-9D1C-2288779B18D9}" type="pres">
      <dgm:prSet presAssocID="{8B2ADBC4-8A8E-4408-87C9-C7E3C03A0FFF}" presName="space" presStyleCnt="0"/>
      <dgm:spPr/>
    </dgm:pt>
    <dgm:pt modelId="{13B44794-A097-45DB-958B-FB00609A7DEE}" type="pres">
      <dgm:prSet presAssocID="{7F35F379-B951-4D24-B6AF-4B437E4EA261}" presName="compositeA" presStyleCnt="0"/>
      <dgm:spPr/>
    </dgm:pt>
    <dgm:pt modelId="{895258FA-CF16-475A-8EF2-5D1B9C1DB723}" type="pres">
      <dgm:prSet presAssocID="{7F35F379-B951-4D24-B6AF-4B437E4EA261}" presName="textA" presStyleLbl="revTx" presStyleIdx="4" presStyleCnt="5" custScaleX="115977" custScaleY="123081">
        <dgm:presLayoutVars>
          <dgm:bulletEnabled val="1"/>
        </dgm:presLayoutVars>
      </dgm:prSet>
      <dgm:spPr/>
    </dgm:pt>
    <dgm:pt modelId="{46A03FDF-2FBE-4CC4-8650-FAF06ABC368A}" type="pres">
      <dgm:prSet presAssocID="{7F35F379-B951-4D24-B6AF-4B437E4EA261}" presName="circleA" presStyleLbl="node1" presStyleIdx="4" presStyleCnt="5"/>
      <dgm:spPr/>
    </dgm:pt>
    <dgm:pt modelId="{9919FF52-7FFB-4FDE-81D0-A967E4BF60E5}" type="pres">
      <dgm:prSet presAssocID="{7F35F379-B951-4D24-B6AF-4B437E4EA261}" presName="spaceA" presStyleCnt="0"/>
      <dgm:spPr/>
    </dgm:pt>
  </dgm:ptLst>
  <dgm:cxnLst>
    <dgm:cxn modelId="{F0AAE600-CEA7-4A8A-80CF-0B082F0D3F8D}" srcId="{A07EC8B4-B1E2-45B5-901C-B2513D09C4A6}" destId="{B32B4610-CBF0-4E10-9513-589C96FA7319}" srcOrd="2" destOrd="0" parTransId="{43911219-77B7-4BF5-8C12-7927D9B14ED6}" sibTransId="{50BED68E-93F0-4E2B-8605-D4C518626B8B}"/>
    <dgm:cxn modelId="{8111C479-06ED-4196-A941-0F2DCC1AC1C6}" type="presOf" srcId="{B32B4610-CBF0-4E10-9513-589C96FA7319}" destId="{AE5C5D31-09F0-4AF5-A694-102728BB9508}" srcOrd="0" destOrd="0" presId="urn:microsoft.com/office/officeart/2005/8/layout/hProcess11"/>
    <dgm:cxn modelId="{6822717E-EAE7-4D55-B594-CFA7A66F1B5E}" type="presOf" srcId="{7F35F379-B951-4D24-B6AF-4B437E4EA261}" destId="{895258FA-CF16-475A-8EF2-5D1B9C1DB723}" srcOrd="0" destOrd="0" presId="urn:microsoft.com/office/officeart/2005/8/layout/hProcess11"/>
    <dgm:cxn modelId="{94B3B787-4877-4161-9924-31A89BCF2413}" type="presOf" srcId="{B9BAE9BE-F7DC-43BF-9A5E-7A4E41F6D793}" destId="{9BE8E5D1-54B2-45F5-B26C-0284E71B57AC}" srcOrd="0" destOrd="0" presId="urn:microsoft.com/office/officeart/2005/8/layout/hProcess11"/>
    <dgm:cxn modelId="{017BB0B5-9823-4E60-B641-6BC1240A0033}" type="presOf" srcId="{A07EC8B4-B1E2-45B5-901C-B2513D09C4A6}" destId="{9A41C44F-ED7C-447A-9435-66913F8CC3BA}" srcOrd="0" destOrd="0" presId="urn:microsoft.com/office/officeart/2005/8/layout/hProcess11"/>
    <dgm:cxn modelId="{4CC0C1B8-2330-405F-A38F-72A9AF4D2C09}" srcId="{A07EC8B4-B1E2-45B5-901C-B2513D09C4A6}" destId="{49247EB9-23A6-4DDB-82EF-23957ABC6FA9}" srcOrd="1" destOrd="0" parTransId="{DA2969F1-F3B7-4B52-A475-6C08E21DDEAA}" sibTransId="{079A4715-46B1-4029-B735-E320F08F6702}"/>
    <dgm:cxn modelId="{76E00EBD-6EFC-42AA-BE51-CB33EB11B458}" srcId="{A07EC8B4-B1E2-45B5-901C-B2513D09C4A6}" destId="{365F248B-0ACC-449D-B19F-9CB6970334FB}" srcOrd="3" destOrd="0" parTransId="{49A9967D-262B-4DB9-A109-74E933ADDA13}" sibTransId="{8B2ADBC4-8A8E-4408-87C9-C7E3C03A0FFF}"/>
    <dgm:cxn modelId="{4298CCC1-599F-4AF1-8E07-4B6E9D94E748}" srcId="{A07EC8B4-B1E2-45B5-901C-B2513D09C4A6}" destId="{7F35F379-B951-4D24-B6AF-4B437E4EA261}" srcOrd="4" destOrd="0" parTransId="{A87A6467-6948-48E5-9180-F49C20C7C790}" sibTransId="{5C67AF64-4290-42C5-83ED-032E9DB038EF}"/>
    <dgm:cxn modelId="{24A136D9-9EFD-4D19-984F-5AA9B00C3169}" srcId="{A07EC8B4-B1E2-45B5-901C-B2513D09C4A6}" destId="{B9BAE9BE-F7DC-43BF-9A5E-7A4E41F6D793}" srcOrd="0" destOrd="0" parTransId="{F1AFE457-B7A7-4924-9164-9A4D7E314616}" sibTransId="{8718CFF8-7AF5-4B8F-ADE0-1A5D31141A5A}"/>
    <dgm:cxn modelId="{7BAAB8F6-DA41-4D16-9A46-04025F542035}" type="presOf" srcId="{49247EB9-23A6-4DDB-82EF-23957ABC6FA9}" destId="{2D8BEC4F-A32B-48CF-8261-9425A53866C4}" srcOrd="0" destOrd="0" presId="urn:microsoft.com/office/officeart/2005/8/layout/hProcess11"/>
    <dgm:cxn modelId="{ACC6F7FD-4513-4315-A0B1-36B48149B9D8}" type="presOf" srcId="{365F248B-0ACC-449D-B19F-9CB6970334FB}" destId="{E2BCAF9A-8A57-4F4D-B765-48DE64A2D091}" srcOrd="0" destOrd="0" presId="urn:microsoft.com/office/officeart/2005/8/layout/hProcess11"/>
    <dgm:cxn modelId="{0D2583EB-3361-4F4A-B065-7EFF7EF949F1}" type="presParOf" srcId="{9A41C44F-ED7C-447A-9435-66913F8CC3BA}" destId="{E4946F25-E0AF-42DD-B916-A2B9443E66D8}" srcOrd="0" destOrd="0" presId="urn:microsoft.com/office/officeart/2005/8/layout/hProcess11"/>
    <dgm:cxn modelId="{B0C85659-3BDF-4122-8332-6603461AF913}" type="presParOf" srcId="{9A41C44F-ED7C-447A-9435-66913F8CC3BA}" destId="{F99DDB9B-6B87-41E5-BBDB-BBDC02512B2D}" srcOrd="1" destOrd="0" presId="urn:microsoft.com/office/officeart/2005/8/layout/hProcess11"/>
    <dgm:cxn modelId="{2A1909A7-D42E-4792-8343-D5348F847D42}" type="presParOf" srcId="{F99DDB9B-6B87-41E5-BBDB-BBDC02512B2D}" destId="{0563A15A-718C-48A9-A9B0-F1B82E9C40A6}" srcOrd="0" destOrd="0" presId="urn:microsoft.com/office/officeart/2005/8/layout/hProcess11"/>
    <dgm:cxn modelId="{12F4794C-51F2-4FAC-B82E-737F91D62D45}" type="presParOf" srcId="{0563A15A-718C-48A9-A9B0-F1B82E9C40A6}" destId="{9BE8E5D1-54B2-45F5-B26C-0284E71B57AC}" srcOrd="0" destOrd="0" presId="urn:microsoft.com/office/officeart/2005/8/layout/hProcess11"/>
    <dgm:cxn modelId="{65571D1C-B7C4-46CE-B11F-032067B7018C}" type="presParOf" srcId="{0563A15A-718C-48A9-A9B0-F1B82E9C40A6}" destId="{C293A3D0-CC8E-4F10-A561-1D6DEBC9570B}" srcOrd="1" destOrd="0" presId="urn:microsoft.com/office/officeart/2005/8/layout/hProcess11"/>
    <dgm:cxn modelId="{F01E94E6-D434-4FC7-9AC1-9963533A397D}" type="presParOf" srcId="{0563A15A-718C-48A9-A9B0-F1B82E9C40A6}" destId="{79A64FFE-13E4-4EC4-8F6C-70C37BA58A78}" srcOrd="2" destOrd="0" presId="urn:microsoft.com/office/officeart/2005/8/layout/hProcess11"/>
    <dgm:cxn modelId="{FA59FFD8-A73A-41B7-9758-D2046864DE5E}" type="presParOf" srcId="{F99DDB9B-6B87-41E5-BBDB-BBDC02512B2D}" destId="{76C22760-74E9-4AAC-9C52-9DDDA1168DF8}" srcOrd="1" destOrd="0" presId="urn:microsoft.com/office/officeart/2005/8/layout/hProcess11"/>
    <dgm:cxn modelId="{BF742745-590F-470A-B3E4-CA5060AA4D98}" type="presParOf" srcId="{F99DDB9B-6B87-41E5-BBDB-BBDC02512B2D}" destId="{096EB086-062D-4798-96AD-197ECA82DDDA}" srcOrd="2" destOrd="0" presId="urn:microsoft.com/office/officeart/2005/8/layout/hProcess11"/>
    <dgm:cxn modelId="{B8BF26E6-3672-411B-8316-275C617EDA4A}" type="presParOf" srcId="{096EB086-062D-4798-96AD-197ECA82DDDA}" destId="{2D8BEC4F-A32B-48CF-8261-9425A53866C4}" srcOrd="0" destOrd="0" presId="urn:microsoft.com/office/officeart/2005/8/layout/hProcess11"/>
    <dgm:cxn modelId="{BD634462-96C3-44E9-B3F1-D699CB3023A6}" type="presParOf" srcId="{096EB086-062D-4798-96AD-197ECA82DDDA}" destId="{B663D4A7-1139-4938-8EE8-65185FE970E8}" srcOrd="1" destOrd="0" presId="urn:microsoft.com/office/officeart/2005/8/layout/hProcess11"/>
    <dgm:cxn modelId="{7700AF28-09C0-4C81-8B3C-BABDA6897155}" type="presParOf" srcId="{096EB086-062D-4798-96AD-197ECA82DDDA}" destId="{CDF2D802-8FFA-4822-B798-F0CE614ADDCE}" srcOrd="2" destOrd="0" presId="urn:microsoft.com/office/officeart/2005/8/layout/hProcess11"/>
    <dgm:cxn modelId="{1034BE31-3C3E-4CEB-9211-FEC773EAC0AD}" type="presParOf" srcId="{F99DDB9B-6B87-41E5-BBDB-BBDC02512B2D}" destId="{50064AC2-A1E7-48E6-BD33-670950C4154A}" srcOrd="3" destOrd="0" presId="urn:microsoft.com/office/officeart/2005/8/layout/hProcess11"/>
    <dgm:cxn modelId="{07792D9A-05F1-4CCC-9A10-FC8E38E54935}" type="presParOf" srcId="{F99DDB9B-6B87-41E5-BBDB-BBDC02512B2D}" destId="{0D2C3D0C-3DC5-4532-AD67-CFEB6CE9F242}" srcOrd="4" destOrd="0" presId="urn:microsoft.com/office/officeart/2005/8/layout/hProcess11"/>
    <dgm:cxn modelId="{356FEFD0-2EE4-451E-AB84-6239E80D1AC9}" type="presParOf" srcId="{0D2C3D0C-3DC5-4532-AD67-CFEB6CE9F242}" destId="{AE5C5D31-09F0-4AF5-A694-102728BB9508}" srcOrd="0" destOrd="0" presId="urn:microsoft.com/office/officeart/2005/8/layout/hProcess11"/>
    <dgm:cxn modelId="{A6DFAF9E-4279-447D-B75A-EAD29C703A3B}" type="presParOf" srcId="{0D2C3D0C-3DC5-4532-AD67-CFEB6CE9F242}" destId="{54708C6A-9A07-4913-B828-46164E7F7165}" srcOrd="1" destOrd="0" presId="urn:microsoft.com/office/officeart/2005/8/layout/hProcess11"/>
    <dgm:cxn modelId="{89E0E932-9894-440C-9BE7-E39291EAD565}" type="presParOf" srcId="{0D2C3D0C-3DC5-4532-AD67-CFEB6CE9F242}" destId="{E98ADAE6-A202-40BF-89AE-E9D6E38FA58F}" srcOrd="2" destOrd="0" presId="urn:microsoft.com/office/officeart/2005/8/layout/hProcess11"/>
    <dgm:cxn modelId="{12094AD8-C058-4961-A1C5-1E53B1882EFF}" type="presParOf" srcId="{F99DDB9B-6B87-41E5-BBDB-BBDC02512B2D}" destId="{A4E1F3CD-6DC0-4B16-9306-BCEEB0E3FC51}" srcOrd="5" destOrd="0" presId="urn:microsoft.com/office/officeart/2005/8/layout/hProcess11"/>
    <dgm:cxn modelId="{E5BA4B33-7D41-46B7-AAC5-5E9D07FFDEEB}" type="presParOf" srcId="{F99DDB9B-6B87-41E5-BBDB-BBDC02512B2D}" destId="{655D51E9-9CF6-4450-9702-BEA0AA2C457E}" srcOrd="6" destOrd="0" presId="urn:microsoft.com/office/officeart/2005/8/layout/hProcess11"/>
    <dgm:cxn modelId="{5A6274DB-A12F-4569-BE11-006A4BCAB3C7}" type="presParOf" srcId="{655D51E9-9CF6-4450-9702-BEA0AA2C457E}" destId="{E2BCAF9A-8A57-4F4D-B765-48DE64A2D091}" srcOrd="0" destOrd="0" presId="urn:microsoft.com/office/officeart/2005/8/layout/hProcess11"/>
    <dgm:cxn modelId="{2B3755FC-EFA4-4156-B29F-1C6AA3099E01}" type="presParOf" srcId="{655D51E9-9CF6-4450-9702-BEA0AA2C457E}" destId="{6F939526-4485-4EBE-894E-EDD2D07DEC15}" srcOrd="1" destOrd="0" presId="urn:microsoft.com/office/officeart/2005/8/layout/hProcess11"/>
    <dgm:cxn modelId="{DA9B9B54-22B5-4441-82ED-2DD36D66D839}" type="presParOf" srcId="{655D51E9-9CF6-4450-9702-BEA0AA2C457E}" destId="{2C4835C4-1CE1-484D-82E1-D1D1386DC694}" srcOrd="2" destOrd="0" presId="urn:microsoft.com/office/officeart/2005/8/layout/hProcess11"/>
    <dgm:cxn modelId="{DB8F6ED1-ECDE-4257-9C7E-FDBE81D901AF}" type="presParOf" srcId="{F99DDB9B-6B87-41E5-BBDB-BBDC02512B2D}" destId="{80528CC0-A3D2-4F43-9D1C-2288779B18D9}" srcOrd="7" destOrd="0" presId="urn:microsoft.com/office/officeart/2005/8/layout/hProcess11"/>
    <dgm:cxn modelId="{A60E539E-3FB7-49D7-9637-4DDD23273628}" type="presParOf" srcId="{F99DDB9B-6B87-41E5-BBDB-BBDC02512B2D}" destId="{13B44794-A097-45DB-958B-FB00609A7DEE}" srcOrd="8" destOrd="0" presId="urn:microsoft.com/office/officeart/2005/8/layout/hProcess11"/>
    <dgm:cxn modelId="{A7B61B0D-79F3-4AA2-8843-790A3D0CD825}" type="presParOf" srcId="{13B44794-A097-45DB-958B-FB00609A7DEE}" destId="{895258FA-CF16-475A-8EF2-5D1B9C1DB723}" srcOrd="0" destOrd="0" presId="urn:microsoft.com/office/officeart/2005/8/layout/hProcess11"/>
    <dgm:cxn modelId="{F841F7F0-2EA3-430F-8DC8-12E97234C98C}" type="presParOf" srcId="{13B44794-A097-45DB-958B-FB00609A7DEE}" destId="{46A03FDF-2FBE-4CC4-8650-FAF06ABC368A}" srcOrd="1" destOrd="0" presId="urn:microsoft.com/office/officeart/2005/8/layout/hProcess11"/>
    <dgm:cxn modelId="{4B3A1AE3-E6F4-4A0B-9E96-B08C6E47E182}" type="presParOf" srcId="{13B44794-A097-45DB-958B-FB00609A7DEE}" destId="{9919FF52-7FFB-4FDE-81D0-A967E4BF60E5}" srcOrd="2" destOrd="0" presId="urn:microsoft.com/office/officeart/2005/8/layout/hProcess1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AC32A0BB-FA48-43E2-A889-A17880AC4CCD}" type="doc">
      <dgm:prSet loTypeId="urn:microsoft.com/office/officeart/2005/8/layout/vList2" loCatId="list" qsTypeId="urn:microsoft.com/office/officeart/2005/8/quickstyle/simple1" qsCatId="simple" csTypeId="urn:microsoft.com/office/officeart/2005/8/colors/accent1_2" csCatId="accent1" phldr="1"/>
      <dgm:spPr/>
      <dgm:t>
        <a:bodyPr/>
        <a:lstStyle/>
        <a:p>
          <a:endParaRPr lang="en-US"/>
        </a:p>
      </dgm:t>
    </dgm:pt>
    <dgm:pt modelId="{852AF766-F8CF-4F23-886A-2EF58617E6B9}" type="pres">
      <dgm:prSet presAssocID="{AC32A0BB-FA48-43E2-A889-A17880AC4CCD}" presName="linear" presStyleCnt="0">
        <dgm:presLayoutVars>
          <dgm:animLvl val="lvl"/>
          <dgm:resizeHandles val="exact"/>
        </dgm:presLayoutVars>
      </dgm:prSet>
      <dgm:spPr/>
    </dgm:pt>
  </dgm:ptLst>
  <dgm:cxnLst>
    <dgm:cxn modelId="{0D377B66-A19A-4A30-9BA3-C36EBB4E4B9A}" type="presOf" srcId="{AC32A0BB-FA48-43E2-A889-A17880AC4CCD}" destId="{852AF766-F8CF-4F23-886A-2EF58617E6B9}" srcOrd="0" destOrd="0" presId="urn:microsoft.com/office/officeart/2005/8/layout/vList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AAE45172-6645-4AE5-B57C-C3323EECF2EF}" type="doc">
      <dgm:prSet loTypeId="urn:microsoft.com/office/officeart/2005/8/layout/hierarchy1" loCatId="hierarchy" qsTypeId="urn:microsoft.com/office/officeart/2005/8/quickstyle/simple1" qsCatId="simple" csTypeId="urn:microsoft.com/office/officeart/2005/8/colors/colorful2" csCatId="colorful" phldr="1"/>
      <dgm:spPr/>
      <dgm:t>
        <a:bodyPr/>
        <a:lstStyle/>
        <a:p>
          <a:endParaRPr lang="en-US"/>
        </a:p>
      </dgm:t>
    </dgm:pt>
    <dgm:pt modelId="{09857CEA-F073-46F4-ADA8-1A45157DA3B4}">
      <dgm:prSet/>
      <dgm:spPr/>
      <dgm:t>
        <a:bodyPr/>
        <a:lstStyle/>
        <a:p>
          <a:endParaRPr lang="en-US" dirty="0"/>
        </a:p>
      </dgm:t>
    </dgm:pt>
    <dgm:pt modelId="{F48F3E06-9635-42A3-8977-E712D4BCC68E}" type="parTrans" cxnId="{123CDCE4-0328-4801-B27E-F974A75CD86A}">
      <dgm:prSet/>
      <dgm:spPr/>
      <dgm:t>
        <a:bodyPr/>
        <a:lstStyle/>
        <a:p>
          <a:endParaRPr lang="en-US"/>
        </a:p>
      </dgm:t>
    </dgm:pt>
    <dgm:pt modelId="{5A22FFD3-16CF-4EA6-A08E-661DBB1A5CD1}" type="sibTrans" cxnId="{123CDCE4-0328-4801-B27E-F974A75CD86A}">
      <dgm:prSet/>
      <dgm:spPr/>
      <dgm:t>
        <a:bodyPr/>
        <a:lstStyle/>
        <a:p>
          <a:endParaRPr lang="en-US"/>
        </a:p>
      </dgm:t>
    </dgm:pt>
    <dgm:pt modelId="{3E7D770E-6626-4852-A3E3-C2A6FB47F4E5}">
      <dgm:prSet/>
      <dgm:spPr/>
      <dgm:t>
        <a:bodyPr/>
        <a:lstStyle/>
        <a:p>
          <a:r>
            <a:rPr lang="en-US" dirty="0"/>
            <a:t>II.   COUNTY PRIORITY PROJECTS PROGRAM “CPPP”</a:t>
          </a:r>
        </a:p>
      </dgm:t>
    </dgm:pt>
    <dgm:pt modelId="{F305E2E8-3DEE-416C-8E9B-6F84833BDC35}" type="parTrans" cxnId="{D22401F9-5FC4-4B1B-BD11-7B29E80153F3}">
      <dgm:prSet/>
      <dgm:spPr/>
      <dgm:t>
        <a:bodyPr/>
        <a:lstStyle/>
        <a:p>
          <a:endParaRPr lang="en-US"/>
        </a:p>
      </dgm:t>
    </dgm:pt>
    <dgm:pt modelId="{85F43297-BC37-4872-8476-0D8D5EFCA5DD}" type="sibTrans" cxnId="{D22401F9-5FC4-4B1B-BD11-7B29E80153F3}">
      <dgm:prSet/>
      <dgm:spPr/>
      <dgm:t>
        <a:bodyPr/>
        <a:lstStyle/>
        <a:p>
          <a:endParaRPr lang="en-US"/>
        </a:p>
      </dgm:t>
    </dgm:pt>
    <dgm:pt modelId="{AAC768EF-E375-45D9-B331-AE897D47144C}" type="pres">
      <dgm:prSet presAssocID="{AAE45172-6645-4AE5-B57C-C3323EECF2EF}" presName="hierChild1" presStyleCnt="0">
        <dgm:presLayoutVars>
          <dgm:chPref val="1"/>
          <dgm:dir/>
          <dgm:animOne val="branch"/>
          <dgm:animLvl val="lvl"/>
          <dgm:resizeHandles/>
        </dgm:presLayoutVars>
      </dgm:prSet>
      <dgm:spPr/>
    </dgm:pt>
    <dgm:pt modelId="{F4529B09-6B07-498E-9206-3BD4D401A16B}" type="pres">
      <dgm:prSet presAssocID="{09857CEA-F073-46F4-ADA8-1A45157DA3B4}" presName="hierRoot1" presStyleCnt="0"/>
      <dgm:spPr/>
    </dgm:pt>
    <dgm:pt modelId="{F9685308-683E-438C-B064-127D4EC702EA}" type="pres">
      <dgm:prSet presAssocID="{09857CEA-F073-46F4-ADA8-1A45157DA3B4}" presName="composite" presStyleCnt="0"/>
      <dgm:spPr/>
    </dgm:pt>
    <dgm:pt modelId="{B10EBEA6-98A1-4A02-B846-490B23AD261E}" type="pres">
      <dgm:prSet presAssocID="{09857CEA-F073-46F4-ADA8-1A45157DA3B4}" presName="background" presStyleLbl="node0" presStyleIdx="0" presStyleCnt="2"/>
      <dgm:spPr/>
    </dgm:pt>
    <dgm:pt modelId="{57BF716D-BA5F-4FB6-BC6E-23EF8EB857EC}" type="pres">
      <dgm:prSet presAssocID="{09857CEA-F073-46F4-ADA8-1A45157DA3B4}" presName="text" presStyleLbl="fgAcc0" presStyleIdx="0" presStyleCnt="2" custScaleX="2222" custScaleY="3795">
        <dgm:presLayoutVars>
          <dgm:chPref val="3"/>
        </dgm:presLayoutVars>
      </dgm:prSet>
      <dgm:spPr/>
    </dgm:pt>
    <dgm:pt modelId="{4BC6CC85-88C4-4C13-AF2A-CCE54DE556B1}" type="pres">
      <dgm:prSet presAssocID="{09857CEA-F073-46F4-ADA8-1A45157DA3B4}" presName="hierChild2" presStyleCnt="0"/>
      <dgm:spPr/>
    </dgm:pt>
    <dgm:pt modelId="{99F3BFDE-4AE1-4FC4-9027-80856ED2139E}" type="pres">
      <dgm:prSet presAssocID="{3E7D770E-6626-4852-A3E3-C2A6FB47F4E5}" presName="hierRoot1" presStyleCnt="0"/>
      <dgm:spPr/>
    </dgm:pt>
    <dgm:pt modelId="{5846F694-2F5A-4F26-B083-D791233AF0BD}" type="pres">
      <dgm:prSet presAssocID="{3E7D770E-6626-4852-A3E3-C2A6FB47F4E5}" presName="composite" presStyleCnt="0"/>
      <dgm:spPr/>
    </dgm:pt>
    <dgm:pt modelId="{F68B55C2-30D9-4B58-BC1A-B0285F42D038}" type="pres">
      <dgm:prSet presAssocID="{3E7D770E-6626-4852-A3E3-C2A6FB47F4E5}" presName="background" presStyleLbl="node0" presStyleIdx="1" presStyleCnt="2"/>
      <dgm:spPr/>
    </dgm:pt>
    <dgm:pt modelId="{E18C231E-0D8F-4CCB-A110-3F0BEBE67B7A}" type="pres">
      <dgm:prSet presAssocID="{3E7D770E-6626-4852-A3E3-C2A6FB47F4E5}" presName="text" presStyleLbl="fgAcc0" presStyleIdx="1" presStyleCnt="2" custScaleX="65064" custScaleY="59539" custLinFactNeighborX="-32619" custLinFactNeighborY="-354">
        <dgm:presLayoutVars>
          <dgm:chPref val="3"/>
        </dgm:presLayoutVars>
      </dgm:prSet>
      <dgm:spPr/>
    </dgm:pt>
    <dgm:pt modelId="{B84E98A6-79FD-480E-ACE4-E66906A61C38}" type="pres">
      <dgm:prSet presAssocID="{3E7D770E-6626-4852-A3E3-C2A6FB47F4E5}" presName="hierChild2" presStyleCnt="0"/>
      <dgm:spPr/>
    </dgm:pt>
  </dgm:ptLst>
  <dgm:cxnLst>
    <dgm:cxn modelId="{1209D420-FA8F-40A2-B30B-FA7BD046D58D}" type="presOf" srcId="{09857CEA-F073-46F4-ADA8-1A45157DA3B4}" destId="{57BF716D-BA5F-4FB6-BC6E-23EF8EB857EC}" srcOrd="0" destOrd="0" presId="urn:microsoft.com/office/officeart/2005/8/layout/hierarchy1"/>
    <dgm:cxn modelId="{85F61C7D-69C0-4D05-849E-69F64F4CC4E2}" type="presOf" srcId="{3E7D770E-6626-4852-A3E3-C2A6FB47F4E5}" destId="{E18C231E-0D8F-4CCB-A110-3F0BEBE67B7A}" srcOrd="0" destOrd="0" presId="urn:microsoft.com/office/officeart/2005/8/layout/hierarchy1"/>
    <dgm:cxn modelId="{123CDCE4-0328-4801-B27E-F974A75CD86A}" srcId="{AAE45172-6645-4AE5-B57C-C3323EECF2EF}" destId="{09857CEA-F073-46F4-ADA8-1A45157DA3B4}" srcOrd="0" destOrd="0" parTransId="{F48F3E06-9635-42A3-8977-E712D4BCC68E}" sibTransId="{5A22FFD3-16CF-4EA6-A08E-661DBB1A5CD1}"/>
    <dgm:cxn modelId="{5986C3F2-F68F-4879-806B-AE671EF71344}" type="presOf" srcId="{AAE45172-6645-4AE5-B57C-C3323EECF2EF}" destId="{AAC768EF-E375-45D9-B331-AE897D47144C}" srcOrd="0" destOrd="0" presId="urn:microsoft.com/office/officeart/2005/8/layout/hierarchy1"/>
    <dgm:cxn modelId="{D22401F9-5FC4-4B1B-BD11-7B29E80153F3}" srcId="{AAE45172-6645-4AE5-B57C-C3323EECF2EF}" destId="{3E7D770E-6626-4852-A3E3-C2A6FB47F4E5}" srcOrd="1" destOrd="0" parTransId="{F305E2E8-3DEE-416C-8E9B-6F84833BDC35}" sibTransId="{85F43297-BC37-4872-8476-0D8D5EFCA5DD}"/>
    <dgm:cxn modelId="{0CD7D6BE-998A-4BB6-ACC0-30299F85A14B}" type="presParOf" srcId="{AAC768EF-E375-45D9-B331-AE897D47144C}" destId="{F4529B09-6B07-498E-9206-3BD4D401A16B}" srcOrd="0" destOrd="0" presId="urn:microsoft.com/office/officeart/2005/8/layout/hierarchy1"/>
    <dgm:cxn modelId="{73C3ED7E-8DE5-4F4A-A185-348F8999452E}" type="presParOf" srcId="{F4529B09-6B07-498E-9206-3BD4D401A16B}" destId="{F9685308-683E-438C-B064-127D4EC702EA}" srcOrd="0" destOrd="0" presId="urn:microsoft.com/office/officeart/2005/8/layout/hierarchy1"/>
    <dgm:cxn modelId="{397939B4-D013-4FB4-A97B-EAC60DA2AE5A}" type="presParOf" srcId="{F9685308-683E-438C-B064-127D4EC702EA}" destId="{B10EBEA6-98A1-4A02-B846-490B23AD261E}" srcOrd="0" destOrd="0" presId="urn:microsoft.com/office/officeart/2005/8/layout/hierarchy1"/>
    <dgm:cxn modelId="{82402DC0-59C6-4B15-A476-436830B29CA3}" type="presParOf" srcId="{F9685308-683E-438C-B064-127D4EC702EA}" destId="{57BF716D-BA5F-4FB6-BC6E-23EF8EB857EC}" srcOrd="1" destOrd="0" presId="urn:microsoft.com/office/officeart/2005/8/layout/hierarchy1"/>
    <dgm:cxn modelId="{0BEE47BE-6448-4E42-97E5-A26934518809}" type="presParOf" srcId="{F4529B09-6B07-498E-9206-3BD4D401A16B}" destId="{4BC6CC85-88C4-4C13-AF2A-CCE54DE556B1}" srcOrd="1" destOrd="0" presId="urn:microsoft.com/office/officeart/2005/8/layout/hierarchy1"/>
    <dgm:cxn modelId="{9A293356-1A06-4DC2-A6C3-D32402EA7A3B}" type="presParOf" srcId="{AAC768EF-E375-45D9-B331-AE897D47144C}" destId="{99F3BFDE-4AE1-4FC4-9027-80856ED2139E}" srcOrd="1" destOrd="0" presId="urn:microsoft.com/office/officeart/2005/8/layout/hierarchy1"/>
    <dgm:cxn modelId="{824F8B34-8713-43C6-945A-DD924389B93B}" type="presParOf" srcId="{99F3BFDE-4AE1-4FC4-9027-80856ED2139E}" destId="{5846F694-2F5A-4F26-B083-D791233AF0BD}" srcOrd="0" destOrd="0" presId="urn:microsoft.com/office/officeart/2005/8/layout/hierarchy1"/>
    <dgm:cxn modelId="{29F1E161-614E-4A6A-80AC-FAE10040C439}" type="presParOf" srcId="{5846F694-2F5A-4F26-B083-D791233AF0BD}" destId="{F68B55C2-30D9-4B58-BC1A-B0285F42D038}" srcOrd="0" destOrd="0" presId="urn:microsoft.com/office/officeart/2005/8/layout/hierarchy1"/>
    <dgm:cxn modelId="{407F015E-F089-405A-840D-47BF701AF7EE}" type="presParOf" srcId="{5846F694-2F5A-4F26-B083-D791233AF0BD}" destId="{E18C231E-0D8F-4CCB-A110-3F0BEBE67B7A}" srcOrd="1" destOrd="0" presId="urn:microsoft.com/office/officeart/2005/8/layout/hierarchy1"/>
    <dgm:cxn modelId="{AA6636F3-A4A5-47A3-B06E-14324A07531C}" type="presParOf" srcId="{99F3BFDE-4AE1-4FC4-9027-80856ED2139E}" destId="{B84E98A6-79FD-480E-ACE4-E66906A61C38}" srcOrd="1" destOrd="0" presId="urn:microsoft.com/office/officeart/2005/8/layout/hierarchy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AC32A0BB-FA48-43E2-A889-A17880AC4CCD}" type="doc">
      <dgm:prSet loTypeId="urn:microsoft.com/office/officeart/2005/8/layout/vList2" loCatId="list" qsTypeId="urn:microsoft.com/office/officeart/2005/8/quickstyle/simple1" qsCatId="simple" csTypeId="urn:microsoft.com/office/officeart/2005/8/colors/accent1_2" csCatId="accent1" phldr="1"/>
      <dgm:spPr/>
      <dgm:t>
        <a:bodyPr/>
        <a:lstStyle/>
        <a:p>
          <a:endParaRPr lang="en-US"/>
        </a:p>
      </dgm:t>
    </dgm:pt>
    <dgm:pt modelId="{04C083C4-31C3-45FF-9172-1B3588662E8D}">
      <dgm:prSet/>
      <dgm:spPr/>
      <dgm:t>
        <a:bodyPr/>
        <a:lstStyle/>
        <a:p>
          <a:r>
            <a:rPr lang="en-US" b="0" i="0" baseline="0" dirty="0">
              <a:solidFill>
                <a:schemeClr val="accent2">
                  <a:lumMod val="75000"/>
                  <a:lumOff val="25000"/>
                </a:schemeClr>
              </a:solidFill>
            </a:rPr>
            <a:t>Funding for FY 26 is $20 million and these funds will be available for resurfacing and repair of your county and city roads when chosen and approved by the General Assembly in the 2025 legislative session.</a:t>
          </a:r>
          <a:endParaRPr lang="en-US" dirty="0">
            <a:solidFill>
              <a:schemeClr val="accent2">
                <a:lumMod val="75000"/>
                <a:lumOff val="25000"/>
              </a:schemeClr>
            </a:solidFill>
          </a:endParaRPr>
        </a:p>
      </dgm:t>
    </dgm:pt>
    <dgm:pt modelId="{187ECA8C-C45C-4894-A63F-0DD7EE2DD74F}" type="parTrans" cxnId="{131658C0-07F7-48A7-9637-B82A65FF627E}">
      <dgm:prSet/>
      <dgm:spPr/>
      <dgm:t>
        <a:bodyPr/>
        <a:lstStyle/>
        <a:p>
          <a:endParaRPr lang="en-US"/>
        </a:p>
      </dgm:t>
    </dgm:pt>
    <dgm:pt modelId="{BFAF86F3-F6DE-4C62-A1FA-AE22D28C335C}" type="sibTrans" cxnId="{131658C0-07F7-48A7-9637-B82A65FF627E}">
      <dgm:prSet/>
      <dgm:spPr/>
      <dgm:t>
        <a:bodyPr/>
        <a:lstStyle/>
        <a:p>
          <a:endParaRPr lang="en-US"/>
        </a:p>
      </dgm:t>
    </dgm:pt>
    <dgm:pt modelId="{F0C68B59-0C2F-452A-8DCA-3C6DBC5D117F}">
      <dgm:prSet/>
      <dgm:spPr/>
      <dgm:t>
        <a:bodyPr/>
        <a:lstStyle/>
        <a:p>
          <a:r>
            <a:rPr lang="en-US" b="0" i="0" baseline="0" dirty="0">
              <a:solidFill>
                <a:schemeClr val="accent2">
                  <a:lumMod val="75000"/>
                  <a:lumOff val="25000"/>
                </a:schemeClr>
              </a:solidFill>
            </a:rPr>
            <a:t>Application </a:t>
          </a:r>
          <a:r>
            <a:rPr lang="en-US" dirty="0">
              <a:solidFill>
                <a:schemeClr val="accent2">
                  <a:lumMod val="75000"/>
                  <a:lumOff val="25000"/>
                </a:schemeClr>
              </a:solidFill>
            </a:rPr>
            <a:t>cycle</a:t>
          </a:r>
          <a:r>
            <a:rPr lang="en-US" b="0" i="0" baseline="0" dirty="0">
              <a:solidFill>
                <a:schemeClr val="accent2">
                  <a:lumMod val="75000"/>
                  <a:lumOff val="25000"/>
                </a:schemeClr>
              </a:solidFill>
            </a:rPr>
            <a:t> began July 1, 2024, and ended on October 15, 2024.  The listing of requested projects was sent to the General Assembly to determine which projects they want to fund during the 2025 session.</a:t>
          </a:r>
          <a:endParaRPr lang="en-US" dirty="0">
            <a:solidFill>
              <a:schemeClr val="accent2">
                <a:lumMod val="75000"/>
                <a:lumOff val="25000"/>
              </a:schemeClr>
            </a:solidFill>
          </a:endParaRPr>
        </a:p>
      </dgm:t>
    </dgm:pt>
    <dgm:pt modelId="{2B3F1159-9A98-4A78-B2BB-CD268331C0CC}" type="parTrans" cxnId="{520B6DCD-8319-4610-96FB-A0CFDB29A1B8}">
      <dgm:prSet/>
      <dgm:spPr/>
      <dgm:t>
        <a:bodyPr/>
        <a:lstStyle/>
        <a:p>
          <a:endParaRPr lang="en-US"/>
        </a:p>
      </dgm:t>
    </dgm:pt>
    <dgm:pt modelId="{6C3D6A36-ABA5-4DD6-AC01-96760267AB6D}" type="sibTrans" cxnId="{520B6DCD-8319-4610-96FB-A0CFDB29A1B8}">
      <dgm:prSet/>
      <dgm:spPr/>
      <dgm:t>
        <a:bodyPr/>
        <a:lstStyle/>
        <a:p>
          <a:endParaRPr lang="en-US"/>
        </a:p>
      </dgm:t>
    </dgm:pt>
    <dgm:pt modelId="{2636C926-CF68-4327-95E5-7DC767F648E9}">
      <dgm:prSet/>
      <dgm:spPr/>
      <dgm:t>
        <a:bodyPr/>
        <a:lstStyle/>
        <a:p>
          <a:r>
            <a:rPr lang="en-US" dirty="0">
              <a:solidFill>
                <a:schemeClr val="accent2">
                  <a:lumMod val="75000"/>
                  <a:lumOff val="25000"/>
                </a:schemeClr>
              </a:solidFill>
            </a:rPr>
            <a:t>Moving forward for Funding for FY27 funds:  Applications will be accepted beginning July 1, 2025, pending Legislative approval.  More details provided later.</a:t>
          </a:r>
        </a:p>
      </dgm:t>
    </dgm:pt>
    <dgm:pt modelId="{840F47FD-2EA2-40BC-AF72-45EB5EABFE02}" type="parTrans" cxnId="{E0B002D9-5A98-406B-BBD5-B8968E51D415}">
      <dgm:prSet/>
      <dgm:spPr/>
      <dgm:t>
        <a:bodyPr/>
        <a:lstStyle/>
        <a:p>
          <a:endParaRPr lang="en-US"/>
        </a:p>
      </dgm:t>
    </dgm:pt>
    <dgm:pt modelId="{7EAC28FE-6E7C-4DD5-8833-C033B701249A}" type="sibTrans" cxnId="{E0B002D9-5A98-406B-BBD5-B8968E51D415}">
      <dgm:prSet/>
      <dgm:spPr/>
      <dgm:t>
        <a:bodyPr/>
        <a:lstStyle/>
        <a:p>
          <a:endParaRPr lang="en-US"/>
        </a:p>
      </dgm:t>
    </dgm:pt>
    <dgm:pt modelId="{852AF766-F8CF-4F23-886A-2EF58617E6B9}" type="pres">
      <dgm:prSet presAssocID="{AC32A0BB-FA48-43E2-A889-A17880AC4CCD}" presName="linear" presStyleCnt="0">
        <dgm:presLayoutVars>
          <dgm:animLvl val="lvl"/>
          <dgm:resizeHandles val="exact"/>
        </dgm:presLayoutVars>
      </dgm:prSet>
      <dgm:spPr/>
    </dgm:pt>
    <dgm:pt modelId="{83650F76-D298-49D8-BF04-41850E7E0706}" type="pres">
      <dgm:prSet presAssocID="{04C083C4-31C3-45FF-9172-1B3588662E8D}" presName="parentText" presStyleLbl="node1" presStyleIdx="0" presStyleCnt="3">
        <dgm:presLayoutVars>
          <dgm:chMax val="0"/>
          <dgm:bulletEnabled val="1"/>
        </dgm:presLayoutVars>
      </dgm:prSet>
      <dgm:spPr/>
    </dgm:pt>
    <dgm:pt modelId="{0A501678-A2EC-4E64-A5F3-8D1624364427}" type="pres">
      <dgm:prSet presAssocID="{BFAF86F3-F6DE-4C62-A1FA-AE22D28C335C}" presName="spacer" presStyleCnt="0"/>
      <dgm:spPr/>
    </dgm:pt>
    <dgm:pt modelId="{31F7A571-C0BA-422B-9018-27534DB87949}" type="pres">
      <dgm:prSet presAssocID="{F0C68B59-0C2F-452A-8DCA-3C6DBC5D117F}" presName="parentText" presStyleLbl="node1" presStyleIdx="1" presStyleCnt="3" custLinFactNeighborX="452">
        <dgm:presLayoutVars>
          <dgm:chMax val="0"/>
          <dgm:bulletEnabled val="1"/>
        </dgm:presLayoutVars>
      </dgm:prSet>
      <dgm:spPr/>
    </dgm:pt>
    <dgm:pt modelId="{867BC026-0B61-4496-831B-C9586CA5D4C8}" type="pres">
      <dgm:prSet presAssocID="{6C3D6A36-ABA5-4DD6-AC01-96760267AB6D}" presName="spacer" presStyleCnt="0"/>
      <dgm:spPr/>
    </dgm:pt>
    <dgm:pt modelId="{1A437229-1308-48E8-B89C-80FA05A0672B}" type="pres">
      <dgm:prSet presAssocID="{2636C926-CF68-4327-95E5-7DC767F648E9}" presName="parentText" presStyleLbl="node1" presStyleIdx="2" presStyleCnt="3">
        <dgm:presLayoutVars>
          <dgm:chMax val="0"/>
          <dgm:bulletEnabled val="1"/>
        </dgm:presLayoutVars>
      </dgm:prSet>
      <dgm:spPr/>
    </dgm:pt>
  </dgm:ptLst>
  <dgm:cxnLst>
    <dgm:cxn modelId="{0D377B66-A19A-4A30-9BA3-C36EBB4E4B9A}" type="presOf" srcId="{AC32A0BB-FA48-43E2-A889-A17880AC4CCD}" destId="{852AF766-F8CF-4F23-886A-2EF58617E6B9}" srcOrd="0" destOrd="0" presId="urn:microsoft.com/office/officeart/2005/8/layout/vList2"/>
    <dgm:cxn modelId="{9AE30F8B-5E34-49ED-8E70-C5301A46EA74}" type="presOf" srcId="{2636C926-CF68-4327-95E5-7DC767F648E9}" destId="{1A437229-1308-48E8-B89C-80FA05A0672B}" srcOrd="0" destOrd="0" presId="urn:microsoft.com/office/officeart/2005/8/layout/vList2"/>
    <dgm:cxn modelId="{D5866694-7C34-471D-9FBA-C3361F6CF024}" type="presOf" srcId="{F0C68B59-0C2F-452A-8DCA-3C6DBC5D117F}" destId="{31F7A571-C0BA-422B-9018-27534DB87949}" srcOrd="0" destOrd="0" presId="urn:microsoft.com/office/officeart/2005/8/layout/vList2"/>
    <dgm:cxn modelId="{131658C0-07F7-48A7-9637-B82A65FF627E}" srcId="{AC32A0BB-FA48-43E2-A889-A17880AC4CCD}" destId="{04C083C4-31C3-45FF-9172-1B3588662E8D}" srcOrd="0" destOrd="0" parTransId="{187ECA8C-C45C-4894-A63F-0DD7EE2DD74F}" sibTransId="{BFAF86F3-F6DE-4C62-A1FA-AE22D28C335C}"/>
    <dgm:cxn modelId="{520B6DCD-8319-4610-96FB-A0CFDB29A1B8}" srcId="{AC32A0BB-FA48-43E2-A889-A17880AC4CCD}" destId="{F0C68B59-0C2F-452A-8DCA-3C6DBC5D117F}" srcOrd="1" destOrd="0" parTransId="{2B3F1159-9A98-4A78-B2BB-CD268331C0CC}" sibTransId="{6C3D6A36-ABA5-4DD6-AC01-96760267AB6D}"/>
    <dgm:cxn modelId="{3DE2A5D0-5165-4419-9497-3CA2ECD3C576}" type="presOf" srcId="{04C083C4-31C3-45FF-9172-1B3588662E8D}" destId="{83650F76-D298-49D8-BF04-41850E7E0706}" srcOrd="0" destOrd="0" presId="urn:microsoft.com/office/officeart/2005/8/layout/vList2"/>
    <dgm:cxn modelId="{E0B002D9-5A98-406B-BBD5-B8968E51D415}" srcId="{AC32A0BB-FA48-43E2-A889-A17880AC4CCD}" destId="{2636C926-CF68-4327-95E5-7DC767F648E9}" srcOrd="2" destOrd="0" parTransId="{840F47FD-2EA2-40BC-AF72-45EB5EABFE02}" sibTransId="{7EAC28FE-6E7C-4DD5-8833-C033B701249A}"/>
    <dgm:cxn modelId="{2BF0915B-EF28-4DB3-88C5-F0AA331314AC}" type="presParOf" srcId="{852AF766-F8CF-4F23-886A-2EF58617E6B9}" destId="{83650F76-D298-49D8-BF04-41850E7E0706}" srcOrd="0" destOrd="0" presId="urn:microsoft.com/office/officeart/2005/8/layout/vList2"/>
    <dgm:cxn modelId="{03E6DD5F-9139-451F-B57D-EBBAAB66FFF5}" type="presParOf" srcId="{852AF766-F8CF-4F23-886A-2EF58617E6B9}" destId="{0A501678-A2EC-4E64-A5F3-8D1624364427}" srcOrd="1" destOrd="0" presId="urn:microsoft.com/office/officeart/2005/8/layout/vList2"/>
    <dgm:cxn modelId="{69373F18-54E4-4583-9E0C-5E19B09A00DE}" type="presParOf" srcId="{852AF766-F8CF-4F23-886A-2EF58617E6B9}" destId="{31F7A571-C0BA-422B-9018-27534DB87949}" srcOrd="2" destOrd="0" presId="urn:microsoft.com/office/officeart/2005/8/layout/vList2"/>
    <dgm:cxn modelId="{3A0A6A98-40D3-499E-B036-142E1E9748FC}" type="presParOf" srcId="{852AF766-F8CF-4F23-886A-2EF58617E6B9}" destId="{867BC026-0B61-4496-831B-C9586CA5D4C8}" srcOrd="3" destOrd="0" presId="urn:microsoft.com/office/officeart/2005/8/layout/vList2"/>
    <dgm:cxn modelId="{576E508E-7E7E-4789-BBEC-CD4FC47EC49D}" type="presParOf" srcId="{852AF766-F8CF-4F23-886A-2EF58617E6B9}" destId="{1A437229-1308-48E8-B89C-80FA05A0672B}" srcOrd="4" destOrd="0" presId="urn:microsoft.com/office/officeart/2005/8/layout/vList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AAE45172-6645-4AE5-B57C-C3323EECF2EF}" type="doc">
      <dgm:prSet loTypeId="urn:microsoft.com/office/officeart/2005/8/layout/matrix3" loCatId="matrix" qsTypeId="urn:microsoft.com/office/officeart/2005/8/quickstyle/simple1" qsCatId="simple" csTypeId="urn:microsoft.com/office/officeart/2005/8/colors/colorful2" csCatId="colorful" phldr="1"/>
      <dgm:spPr/>
      <dgm:t>
        <a:bodyPr/>
        <a:lstStyle/>
        <a:p>
          <a:endParaRPr lang="en-US"/>
        </a:p>
      </dgm:t>
    </dgm:pt>
    <dgm:pt modelId="{09857CEA-F073-46F4-ADA8-1A45157DA3B4}">
      <dgm:prSet/>
      <dgm:spPr/>
      <dgm:t>
        <a:bodyPr/>
        <a:lstStyle/>
        <a:p>
          <a:r>
            <a:rPr lang="en-US"/>
            <a:t>I.    COOPERATIVE ROAD AID PROGRAM</a:t>
          </a:r>
        </a:p>
      </dgm:t>
    </dgm:pt>
    <dgm:pt modelId="{F48F3E06-9635-42A3-8977-E712D4BCC68E}" type="parTrans" cxnId="{123CDCE4-0328-4801-B27E-F974A75CD86A}">
      <dgm:prSet/>
      <dgm:spPr/>
      <dgm:t>
        <a:bodyPr/>
        <a:lstStyle/>
        <a:p>
          <a:endParaRPr lang="en-US"/>
        </a:p>
      </dgm:t>
    </dgm:pt>
    <dgm:pt modelId="{5A22FFD3-16CF-4EA6-A08E-661DBB1A5CD1}" type="sibTrans" cxnId="{123CDCE4-0328-4801-B27E-F974A75CD86A}">
      <dgm:prSet/>
      <dgm:spPr/>
      <dgm:t>
        <a:bodyPr/>
        <a:lstStyle/>
        <a:p>
          <a:endParaRPr lang="en-US"/>
        </a:p>
      </dgm:t>
    </dgm:pt>
    <dgm:pt modelId="{3E7D770E-6626-4852-A3E3-C2A6FB47F4E5}">
      <dgm:prSet/>
      <dgm:spPr/>
      <dgm:t>
        <a:bodyPr/>
        <a:lstStyle/>
        <a:p>
          <a:r>
            <a:rPr lang="en-US" dirty="0"/>
            <a:t>II.   </a:t>
          </a:r>
        </a:p>
        <a:p>
          <a:r>
            <a:rPr lang="en-US" dirty="0"/>
            <a:t>FLEX FUND PROGRAM</a:t>
          </a:r>
        </a:p>
      </dgm:t>
    </dgm:pt>
    <dgm:pt modelId="{F305E2E8-3DEE-416C-8E9B-6F84833BDC35}" type="parTrans" cxnId="{D22401F9-5FC4-4B1B-BD11-7B29E80153F3}">
      <dgm:prSet/>
      <dgm:spPr/>
      <dgm:t>
        <a:bodyPr/>
        <a:lstStyle/>
        <a:p>
          <a:endParaRPr lang="en-US"/>
        </a:p>
      </dgm:t>
    </dgm:pt>
    <dgm:pt modelId="{85F43297-BC37-4872-8476-0D8D5EFCA5DD}" type="sibTrans" cxnId="{D22401F9-5FC4-4B1B-BD11-7B29E80153F3}">
      <dgm:prSet/>
      <dgm:spPr/>
      <dgm:t>
        <a:bodyPr/>
        <a:lstStyle/>
        <a:p>
          <a:endParaRPr lang="en-US"/>
        </a:p>
      </dgm:t>
    </dgm:pt>
    <dgm:pt modelId="{5A4B43F2-38DA-4749-B0B5-9F58ED46DEED}">
      <dgm:prSet/>
      <dgm:spPr/>
      <dgm:t>
        <a:bodyPr/>
        <a:lstStyle/>
        <a:p>
          <a:r>
            <a:rPr lang="en-US" dirty="0"/>
            <a:t>III.  </a:t>
          </a:r>
        </a:p>
        <a:p>
          <a:r>
            <a:rPr lang="en-US" dirty="0"/>
            <a:t>80/20 BRIDGE PROGRAM</a:t>
          </a:r>
        </a:p>
      </dgm:t>
    </dgm:pt>
    <dgm:pt modelId="{398DD4FE-FE18-4B8B-B2EE-8B7967479C7A}" type="parTrans" cxnId="{63FC994F-888F-4B2D-9F93-1A87854A5944}">
      <dgm:prSet/>
      <dgm:spPr/>
      <dgm:t>
        <a:bodyPr/>
        <a:lstStyle/>
        <a:p>
          <a:endParaRPr lang="en-US"/>
        </a:p>
      </dgm:t>
    </dgm:pt>
    <dgm:pt modelId="{6E57EB87-E637-4F52-A93C-8C12E77B5239}" type="sibTrans" cxnId="{63FC994F-888F-4B2D-9F93-1A87854A5944}">
      <dgm:prSet/>
      <dgm:spPr/>
      <dgm:t>
        <a:bodyPr/>
        <a:lstStyle/>
        <a:p>
          <a:endParaRPr lang="en-US"/>
        </a:p>
      </dgm:t>
    </dgm:pt>
    <dgm:pt modelId="{B82DB247-9554-408B-BFFC-B4548435C1C4}">
      <dgm:prSet/>
      <dgm:spPr/>
      <dgm:t>
        <a:bodyPr/>
        <a:lstStyle/>
        <a:p>
          <a:r>
            <a:rPr lang="en-US"/>
            <a:t>IV.  EMERGENCY FUNDING PROGRAM</a:t>
          </a:r>
        </a:p>
      </dgm:t>
    </dgm:pt>
    <dgm:pt modelId="{6CE0F908-97EC-4D48-A5A2-A311E666DA3B}" type="parTrans" cxnId="{2A4D4D9C-AB8E-4006-A54A-F6045A06426B}">
      <dgm:prSet/>
      <dgm:spPr/>
      <dgm:t>
        <a:bodyPr/>
        <a:lstStyle/>
        <a:p>
          <a:endParaRPr lang="en-US"/>
        </a:p>
      </dgm:t>
    </dgm:pt>
    <dgm:pt modelId="{E563F1D3-BC78-4625-8DEF-C468569F81BB}" type="sibTrans" cxnId="{2A4D4D9C-AB8E-4006-A54A-F6045A06426B}">
      <dgm:prSet/>
      <dgm:spPr/>
      <dgm:t>
        <a:bodyPr/>
        <a:lstStyle/>
        <a:p>
          <a:endParaRPr lang="en-US"/>
        </a:p>
      </dgm:t>
    </dgm:pt>
    <dgm:pt modelId="{99679D99-2D44-40CB-B356-7DD541D1967C}" type="pres">
      <dgm:prSet presAssocID="{AAE45172-6645-4AE5-B57C-C3323EECF2EF}" presName="matrix" presStyleCnt="0">
        <dgm:presLayoutVars>
          <dgm:chMax val="1"/>
          <dgm:dir/>
          <dgm:resizeHandles val="exact"/>
        </dgm:presLayoutVars>
      </dgm:prSet>
      <dgm:spPr/>
    </dgm:pt>
    <dgm:pt modelId="{6CA31C1E-8714-4A3B-902E-4F9674B1E427}" type="pres">
      <dgm:prSet presAssocID="{AAE45172-6645-4AE5-B57C-C3323EECF2EF}" presName="diamond" presStyleLbl="bgShp" presStyleIdx="0" presStyleCnt="1"/>
      <dgm:spPr/>
    </dgm:pt>
    <dgm:pt modelId="{520C4B59-0BF5-42EB-BCC8-21EC8FBBD014}" type="pres">
      <dgm:prSet presAssocID="{AAE45172-6645-4AE5-B57C-C3323EECF2EF}" presName="quad1" presStyleLbl="node1" presStyleIdx="0" presStyleCnt="4">
        <dgm:presLayoutVars>
          <dgm:chMax val="0"/>
          <dgm:chPref val="0"/>
          <dgm:bulletEnabled val="1"/>
        </dgm:presLayoutVars>
      </dgm:prSet>
      <dgm:spPr/>
    </dgm:pt>
    <dgm:pt modelId="{BE8F0878-B3FB-4197-8E56-8307EFD83F0E}" type="pres">
      <dgm:prSet presAssocID="{AAE45172-6645-4AE5-B57C-C3323EECF2EF}" presName="quad2" presStyleLbl="node1" presStyleIdx="1" presStyleCnt="4">
        <dgm:presLayoutVars>
          <dgm:chMax val="0"/>
          <dgm:chPref val="0"/>
          <dgm:bulletEnabled val="1"/>
        </dgm:presLayoutVars>
      </dgm:prSet>
      <dgm:spPr/>
    </dgm:pt>
    <dgm:pt modelId="{9F1E3307-3DD2-4ADF-8C78-A7BEB976DCB7}" type="pres">
      <dgm:prSet presAssocID="{AAE45172-6645-4AE5-B57C-C3323EECF2EF}" presName="quad3" presStyleLbl="node1" presStyleIdx="2" presStyleCnt="4">
        <dgm:presLayoutVars>
          <dgm:chMax val="0"/>
          <dgm:chPref val="0"/>
          <dgm:bulletEnabled val="1"/>
        </dgm:presLayoutVars>
      </dgm:prSet>
      <dgm:spPr/>
    </dgm:pt>
    <dgm:pt modelId="{61848EF6-5E48-4F14-9971-FF8D04AE8D34}" type="pres">
      <dgm:prSet presAssocID="{AAE45172-6645-4AE5-B57C-C3323EECF2EF}" presName="quad4" presStyleLbl="node1" presStyleIdx="3" presStyleCnt="4">
        <dgm:presLayoutVars>
          <dgm:chMax val="0"/>
          <dgm:chPref val="0"/>
          <dgm:bulletEnabled val="1"/>
        </dgm:presLayoutVars>
      </dgm:prSet>
      <dgm:spPr/>
    </dgm:pt>
  </dgm:ptLst>
  <dgm:cxnLst>
    <dgm:cxn modelId="{4D5E5621-183B-4C37-AD72-E8D5606C0CAD}" type="presOf" srcId="{3E7D770E-6626-4852-A3E3-C2A6FB47F4E5}" destId="{BE8F0878-B3FB-4197-8E56-8307EFD83F0E}" srcOrd="0" destOrd="0" presId="urn:microsoft.com/office/officeart/2005/8/layout/matrix3"/>
    <dgm:cxn modelId="{23A0223E-1C95-4319-8097-F0A8284AF677}" type="presOf" srcId="{B82DB247-9554-408B-BFFC-B4548435C1C4}" destId="{61848EF6-5E48-4F14-9971-FF8D04AE8D34}" srcOrd="0" destOrd="0" presId="urn:microsoft.com/office/officeart/2005/8/layout/matrix3"/>
    <dgm:cxn modelId="{24625A4C-97E0-4014-B7DF-AB6A1CC385F2}" type="presOf" srcId="{09857CEA-F073-46F4-ADA8-1A45157DA3B4}" destId="{520C4B59-0BF5-42EB-BCC8-21EC8FBBD014}" srcOrd="0" destOrd="0" presId="urn:microsoft.com/office/officeart/2005/8/layout/matrix3"/>
    <dgm:cxn modelId="{63FC994F-888F-4B2D-9F93-1A87854A5944}" srcId="{AAE45172-6645-4AE5-B57C-C3323EECF2EF}" destId="{5A4B43F2-38DA-4749-B0B5-9F58ED46DEED}" srcOrd="2" destOrd="0" parTransId="{398DD4FE-FE18-4B8B-B2EE-8B7967479C7A}" sibTransId="{6E57EB87-E637-4F52-A93C-8C12E77B5239}"/>
    <dgm:cxn modelId="{5E0B7751-6128-4F1C-B9EC-25D09EBF4026}" type="presOf" srcId="{5A4B43F2-38DA-4749-B0B5-9F58ED46DEED}" destId="{9F1E3307-3DD2-4ADF-8C78-A7BEB976DCB7}" srcOrd="0" destOrd="0" presId="urn:microsoft.com/office/officeart/2005/8/layout/matrix3"/>
    <dgm:cxn modelId="{2A4D4D9C-AB8E-4006-A54A-F6045A06426B}" srcId="{AAE45172-6645-4AE5-B57C-C3323EECF2EF}" destId="{B82DB247-9554-408B-BFFC-B4548435C1C4}" srcOrd="3" destOrd="0" parTransId="{6CE0F908-97EC-4D48-A5A2-A311E666DA3B}" sibTransId="{E563F1D3-BC78-4625-8DEF-C468569F81BB}"/>
    <dgm:cxn modelId="{A583E5B5-51DF-473B-B549-ECBB37C06FDB}" type="presOf" srcId="{AAE45172-6645-4AE5-B57C-C3323EECF2EF}" destId="{99679D99-2D44-40CB-B356-7DD541D1967C}" srcOrd="0" destOrd="0" presId="urn:microsoft.com/office/officeart/2005/8/layout/matrix3"/>
    <dgm:cxn modelId="{123CDCE4-0328-4801-B27E-F974A75CD86A}" srcId="{AAE45172-6645-4AE5-B57C-C3323EECF2EF}" destId="{09857CEA-F073-46F4-ADA8-1A45157DA3B4}" srcOrd="0" destOrd="0" parTransId="{F48F3E06-9635-42A3-8977-E712D4BCC68E}" sibTransId="{5A22FFD3-16CF-4EA6-A08E-661DBB1A5CD1}"/>
    <dgm:cxn modelId="{D22401F9-5FC4-4B1B-BD11-7B29E80153F3}" srcId="{AAE45172-6645-4AE5-B57C-C3323EECF2EF}" destId="{3E7D770E-6626-4852-A3E3-C2A6FB47F4E5}" srcOrd="1" destOrd="0" parTransId="{F305E2E8-3DEE-416C-8E9B-6F84833BDC35}" sibTransId="{85F43297-BC37-4872-8476-0D8D5EFCA5DD}"/>
    <dgm:cxn modelId="{5E77246A-98A3-4D9B-A622-46D646237C1B}" type="presParOf" srcId="{99679D99-2D44-40CB-B356-7DD541D1967C}" destId="{6CA31C1E-8714-4A3B-902E-4F9674B1E427}" srcOrd="0" destOrd="0" presId="urn:microsoft.com/office/officeart/2005/8/layout/matrix3"/>
    <dgm:cxn modelId="{2B397D47-52EA-4C07-ADCA-2480F2AE0BCE}" type="presParOf" srcId="{99679D99-2D44-40CB-B356-7DD541D1967C}" destId="{520C4B59-0BF5-42EB-BCC8-21EC8FBBD014}" srcOrd="1" destOrd="0" presId="urn:microsoft.com/office/officeart/2005/8/layout/matrix3"/>
    <dgm:cxn modelId="{5D0A760D-3DE8-46CE-AD83-BA239BC11744}" type="presParOf" srcId="{99679D99-2D44-40CB-B356-7DD541D1967C}" destId="{BE8F0878-B3FB-4197-8E56-8307EFD83F0E}" srcOrd="2" destOrd="0" presId="urn:microsoft.com/office/officeart/2005/8/layout/matrix3"/>
    <dgm:cxn modelId="{D6804C94-08F2-4BCA-98F1-A34419915995}" type="presParOf" srcId="{99679D99-2D44-40CB-B356-7DD541D1967C}" destId="{9F1E3307-3DD2-4ADF-8C78-A7BEB976DCB7}" srcOrd="3" destOrd="0" presId="urn:microsoft.com/office/officeart/2005/8/layout/matrix3"/>
    <dgm:cxn modelId="{AFF22968-D403-4AAB-8D8E-79855B434F13}" type="presParOf" srcId="{99679D99-2D44-40CB-B356-7DD541D1967C}" destId="{61848EF6-5E48-4F14-9971-FF8D04AE8D34}" srcOrd="4" destOrd="0" presId="urn:microsoft.com/office/officeart/2005/8/layout/matrix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10EBEA6-98A1-4A02-B846-490B23AD261E}">
      <dsp:nvSpPr>
        <dsp:cNvPr id="0" name=""/>
        <dsp:cNvSpPr/>
      </dsp:nvSpPr>
      <dsp:spPr>
        <a:xfrm>
          <a:off x="892" y="1015099"/>
          <a:ext cx="3134320" cy="1990293"/>
        </a:xfrm>
        <a:prstGeom prst="roundRect">
          <a:avLst>
            <a:gd name="adj" fmla="val 10000"/>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57BF716D-BA5F-4FB6-BC6E-23EF8EB857EC}">
      <dsp:nvSpPr>
        <dsp:cNvPr id="0" name=""/>
        <dsp:cNvSpPr/>
      </dsp:nvSpPr>
      <dsp:spPr>
        <a:xfrm>
          <a:off x="349150" y="1345944"/>
          <a:ext cx="3134320" cy="1990293"/>
        </a:xfrm>
        <a:prstGeom prst="roundRect">
          <a:avLst>
            <a:gd name="adj" fmla="val 10000"/>
          </a:avLst>
        </a:prstGeom>
        <a:solidFill>
          <a:schemeClr val="lt1">
            <a:alpha val="90000"/>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ctr" defTabSz="1244600">
            <a:lnSpc>
              <a:spcPct val="90000"/>
            </a:lnSpc>
            <a:spcBef>
              <a:spcPct val="0"/>
            </a:spcBef>
            <a:spcAft>
              <a:spcPct val="35000"/>
            </a:spcAft>
            <a:buNone/>
          </a:pPr>
          <a:r>
            <a:rPr lang="en-US" sz="2800" kern="1200" dirty="0"/>
            <a:t>I.    HIGHWAY CONTINGENCY FUNDING</a:t>
          </a:r>
        </a:p>
      </dsp:txBody>
      <dsp:txXfrm>
        <a:off x="407444" y="1404238"/>
        <a:ext cx="3017732" cy="1873705"/>
      </dsp:txXfrm>
    </dsp:sp>
    <dsp:sp modelId="{6556877C-27B9-41F8-BA85-7942F9990137}">
      <dsp:nvSpPr>
        <dsp:cNvPr id="0" name=""/>
        <dsp:cNvSpPr/>
      </dsp:nvSpPr>
      <dsp:spPr>
        <a:xfrm>
          <a:off x="3831728" y="1015099"/>
          <a:ext cx="3134320" cy="1990293"/>
        </a:xfrm>
        <a:prstGeom prst="roundRect">
          <a:avLst>
            <a:gd name="adj" fmla="val 10000"/>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8485BB85-C3B5-4A66-AC61-5AFD201DFAF0}">
      <dsp:nvSpPr>
        <dsp:cNvPr id="0" name=""/>
        <dsp:cNvSpPr/>
      </dsp:nvSpPr>
      <dsp:spPr>
        <a:xfrm>
          <a:off x="4179986" y="1345944"/>
          <a:ext cx="3134320" cy="1990293"/>
        </a:xfrm>
        <a:prstGeom prst="roundRect">
          <a:avLst>
            <a:gd name="adj" fmla="val 10000"/>
          </a:avLst>
        </a:prstGeom>
        <a:solidFill>
          <a:schemeClr val="lt1">
            <a:alpha val="90000"/>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ctr" defTabSz="1244600">
            <a:lnSpc>
              <a:spcPct val="90000"/>
            </a:lnSpc>
            <a:spcBef>
              <a:spcPct val="0"/>
            </a:spcBef>
            <a:spcAft>
              <a:spcPct val="35000"/>
            </a:spcAft>
            <a:buNone/>
          </a:pPr>
          <a:r>
            <a:rPr lang="en-US" sz="2800" kern="1200" dirty="0"/>
            <a:t>III.  COUNTY CITY BRIDGE IMPROVEMENT PROGRAM “CCBIP”</a:t>
          </a:r>
        </a:p>
      </dsp:txBody>
      <dsp:txXfrm>
        <a:off x="4238280" y="1404238"/>
        <a:ext cx="3017732" cy="1873705"/>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964D37E-ACA9-493D-91EA-0530720B33A9}">
      <dsp:nvSpPr>
        <dsp:cNvPr id="0" name=""/>
        <dsp:cNvSpPr/>
      </dsp:nvSpPr>
      <dsp:spPr>
        <a:xfrm>
          <a:off x="713165" y="0"/>
          <a:ext cx="8082547" cy="4412320"/>
        </a:xfrm>
        <a:prstGeom prst="rightArrow">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E25A43EC-9F93-4A96-8CA9-53EAEFA255A4}">
      <dsp:nvSpPr>
        <dsp:cNvPr id="0" name=""/>
        <dsp:cNvSpPr/>
      </dsp:nvSpPr>
      <dsp:spPr>
        <a:xfrm>
          <a:off x="4178" y="1323696"/>
          <a:ext cx="1827023" cy="1764928"/>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34290" tIns="34290" rIns="34290" bIns="34290" numCol="1" spcCol="1270" anchor="ctr" anchorCtr="0">
          <a:noAutofit/>
        </a:bodyPr>
        <a:lstStyle/>
        <a:p>
          <a:pPr marL="0" lvl="0" indent="0" algn="ctr" defTabSz="400050">
            <a:lnSpc>
              <a:spcPct val="90000"/>
            </a:lnSpc>
            <a:spcBef>
              <a:spcPct val="0"/>
            </a:spcBef>
            <a:spcAft>
              <a:spcPct val="35000"/>
            </a:spcAft>
            <a:buNone/>
          </a:pPr>
          <a:r>
            <a:rPr lang="en-US" sz="900" kern="1200" dirty="0">
              <a:solidFill>
                <a:schemeClr val="accent2"/>
              </a:solidFill>
            </a:rPr>
            <a:t>Funding for FY 25 is $5 million and is limited to hazardous &amp; emergency conditions</a:t>
          </a:r>
          <a:r>
            <a:rPr lang="en-US" sz="900" kern="1200" dirty="0">
              <a:solidFill>
                <a:schemeClr val="accent2">
                  <a:lumMod val="75000"/>
                  <a:lumOff val="25000"/>
                </a:schemeClr>
              </a:solidFill>
            </a:rPr>
            <a:t>.</a:t>
          </a:r>
        </a:p>
      </dsp:txBody>
      <dsp:txXfrm>
        <a:off x="90335" y="1409853"/>
        <a:ext cx="1654709" cy="1592614"/>
      </dsp:txXfrm>
    </dsp:sp>
    <dsp:sp modelId="{FEA8FB0F-21B7-4F30-80FB-EA54E1538A13}">
      <dsp:nvSpPr>
        <dsp:cNvPr id="0" name=""/>
        <dsp:cNvSpPr/>
      </dsp:nvSpPr>
      <dsp:spPr>
        <a:xfrm>
          <a:off x="1922553" y="1323696"/>
          <a:ext cx="1827023" cy="1764928"/>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34290" tIns="34290" rIns="34290" bIns="34290" numCol="1" spcCol="1270" anchor="ctr" anchorCtr="0">
          <a:noAutofit/>
        </a:bodyPr>
        <a:lstStyle/>
        <a:p>
          <a:pPr marL="0" lvl="0" indent="0" algn="ctr" defTabSz="400050">
            <a:lnSpc>
              <a:spcPct val="90000"/>
            </a:lnSpc>
            <a:spcBef>
              <a:spcPct val="0"/>
            </a:spcBef>
            <a:spcAft>
              <a:spcPct val="35000"/>
            </a:spcAft>
            <a:buNone/>
          </a:pPr>
          <a:r>
            <a:rPr lang="en-US" sz="900" kern="1200" dirty="0">
              <a:solidFill>
                <a:schemeClr val="accent2"/>
              </a:solidFill>
            </a:rPr>
            <a:t>Application process will begin July 1, 2024, and will be available throughout the fiscal year.</a:t>
          </a:r>
        </a:p>
      </dsp:txBody>
      <dsp:txXfrm>
        <a:off x="2008710" y="1409853"/>
        <a:ext cx="1654709" cy="1592614"/>
      </dsp:txXfrm>
    </dsp:sp>
    <dsp:sp modelId="{DFE069F6-05C8-402E-97C2-5137ECA984E0}">
      <dsp:nvSpPr>
        <dsp:cNvPr id="0" name=""/>
        <dsp:cNvSpPr/>
      </dsp:nvSpPr>
      <dsp:spPr>
        <a:xfrm>
          <a:off x="3840927" y="1323696"/>
          <a:ext cx="1827023" cy="1764928"/>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34290" tIns="34290" rIns="34290" bIns="34290" numCol="1" spcCol="1270" anchor="ctr" anchorCtr="0">
          <a:noAutofit/>
        </a:bodyPr>
        <a:lstStyle/>
        <a:p>
          <a:pPr marL="0" lvl="0" indent="0" algn="ctr" defTabSz="400050">
            <a:lnSpc>
              <a:spcPct val="90000"/>
            </a:lnSpc>
            <a:spcBef>
              <a:spcPct val="0"/>
            </a:spcBef>
            <a:spcAft>
              <a:spcPct val="35000"/>
            </a:spcAft>
            <a:buNone/>
          </a:pPr>
          <a:r>
            <a:rPr lang="en-US" sz="900" kern="1200" dirty="0">
              <a:solidFill>
                <a:schemeClr val="accent2"/>
              </a:solidFill>
            </a:rPr>
            <a:t>Apply with Form TC 20-42 contained in the KYTC/DRMA Forms Library.</a:t>
          </a:r>
        </a:p>
      </dsp:txBody>
      <dsp:txXfrm>
        <a:off x="3927084" y="1409853"/>
        <a:ext cx="1654709" cy="1592614"/>
      </dsp:txXfrm>
    </dsp:sp>
    <dsp:sp modelId="{A0EF0029-6EEB-45D6-B271-C156999FD49D}">
      <dsp:nvSpPr>
        <dsp:cNvPr id="0" name=""/>
        <dsp:cNvSpPr/>
      </dsp:nvSpPr>
      <dsp:spPr>
        <a:xfrm>
          <a:off x="5759302" y="1323696"/>
          <a:ext cx="1827023" cy="1764928"/>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34290" tIns="34290" rIns="34290" bIns="34290" numCol="1" spcCol="1270" anchor="ctr" anchorCtr="0">
          <a:noAutofit/>
        </a:bodyPr>
        <a:lstStyle/>
        <a:p>
          <a:pPr marL="0" lvl="0" indent="0" algn="ctr" defTabSz="400050">
            <a:lnSpc>
              <a:spcPct val="90000"/>
            </a:lnSpc>
            <a:spcBef>
              <a:spcPct val="0"/>
            </a:spcBef>
            <a:spcAft>
              <a:spcPct val="35000"/>
            </a:spcAft>
            <a:buNone/>
          </a:pPr>
          <a:r>
            <a:rPr lang="en-US" sz="900" kern="1200" dirty="0">
              <a:solidFill>
                <a:schemeClr val="accent2"/>
              </a:solidFill>
            </a:rPr>
            <a:t>Applications should be made to Department of Rural and Municipal Aid by email to: </a:t>
          </a:r>
          <a:r>
            <a:rPr lang="en-US" sz="900" b="0" u="sng" kern="1200" dirty="0">
              <a:solidFill>
                <a:schemeClr val="accent2">
                  <a:lumMod val="75000"/>
                  <a:lumOff val="25000"/>
                </a:schemeClr>
              </a:solidFill>
            </a:rPr>
            <a:t>Rural</a:t>
          </a:r>
          <a:r>
            <a:rPr lang="en-US" sz="900" b="0" u="sng" kern="1200" dirty="0">
              <a:solidFill>
                <a:schemeClr val="accent2">
                  <a:lumMod val="75000"/>
                  <a:lumOff val="25000"/>
                </a:schemeClr>
              </a:solidFill>
              <a:hlinkClick xmlns:r="http://schemas.openxmlformats.org/officeDocument/2006/relationships" r:id="rId1">
                <a:extLst>
                  <a:ext uri="{A12FA001-AC4F-418D-AE19-62706E023703}">
                    <ahyp:hlinkClr xmlns:ahyp="http://schemas.microsoft.com/office/drawing/2018/hyperlinkcolor" val="tx"/>
                  </a:ext>
                </a:extLst>
              </a:hlinkClick>
            </a:rPr>
            <a:t>a</a:t>
          </a:r>
          <a:r>
            <a:rPr lang="en-US" sz="900" kern="1200" dirty="0">
              <a:solidFill>
                <a:schemeClr val="accent2">
                  <a:lumMod val="75000"/>
                  <a:lumOff val="25000"/>
                </a:schemeClr>
              </a:solidFill>
              <a:hlinkClick xmlns:r="http://schemas.openxmlformats.org/officeDocument/2006/relationships" r:id="rId1">
                <a:extLst>
                  <a:ext uri="{A12FA001-AC4F-418D-AE19-62706E023703}">
                    <ahyp:hlinkClr xmlns:ahyp="http://schemas.microsoft.com/office/drawing/2018/hyperlinkcolor" val="tx"/>
                  </a:ext>
                </a:extLst>
              </a:hlinkClick>
            </a:rPr>
            <a:t>ndMunicipalAid@ky.gov</a:t>
          </a:r>
          <a:r>
            <a:rPr lang="en-US" sz="900" kern="1200" dirty="0">
              <a:solidFill>
                <a:schemeClr val="accent2"/>
              </a:solidFill>
            </a:rPr>
            <a:t>, </a:t>
          </a:r>
          <a:r>
            <a:rPr lang="en-US" sz="900" u="sng" kern="1200" dirty="0">
              <a:solidFill>
                <a:schemeClr val="accent2">
                  <a:lumMod val="75000"/>
                  <a:lumOff val="25000"/>
                </a:schemeClr>
              </a:solidFill>
              <a:hlinkClick xmlns:r="http://schemas.openxmlformats.org/officeDocument/2006/relationships" r:id="rId2">
                <a:extLst>
                  <a:ext uri="{A12FA001-AC4F-418D-AE19-62706E023703}">
                    <ahyp:hlinkClr xmlns:ahyp="http://schemas.microsoft.com/office/drawing/2018/hyperlinkcolor" val="tx"/>
                  </a:ext>
                </a:extLst>
              </a:hlinkClick>
            </a:rPr>
            <a:t>b</a:t>
          </a:r>
          <a:r>
            <a:rPr lang="en-US" sz="900" kern="1200" dirty="0">
              <a:solidFill>
                <a:schemeClr val="accent2">
                  <a:lumMod val="75000"/>
                  <a:lumOff val="25000"/>
                </a:schemeClr>
              </a:solidFill>
              <a:hlinkClick xmlns:r="http://schemas.openxmlformats.org/officeDocument/2006/relationships" r:id="rId2">
                <a:extLst>
                  <a:ext uri="{A12FA001-AC4F-418D-AE19-62706E023703}">
                    <ahyp:hlinkClr xmlns:ahyp="http://schemas.microsoft.com/office/drawing/2018/hyperlinkcolor" val="tx"/>
                  </a:ext>
                </a:extLst>
              </a:hlinkClick>
            </a:rPr>
            <a:t>obbijo.lewis@ky.gov</a:t>
          </a:r>
          <a:r>
            <a:rPr lang="en-US" sz="900" kern="1200" dirty="0">
              <a:solidFill>
                <a:schemeClr val="accent2">
                  <a:lumMod val="75000"/>
                  <a:lumOff val="25000"/>
                </a:schemeClr>
              </a:solidFill>
            </a:rPr>
            <a:t>, </a:t>
          </a:r>
          <a:r>
            <a:rPr lang="en-US" sz="900" u="sng" kern="1200" dirty="0">
              <a:solidFill>
                <a:schemeClr val="accent2">
                  <a:lumMod val="75000"/>
                  <a:lumOff val="25000"/>
                </a:schemeClr>
              </a:solidFill>
            </a:rPr>
            <a:t>christie.ross@ky.gov </a:t>
          </a:r>
          <a:r>
            <a:rPr lang="en-US" sz="900" kern="1200" dirty="0">
              <a:solidFill>
                <a:schemeClr val="accent2"/>
              </a:solidFill>
            </a:rPr>
            <a:t>and/or your Governmental Field Service Representative.</a:t>
          </a:r>
        </a:p>
      </dsp:txBody>
      <dsp:txXfrm>
        <a:off x="5845459" y="1409853"/>
        <a:ext cx="1654709" cy="1592614"/>
      </dsp:txXfrm>
    </dsp:sp>
    <dsp:sp modelId="{75012B65-A361-4405-9C93-4FFFBD5DD430}">
      <dsp:nvSpPr>
        <dsp:cNvPr id="0" name=""/>
        <dsp:cNvSpPr/>
      </dsp:nvSpPr>
      <dsp:spPr>
        <a:xfrm>
          <a:off x="7681855" y="1323696"/>
          <a:ext cx="1827023" cy="1764928"/>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34290" tIns="34290" rIns="34290" bIns="34290" numCol="1" spcCol="1270" anchor="ctr" anchorCtr="0">
          <a:noAutofit/>
        </a:bodyPr>
        <a:lstStyle/>
        <a:p>
          <a:pPr marL="0" lvl="0" indent="0" algn="ctr" defTabSz="400050">
            <a:lnSpc>
              <a:spcPct val="90000"/>
            </a:lnSpc>
            <a:spcBef>
              <a:spcPct val="0"/>
            </a:spcBef>
            <a:spcAft>
              <a:spcPct val="35000"/>
            </a:spcAft>
            <a:buNone/>
          </a:pPr>
          <a:r>
            <a:rPr lang="en-US" sz="900" kern="1200" dirty="0">
              <a:solidFill>
                <a:schemeClr val="accent2"/>
              </a:solidFill>
            </a:rPr>
            <a:t>Please send estimate and photo with application.</a:t>
          </a:r>
        </a:p>
      </dsp:txBody>
      <dsp:txXfrm>
        <a:off x="7768012" y="1409853"/>
        <a:ext cx="1654709" cy="1592614"/>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4946F25-E0AF-42DD-B916-A2B9443E66D8}">
      <dsp:nvSpPr>
        <dsp:cNvPr id="0" name=""/>
        <dsp:cNvSpPr/>
      </dsp:nvSpPr>
      <dsp:spPr>
        <a:xfrm>
          <a:off x="121392" y="1871599"/>
          <a:ext cx="11327673" cy="506186"/>
        </a:xfrm>
        <a:prstGeom prst="notchedRightArrow">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9BE8E5D1-54B2-45F5-B26C-0284E71B57AC}">
      <dsp:nvSpPr>
        <dsp:cNvPr id="0" name=""/>
        <dsp:cNvSpPr/>
      </dsp:nvSpPr>
      <dsp:spPr>
        <a:xfrm>
          <a:off x="46325" y="0"/>
          <a:ext cx="1806737" cy="169975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9568" tIns="99568" rIns="99568" bIns="99568" numCol="1" spcCol="1270" anchor="b" anchorCtr="0">
          <a:noAutofit/>
        </a:bodyPr>
        <a:lstStyle/>
        <a:p>
          <a:pPr marL="0" lvl="0" indent="0" algn="ctr" defTabSz="622300">
            <a:lnSpc>
              <a:spcPct val="90000"/>
            </a:lnSpc>
            <a:spcBef>
              <a:spcPct val="0"/>
            </a:spcBef>
            <a:spcAft>
              <a:spcPct val="35000"/>
            </a:spcAft>
            <a:buNone/>
          </a:pPr>
          <a:r>
            <a:rPr lang="en-US" sz="1400" b="0" i="0" kern="1200" baseline="0" dirty="0"/>
            <a:t>Funding for FY25 and FY26 is $25 million each year and includes repair and replacement options for county and city bridges.</a:t>
          </a:r>
          <a:endParaRPr lang="en-US" sz="1400" kern="1200" dirty="0"/>
        </a:p>
      </dsp:txBody>
      <dsp:txXfrm>
        <a:off x="46325" y="0"/>
        <a:ext cx="1806737" cy="1699754"/>
      </dsp:txXfrm>
    </dsp:sp>
    <dsp:sp modelId="{C293A3D0-CC8E-4F10-A561-1D6DEBC9570B}">
      <dsp:nvSpPr>
        <dsp:cNvPr id="0" name=""/>
        <dsp:cNvSpPr/>
      </dsp:nvSpPr>
      <dsp:spPr>
        <a:xfrm>
          <a:off x="737224" y="1871297"/>
          <a:ext cx="424938" cy="424938"/>
        </a:xfrm>
        <a:prstGeom prst="ellipse">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2D8BEC4F-A32B-48CF-8261-9425A53866C4}">
      <dsp:nvSpPr>
        <dsp:cNvPr id="0" name=""/>
        <dsp:cNvSpPr/>
      </dsp:nvSpPr>
      <dsp:spPr>
        <a:xfrm>
          <a:off x="1943399" y="637407"/>
          <a:ext cx="1881500" cy="424938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9568" tIns="99568" rIns="99568" bIns="99568" numCol="1" spcCol="1270" anchor="t" anchorCtr="0">
          <a:noAutofit/>
        </a:bodyPr>
        <a:lstStyle/>
        <a:p>
          <a:pPr marL="0" lvl="0" indent="0" algn="ctr" defTabSz="622300">
            <a:lnSpc>
              <a:spcPct val="90000"/>
            </a:lnSpc>
            <a:spcBef>
              <a:spcPct val="0"/>
            </a:spcBef>
            <a:spcAft>
              <a:spcPct val="35000"/>
            </a:spcAft>
            <a:buNone/>
          </a:pPr>
          <a:r>
            <a:rPr lang="en-US" sz="1400" b="0" i="0" kern="1200" baseline="0" dirty="0"/>
            <a:t>Application process will begin July 1, 2024,</a:t>
          </a:r>
          <a:r>
            <a:rPr lang="en-US" sz="1400" b="0" i="0" kern="1200" dirty="0"/>
            <a:t> and will be available throughout the fiscal year in a phased approach.</a:t>
          </a:r>
          <a:endParaRPr lang="en-US" sz="1400" kern="1200" dirty="0"/>
        </a:p>
      </dsp:txBody>
      <dsp:txXfrm>
        <a:off x="1943399" y="637407"/>
        <a:ext cx="1881500" cy="4249385"/>
      </dsp:txXfrm>
    </dsp:sp>
    <dsp:sp modelId="{B663D4A7-1139-4938-8EE8-65185FE970E8}">
      <dsp:nvSpPr>
        <dsp:cNvPr id="0" name=""/>
        <dsp:cNvSpPr/>
      </dsp:nvSpPr>
      <dsp:spPr>
        <a:xfrm>
          <a:off x="2623934" y="1915975"/>
          <a:ext cx="424938" cy="424938"/>
        </a:xfrm>
        <a:prstGeom prst="ellipse">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AE5C5D31-09F0-4AF5-A694-102728BB9508}">
      <dsp:nvSpPr>
        <dsp:cNvPr id="0" name=""/>
        <dsp:cNvSpPr/>
      </dsp:nvSpPr>
      <dsp:spPr>
        <a:xfrm>
          <a:off x="3915236" y="0"/>
          <a:ext cx="1806737" cy="169975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9568" tIns="99568" rIns="99568" bIns="99568" numCol="1" spcCol="1270" anchor="b" anchorCtr="0">
          <a:noAutofit/>
        </a:bodyPr>
        <a:lstStyle/>
        <a:p>
          <a:pPr marL="0" lvl="0" indent="0" algn="ctr" defTabSz="622300">
            <a:lnSpc>
              <a:spcPct val="90000"/>
            </a:lnSpc>
            <a:spcBef>
              <a:spcPct val="0"/>
            </a:spcBef>
            <a:spcAft>
              <a:spcPct val="35000"/>
            </a:spcAft>
            <a:buNone/>
          </a:pPr>
          <a:r>
            <a:rPr lang="en-US" sz="1400" b="0" i="0" kern="1200" baseline="0" dirty="0">
              <a:solidFill>
                <a:schemeClr val="tx1"/>
              </a:solidFill>
            </a:rPr>
            <a:t>Apply with Form TC 20-44 contained in the KYTC/DRMA Forms Library.</a:t>
          </a:r>
          <a:endParaRPr lang="en-US" sz="1400" kern="1200" dirty="0">
            <a:solidFill>
              <a:schemeClr val="tx1"/>
            </a:solidFill>
          </a:endParaRPr>
        </a:p>
      </dsp:txBody>
      <dsp:txXfrm>
        <a:off x="3915236" y="0"/>
        <a:ext cx="1806737" cy="1699754"/>
      </dsp:txXfrm>
    </dsp:sp>
    <dsp:sp modelId="{54708C6A-9A07-4913-B828-46164E7F7165}">
      <dsp:nvSpPr>
        <dsp:cNvPr id="0" name=""/>
        <dsp:cNvSpPr/>
      </dsp:nvSpPr>
      <dsp:spPr>
        <a:xfrm>
          <a:off x="4606135" y="1912223"/>
          <a:ext cx="424938" cy="424938"/>
        </a:xfrm>
        <a:prstGeom prst="ellipse">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E2BCAF9A-8A57-4F4D-B765-48DE64A2D091}">
      <dsp:nvSpPr>
        <dsp:cNvPr id="0" name=""/>
        <dsp:cNvSpPr/>
      </dsp:nvSpPr>
      <dsp:spPr>
        <a:xfrm>
          <a:off x="5812310" y="637407"/>
          <a:ext cx="2376546" cy="424938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9568" tIns="99568" rIns="99568" bIns="99568" numCol="1" spcCol="1270" anchor="t" anchorCtr="0">
          <a:noAutofit/>
        </a:bodyPr>
        <a:lstStyle/>
        <a:p>
          <a:pPr marL="0" lvl="0" indent="0" algn="ctr" defTabSz="622300">
            <a:lnSpc>
              <a:spcPct val="90000"/>
            </a:lnSpc>
            <a:spcBef>
              <a:spcPct val="0"/>
            </a:spcBef>
            <a:spcAft>
              <a:spcPct val="35000"/>
            </a:spcAft>
            <a:buNone/>
          </a:pPr>
          <a:r>
            <a:rPr lang="en-US" sz="1400" kern="1200" dirty="0"/>
            <a:t>Applications should be made to Department of Rural and Municipal Aid by email to: </a:t>
          </a:r>
          <a:r>
            <a:rPr lang="en-US" sz="1400" kern="1200" dirty="0">
              <a:hlinkClick xmlns:r="http://schemas.openxmlformats.org/officeDocument/2006/relationships" r:id="rId1"/>
            </a:rPr>
            <a:t>bobbijo.lewis@ky.gov, </a:t>
          </a:r>
          <a:r>
            <a:rPr lang="en-US" sz="1400" kern="1200" dirty="0"/>
            <a:t> </a:t>
          </a:r>
          <a:r>
            <a:rPr lang="en-US" sz="1400" u="sng" kern="1200" dirty="0">
              <a:solidFill>
                <a:schemeClr val="accent2"/>
              </a:solidFill>
            </a:rPr>
            <a:t>doug.taylor@ky.gov</a:t>
          </a:r>
          <a:r>
            <a:rPr lang="en-US" sz="1400" kern="1200" dirty="0"/>
            <a:t>, and/or your </a:t>
          </a:r>
          <a:r>
            <a:rPr lang="en-US" sz="1200" kern="1200" dirty="0"/>
            <a:t>Field Service Representative.</a:t>
          </a:r>
        </a:p>
      </dsp:txBody>
      <dsp:txXfrm>
        <a:off x="5812310" y="637407"/>
        <a:ext cx="2376546" cy="4249385"/>
      </dsp:txXfrm>
    </dsp:sp>
    <dsp:sp modelId="{6F939526-4485-4EBE-894E-EDD2D07DEC15}">
      <dsp:nvSpPr>
        <dsp:cNvPr id="0" name=""/>
        <dsp:cNvSpPr/>
      </dsp:nvSpPr>
      <dsp:spPr>
        <a:xfrm>
          <a:off x="6740368" y="1929615"/>
          <a:ext cx="424938" cy="424938"/>
        </a:xfrm>
        <a:prstGeom prst="ellipse">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895258FA-CF16-475A-8EF2-5D1B9C1DB723}">
      <dsp:nvSpPr>
        <dsp:cNvPr id="0" name=""/>
        <dsp:cNvSpPr/>
      </dsp:nvSpPr>
      <dsp:spPr>
        <a:xfrm>
          <a:off x="8279193" y="-98080"/>
          <a:ext cx="2095399" cy="209207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13792" tIns="113792" rIns="113792" bIns="113792" numCol="1" spcCol="1270" anchor="b" anchorCtr="0">
          <a:noAutofit/>
        </a:bodyPr>
        <a:lstStyle/>
        <a:p>
          <a:pPr marL="0" lvl="0" indent="0" algn="ctr" defTabSz="711200">
            <a:lnSpc>
              <a:spcPct val="90000"/>
            </a:lnSpc>
            <a:spcBef>
              <a:spcPct val="0"/>
            </a:spcBef>
            <a:spcAft>
              <a:spcPct val="35000"/>
            </a:spcAft>
            <a:buNone/>
          </a:pPr>
          <a:r>
            <a:rPr lang="en-US" sz="1600" b="0" i="0" kern="1200" baseline="0" dirty="0"/>
            <a:t>Local Bridges Webinar dates are available on the Kentucky Transportation Center website (link below) to help you apply</a:t>
          </a:r>
          <a:endParaRPr lang="en-US" sz="1600" kern="1200" dirty="0"/>
        </a:p>
      </dsp:txBody>
      <dsp:txXfrm>
        <a:off x="8279193" y="-98080"/>
        <a:ext cx="2095399" cy="2092074"/>
      </dsp:txXfrm>
    </dsp:sp>
    <dsp:sp modelId="{46A03FDF-2FBE-4CC4-8650-FAF06ABC368A}">
      <dsp:nvSpPr>
        <dsp:cNvPr id="0" name=""/>
        <dsp:cNvSpPr/>
      </dsp:nvSpPr>
      <dsp:spPr>
        <a:xfrm>
          <a:off x="9114424" y="2010303"/>
          <a:ext cx="424938" cy="424938"/>
        </a:xfrm>
        <a:prstGeom prst="ellipse">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10EBEA6-98A1-4A02-B846-490B23AD261E}">
      <dsp:nvSpPr>
        <dsp:cNvPr id="0" name=""/>
        <dsp:cNvSpPr/>
      </dsp:nvSpPr>
      <dsp:spPr>
        <a:xfrm>
          <a:off x="345372" y="356727"/>
          <a:ext cx="146289" cy="158655"/>
        </a:xfrm>
        <a:prstGeom prst="roundRect">
          <a:avLst>
            <a:gd name="adj" fmla="val 10000"/>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57BF716D-BA5F-4FB6-BC6E-23EF8EB857EC}">
      <dsp:nvSpPr>
        <dsp:cNvPr id="0" name=""/>
        <dsp:cNvSpPr/>
      </dsp:nvSpPr>
      <dsp:spPr>
        <a:xfrm>
          <a:off x="1076892" y="1051671"/>
          <a:ext cx="146289" cy="158655"/>
        </a:xfrm>
        <a:prstGeom prst="roundRect">
          <a:avLst>
            <a:gd name="adj" fmla="val 10000"/>
          </a:avLst>
        </a:prstGeom>
        <a:solidFill>
          <a:schemeClr val="lt1">
            <a:alpha val="90000"/>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22860" tIns="22860" rIns="22860" bIns="22860" numCol="1" spcCol="1270" anchor="ctr" anchorCtr="0">
          <a:noAutofit/>
        </a:bodyPr>
        <a:lstStyle/>
        <a:p>
          <a:pPr marL="0" lvl="0" indent="0" algn="ctr" defTabSz="266700">
            <a:lnSpc>
              <a:spcPct val="90000"/>
            </a:lnSpc>
            <a:spcBef>
              <a:spcPct val="0"/>
            </a:spcBef>
            <a:spcAft>
              <a:spcPct val="35000"/>
            </a:spcAft>
            <a:buNone/>
          </a:pPr>
          <a:endParaRPr lang="en-US" sz="600" kern="1200" dirty="0"/>
        </a:p>
      </dsp:txBody>
      <dsp:txXfrm>
        <a:off x="1081177" y="1055956"/>
        <a:ext cx="137719" cy="150085"/>
      </dsp:txXfrm>
    </dsp:sp>
    <dsp:sp modelId="{F68B55C2-30D9-4B58-BC1A-B0285F42D038}">
      <dsp:nvSpPr>
        <dsp:cNvPr id="0" name=""/>
        <dsp:cNvSpPr/>
      </dsp:nvSpPr>
      <dsp:spPr>
        <a:xfrm>
          <a:off x="-192828" y="341928"/>
          <a:ext cx="4283605" cy="2489109"/>
        </a:xfrm>
        <a:prstGeom prst="roundRect">
          <a:avLst>
            <a:gd name="adj" fmla="val 10000"/>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E18C231E-0D8F-4CCB-A110-3F0BEBE67B7A}">
      <dsp:nvSpPr>
        <dsp:cNvPr id="0" name=""/>
        <dsp:cNvSpPr/>
      </dsp:nvSpPr>
      <dsp:spPr>
        <a:xfrm>
          <a:off x="538691" y="1036872"/>
          <a:ext cx="4283605" cy="2489109"/>
        </a:xfrm>
        <a:prstGeom prst="roundRect">
          <a:avLst>
            <a:gd name="adj" fmla="val 10000"/>
          </a:avLst>
        </a:prstGeom>
        <a:solidFill>
          <a:schemeClr val="lt1">
            <a:alpha val="90000"/>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44780" tIns="144780" rIns="144780" bIns="144780" numCol="1" spcCol="1270" anchor="ctr" anchorCtr="0">
          <a:noAutofit/>
        </a:bodyPr>
        <a:lstStyle/>
        <a:p>
          <a:pPr marL="0" lvl="0" indent="0" algn="ctr" defTabSz="1689100">
            <a:lnSpc>
              <a:spcPct val="90000"/>
            </a:lnSpc>
            <a:spcBef>
              <a:spcPct val="0"/>
            </a:spcBef>
            <a:spcAft>
              <a:spcPct val="35000"/>
            </a:spcAft>
            <a:buNone/>
          </a:pPr>
          <a:r>
            <a:rPr lang="en-US" sz="3800" kern="1200" dirty="0"/>
            <a:t>II.   COUNTY PRIORITY PROJECTS PROGRAM “CPPP”</a:t>
          </a:r>
        </a:p>
      </dsp:txBody>
      <dsp:txXfrm>
        <a:off x="611595" y="1109776"/>
        <a:ext cx="4137797" cy="2343301"/>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83650F76-D298-49D8-BF04-41850E7E0706}">
      <dsp:nvSpPr>
        <dsp:cNvPr id="0" name=""/>
        <dsp:cNvSpPr/>
      </dsp:nvSpPr>
      <dsp:spPr>
        <a:xfrm>
          <a:off x="0" y="401337"/>
          <a:ext cx="7671249" cy="1099800"/>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marL="0" lvl="0" indent="0" algn="l" defTabSz="889000">
            <a:lnSpc>
              <a:spcPct val="90000"/>
            </a:lnSpc>
            <a:spcBef>
              <a:spcPct val="0"/>
            </a:spcBef>
            <a:spcAft>
              <a:spcPct val="35000"/>
            </a:spcAft>
            <a:buNone/>
          </a:pPr>
          <a:r>
            <a:rPr lang="en-US" sz="2000" b="0" i="0" kern="1200" baseline="0" dirty="0">
              <a:solidFill>
                <a:schemeClr val="accent2">
                  <a:lumMod val="75000"/>
                  <a:lumOff val="25000"/>
                </a:schemeClr>
              </a:solidFill>
            </a:rPr>
            <a:t>Funding for FY 26 is $20 million and these funds will be available for resurfacing and repair of your county and city roads when chosen and approved by the General Assembly in the 2025 legislative session.</a:t>
          </a:r>
          <a:endParaRPr lang="en-US" sz="2000" kern="1200" dirty="0">
            <a:solidFill>
              <a:schemeClr val="accent2">
                <a:lumMod val="75000"/>
                <a:lumOff val="25000"/>
              </a:schemeClr>
            </a:solidFill>
          </a:endParaRPr>
        </a:p>
      </dsp:txBody>
      <dsp:txXfrm>
        <a:off x="53688" y="455025"/>
        <a:ext cx="7563873" cy="992424"/>
      </dsp:txXfrm>
    </dsp:sp>
    <dsp:sp modelId="{31F7A571-C0BA-422B-9018-27534DB87949}">
      <dsp:nvSpPr>
        <dsp:cNvPr id="0" name=""/>
        <dsp:cNvSpPr/>
      </dsp:nvSpPr>
      <dsp:spPr>
        <a:xfrm>
          <a:off x="0" y="1558737"/>
          <a:ext cx="7671249" cy="1099800"/>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marL="0" lvl="0" indent="0" algn="l" defTabSz="889000">
            <a:lnSpc>
              <a:spcPct val="90000"/>
            </a:lnSpc>
            <a:spcBef>
              <a:spcPct val="0"/>
            </a:spcBef>
            <a:spcAft>
              <a:spcPct val="35000"/>
            </a:spcAft>
            <a:buNone/>
          </a:pPr>
          <a:r>
            <a:rPr lang="en-US" sz="2000" b="0" i="0" kern="1200" baseline="0" dirty="0">
              <a:solidFill>
                <a:schemeClr val="accent2">
                  <a:lumMod val="75000"/>
                  <a:lumOff val="25000"/>
                </a:schemeClr>
              </a:solidFill>
            </a:rPr>
            <a:t>Application </a:t>
          </a:r>
          <a:r>
            <a:rPr lang="en-US" sz="2000" kern="1200" dirty="0">
              <a:solidFill>
                <a:schemeClr val="accent2">
                  <a:lumMod val="75000"/>
                  <a:lumOff val="25000"/>
                </a:schemeClr>
              </a:solidFill>
            </a:rPr>
            <a:t>cycle</a:t>
          </a:r>
          <a:r>
            <a:rPr lang="en-US" sz="2000" b="0" i="0" kern="1200" baseline="0" dirty="0">
              <a:solidFill>
                <a:schemeClr val="accent2">
                  <a:lumMod val="75000"/>
                  <a:lumOff val="25000"/>
                </a:schemeClr>
              </a:solidFill>
            </a:rPr>
            <a:t> began July 1, 2024, and ended on October 15, 2024.  The listing of requested projects was sent to the General Assembly to determine which projects they want to fund during the 2025 session.</a:t>
          </a:r>
          <a:endParaRPr lang="en-US" sz="2000" kern="1200" dirty="0">
            <a:solidFill>
              <a:schemeClr val="accent2">
                <a:lumMod val="75000"/>
                <a:lumOff val="25000"/>
              </a:schemeClr>
            </a:solidFill>
          </a:endParaRPr>
        </a:p>
      </dsp:txBody>
      <dsp:txXfrm>
        <a:off x="53688" y="1612425"/>
        <a:ext cx="7563873" cy="992424"/>
      </dsp:txXfrm>
    </dsp:sp>
    <dsp:sp modelId="{1A437229-1308-48E8-B89C-80FA05A0672B}">
      <dsp:nvSpPr>
        <dsp:cNvPr id="0" name=""/>
        <dsp:cNvSpPr/>
      </dsp:nvSpPr>
      <dsp:spPr>
        <a:xfrm>
          <a:off x="0" y="2716137"/>
          <a:ext cx="7671249" cy="1099800"/>
        </a:xfrm>
        <a:prstGeom prst="round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marL="0" lvl="0" indent="0" algn="l" defTabSz="889000">
            <a:lnSpc>
              <a:spcPct val="90000"/>
            </a:lnSpc>
            <a:spcBef>
              <a:spcPct val="0"/>
            </a:spcBef>
            <a:spcAft>
              <a:spcPct val="35000"/>
            </a:spcAft>
            <a:buNone/>
          </a:pPr>
          <a:r>
            <a:rPr lang="en-US" sz="2000" kern="1200" dirty="0">
              <a:solidFill>
                <a:schemeClr val="accent2">
                  <a:lumMod val="75000"/>
                  <a:lumOff val="25000"/>
                </a:schemeClr>
              </a:solidFill>
            </a:rPr>
            <a:t>Moving forward for Funding for FY27 funds:  Applications will be accepted beginning July 1, 2025, pending Legislative approval.  More details provided later.</a:t>
          </a:r>
        </a:p>
      </dsp:txBody>
      <dsp:txXfrm>
        <a:off x="53688" y="2769825"/>
        <a:ext cx="7563873" cy="992424"/>
      </dsp:txXfrm>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CA31C1E-8714-4A3B-902E-4F9674B1E427}">
      <dsp:nvSpPr>
        <dsp:cNvPr id="0" name=""/>
        <dsp:cNvSpPr/>
      </dsp:nvSpPr>
      <dsp:spPr>
        <a:xfrm>
          <a:off x="3082131" y="0"/>
          <a:ext cx="4351338" cy="4351338"/>
        </a:xfrm>
        <a:prstGeom prst="diamond">
          <a:avLst/>
        </a:prstGeom>
        <a:solidFill>
          <a:schemeClr val="accent2">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520C4B59-0BF5-42EB-BCC8-21EC8FBBD014}">
      <dsp:nvSpPr>
        <dsp:cNvPr id="0" name=""/>
        <dsp:cNvSpPr/>
      </dsp:nvSpPr>
      <dsp:spPr>
        <a:xfrm>
          <a:off x="3495508" y="413377"/>
          <a:ext cx="1697021" cy="1697021"/>
        </a:xfrm>
        <a:prstGeom prst="roundRect">
          <a:avLst/>
        </a:prstGeom>
        <a:solidFill>
          <a:schemeClr val="accent2">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ctr" anchorCtr="0">
          <a:noAutofit/>
        </a:bodyPr>
        <a:lstStyle/>
        <a:p>
          <a:pPr marL="0" lvl="0" indent="0" algn="ctr" defTabSz="844550">
            <a:lnSpc>
              <a:spcPct val="90000"/>
            </a:lnSpc>
            <a:spcBef>
              <a:spcPct val="0"/>
            </a:spcBef>
            <a:spcAft>
              <a:spcPct val="35000"/>
            </a:spcAft>
            <a:buNone/>
          </a:pPr>
          <a:r>
            <a:rPr lang="en-US" sz="1900" kern="1200"/>
            <a:t>I.    COOPERATIVE ROAD AID PROGRAM</a:t>
          </a:r>
        </a:p>
      </dsp:txBody>
      <dsp:txXfrm>
        <a:off x="3578350" y="496219"/>
        <a:ext cx="1531337" cy="1531337"/>
      </dsp:txXfrm>
    </dsp:sp>
    <dsp:sp modelId="{BE8F0878-B3FB-4197-8E56-8307EFD83F0E}">
      <dsp:nvSpPr>
        <dsp:cNvPr id="0" name=""/>
        <dsp:cNvSpPr/>
      </dsp:nvSpPr>
      <dsp:spPr>
        <a:xfrm>
          <a:off x="5323070" y="413377"/>
          <a:ext cx="1697021" cy="1697021"/>
        </a:xfrm>
        <a:prstGeom prst="roundRect">
          <a:avLst/>
        </a:prstGeom>
        <a:solidFill>
          <a:schemeClr val="accent2">
            <a:hueOff val="-101251"/>
            <a:satOff val="-9575"/>
            <a:lumOff val="1451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ctr" anchorCtr="0">
          <a:noAutofit/>
        </a:bodyPr>
        <a:lstStyle/>
        <a:p>
          <a:pPr marL="0" lvl="0" indent="0" algn="ctr" defTabSz="844550">
            <a:lnSpc>
              <a:spcPct val="90000"/>
            </a:lnSpc>
            <a:spcBef>
              <a:spcPct val="0"/>
            </a:spcBef>
            <a:spcAft>
              <a:spcPct val="35000"/>
            </a:spcAft>
            <a:buNone/>
          </a:pPr>
          <a:r>
            <a:rPr lang="en-US" sz="1900" kern="1200" dirty="0"/>
            <a:t>II.   </a:t>
          </a:r>
        </a:p>
        <a:p>
          <a:pPr marL="0" lvl="0" indent="0" algn="ctr" defTabSz="844550">
            <a:lnSpc>
              <a:spcPct val="90000"/>
            </a:lnSpc>
            <a:spcBef>
              <a:spcPct val="0"/>
            </a:spcBef>
            <a:spcAft>
              <a:spcPct val="35000"/>
            </a:spcAft>
            <a:buNone/>
          </a:pPr>
          <a:r>
            <a:rPr lang="en-US" sz="1900" kern="1200" dirty="0"/>
            <a:t>FLEX FUND PROGRAM</a:t>
          </a:r>
        </a:p>
      </dsp:txBody>
      <dsp:txXfrm>
        <a:off x="5405912" y="496219"/>
        <a:ext cx="1531337" cy="1531337"/>
      </dsp:txXfrm>
    </dsp:sp>
    <dsp:sp modelId="{9F1E3307-3DD2-4ADF-8C78-A7BEB976DCB7}">
      <dsp:nvSpPr>
        <dsp:cNvPr id="0" name=""/>
        <dsp:cNvSpPr/>
      </dsp:nvSpPr>
      <dsp:spPr>
        <a:xfrm>
          <a:off x="3495508" y="2240939"/>
          <a:ext cx="1697021" cy="1697021"/>
        </a:xfrm>
        <a:prstGeom prst="roundRect">
          <a:avLst/>
        </a:prstGeom>
        <a:solidFill>
          <a:schemeClr val="accent2">
            <a:hueOff val="-202502"/>
            <a:satOff val="-19149"/>
            <a:lumOff val="29019"/>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ctr" anchorCtr="0">
          <a:noAutofit/>
        </a:bodyPr>
        <a:lstStyle/>
        <a:p>
          <a:pPr marL="0" lvl="0" indent="0" algn="ctr" defTabSz="844550">
            <a:lnSpc>
              <a:spcPct val="90000"/>
            </a:lnSpc>
            <a:spcBef>
              <a:spcPct val="0"/>
            </a:spcBef>
            <a:spcAft>
              <a:spcPct val="35000"/>
            </a:spcAft>
            <a:buNone/>
          </a:pPr>
          <a:r>
            <a:rPr lang="en-US" sz="1900" kern="1200" dirty="0"/>
            <a:t>III.  </a:t>
          </a:r>
        </a:p>
        <a:p>
          <a:pPr marL="0" lvl="0" indent="0" algn="ctr" defTabSz="844550">
            <a:lnSpc>
              <a:spcPct val="90000"/>
            </a:lnSpc>
            <a:spcBef>
              <a:spcPct val="0"/>
            </a:spcBef>
            <a:spcAft>
              <a:spcPct val="35000"/>
            </a:spcAft>
            <a:buNone/>
          </a:pPr>
          <a:r>
            <a:rPr lang="en-US" sz="1900" kern="1200" dirty="0"/>
            <a:t>80/20 BRIDGE PROGRAM</a:t>
          </a:r>
        </a:p>
      </dsp:txBody>
      <dsp:txXfrm>
        <a:off x="3578350" y="2323781"/>
        <a:ext cx="1531337" cy="1531337"/>
      </dsp:txXfrm>
    </dsp:sp>
    <dsp:sp modelId="{61848EF6-5E48-4F14-9971-FF8D04AE8D34}">
      <dsp:nvSpPr>
        <dsp:cNvPr id="0" name=""/>
        <dsp:cNvSpPr/>
      </dsp:nvSpPr>
      <dsp:spPr>
        <a:xfrm>
          <a:off x="5323070" y="2240939"/>
          <a:ext cx="1697021" cy="1697021"/>
        </a:xfrm>
        <a:prstGeom prst="roundRect">
          <a:avLst/>
        </a:prstGeom>
        <a:solidFill>
          <a:schemeClr val="accent2">
            <a:hueOff val="-303754"/>
            <a:satOff val="-28724"/>
            <a:lumOff val="43529"/>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ctr" anchorCtr="0">
          <a:noAutofit/>
        </a:bodyPr>
        <a:lstStyle/>
        <a:p>
          <a:pPr marL="0" lvl="0" indent="0" algn="ctr" defTabSz="844550">
            <a:lnSpc>
              <a:spcPct val="90000"/>
            </a:lnSpc>
            <a:spcBef>
              <a:spcPct val="0"/>
            </a:spcBef>
            <a:spcAft>
              <a:spcPct val="35000"/>
            </a:spcAft>
            <a:buNone/>
          </a:pPr>
          <a:r>
            <a:rPr lang="en-US" sz="1900" kern="1200"/>
            <a:t>IV.  EMERGENCY FUNDING PROGRAM</a:t>
          </a:r>
        </a:p>
      </dsp:txBody>
      <dsp:txXfrm>
        <a:off x="5405912" y="2323781"/>
        <a:ext cx="1531337" cy="1531337"/>
      </dsp:txXfrm>
    </dsp:sp>
  </dsp:spTree>
</dsp:drawing>
</file>

<file path=ppt/diagrams/layout1.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hProcess9">
  <dgm:title val=""/>
  <dgm:desc val=""/>
  <dgm:catLst>
    <dgm:cat type="process" pri="5000"/>
    <dgm:cat type="convert"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CompostProcess">
    <dgm:varLst>
      <dgm:dir/>
      <dgm:resizeHandles val="exact"/>
    </dgm:varLst>
    <dgm:alg type="composite">
      <dgm:param type="horzAlign" val="ctr"/>
      <dgm:param type="vertAlign" val="mid"/>
    </dgm:alg>
    <dgm:shape xmlns:r="http://schemas.openxmlformats.org/officeDocument/2006/relationships" r:blip="">
      <dgm:adjLst/>
    </dgm:shape>
    <dgm:presOf/>
    <dgm:constrLst>
      <dgm:constr type="w" for="ch" forName="arrow" refType="w" fact="0.85"/>
      <dgm:constr type="h" for="ch" forName="arrow" refType="h"/>
      <dgm:constr type="ctrX" for="ch" forName="arrow" refType="w" fact="0.5"/>
      <dgm:constr type="ctrY" for="ch" forName="arrow" refType="h" fact="0.5"/>
      <dgm:constr type="w" for="ch" forName="linearProcess" refType="w"/>
      <dgm:constr type="h" for="ch" forName="linearProcess" refType="h" fact="0.4"/>
      <dgm:constr type="ctrX" for="ch" forName="linearProcess" refType="w" fact="0.5"/>
      <dgm:constr type="ctrY" for="ch" forName="linearProcess" refType="h" fact="0.5"/>
    </dgm:constrLst>
    <dgm:ruleLst/>
    <dgm:layoutNode name="arrow" styleLbl="bgShp">
      <dgm:alg type="sp"/>
      <dgm:choose name="Name0">
        <dgm:if name="Name1" func="var" arg="dir" op="equ" val="norm">
          <dgm:shape xmlns:r="http://schemas.openxmlformats.org/officeDocument/2006/relationships" type="rightArrow" r:blip="">
            <dgm:adjLst/>
          </dgm:shape>
        </dgm:if>
        <dgm:else name="Name2">
          <dgm:shape xmlns:r="http://schemas.openxmlformats.org/officeDocument/2006/relationships" type="leftArrow" r:blip="">
            <dgm:adjLst/>
          </dgm:shape>
        </dgm:else>
      </dgm:choose>
      <dgm:presOf/>
      <dgm:constrLst/>
      <dgm:ruleLst/>
    </dgm:layoutNode>
    <dgm:layoutNode name="linearProcess">
      <dgm:choose name="Name3">
        <dgm:if name="Name4" func="var" arg="dir" op="equ" val="norm">
          <dgm:alg type="lin"/>
        </dgm:if>
        <dgm:else name="Name5">
          <dgm:alg type="lin">
            <dgm:param type="linDir" val="fromR"/>
          </dgm:alg>
        </dgm:else>
      </dgm:choose>
      <dgm:shape xmlns:r="http://schemas.openxmlformats.org/officeDocument/2006/relationships" r:blip="">
        <dgm:adjLst/>
      </dgm:shape>
      <dgm:presOf/>
      <dgm:constrLst>
        <dgm:constr type="userA" for="ch" ptType="node" refType="w"/>
        <dgm:constr type="h" for="ch" ptType="node" refType="h"/>
        <dgm:constr type="w" for="ch" ptType="node" op="equ"/>
        <dgm:constr type="w" for="ch" forName="sibTrans" refType="w" fact="0.05"/>
        <dgm:constr type="primFontSz" for="ch" ptType="node" op="equ" val="65"/>
      </dgm:constrLst>
      <dgm:ruleLst/>
      <dgm:forEach name="Name6" axis="ch" ptType="node">
        <dgm:layoutNode name="textNode" styleLbl="node1">
          <dgm:varLst>
            <dgm:bulletEnabled val="1"/>
          </dgm:varLst>
          <dgm:alg type="tx"/>
          <dgm:shape xmlns:r="http://schemas.openxmlformats.org/officeDocument/2006/relationships" type="roundRect" r:blip="">
            <dgm:adjLst/>
          </dgm:shape>
          <dgm:presOf axis="desOrSelf" ptType="node"/>
          <dgm:constrLst>
            <dgm:constr type="userA"/>
            <dgm:constr type="w" refType="userA" fact="0.3"/>
            <dgm:constr type="tMarg" refType="primFontSz" fact="0.3"/>
            <dgm:constr type="bMarg" refType="primFontSz" fact="0.3"/>
            <dgm:constr type="lMarg" refType="primFontSz" fact="0.3"/>
            <dgm:constr type="rMarg" refType="primFontSz" fact="0.3"/>
          </dgm:constrLst>
          <dgm:ruleLst>
            <dgm:rule type="w" val="NaN" fact="1" max="NaN"/>
            <dgm:rule type="primFontSz" val="5" fact="NaN" max="NaN"/>
          </dgm:ruleLst>
        </dgm:layoutNode>
        <dgm:forEach name="Name7" axis="followSib" ptType="sibTrans" cnt="1">
          <dgm:layoutNode name="sibTrans">
            <dgm:alg type="sp"/>
            <dgm:shape xmlns:r="http://schemas.openxmlformats.org/officeDocument/2006/relationships" r:blip="">
              <dgm:adjLst/>
            </dgm:shape>
            <dgm:presOf/>
            <dgm:constrLst/>
            <dgm:ruleLst/>
          </dgm:layoutNode>
        </dgm:forEach>
      </dgm:forEach>
    </dgm:layoutNode>
  </dgm:layoutNode>
</dgm:layoutDef>
</file>

<file path=ppt/diagrams/layout3.xml><?xml version="1.0" encoding="utf-8"?>
<dgm:layoutDef xmlns:dgm="http://schemas.openxmlformats.org/drawingml/2006/diagram" xmlns:a="http://schemas.openxmlformats.org/drawingml/2006/main" uniqueId="urn:microsoft.com/office/officeart/2005/8/layout/hProcess11">
  <dgm:title val=""/>
  <dgm:desc val=""/>
  <dgm:catLst>
    <dgm:cat type="process" pri="8000"/>
    <dgm:cat type="convert" pri="14000"/>
  </dgm:catLst>
  <dgm:sampData useDef="1">
    <dgm:dataModel>
      <dgm:ptLst/>
      <dgm:bg/>
      <dgm:whole/>
    </dgm:dataModel>
  </dgm:sampData>
  <dgm:styleData>
    <dgm:dataModel>
      <dgm:ptLst>
        <dgm:pt modelId="0" type="doc"/>
        <dgm:pt modelId="1"/>
        <dgm:pt modelId="2"/>
      </dgm:ptLst>
      <dgm:cxnLst>
        <dgm:cxn modelId="4" srcId="0" destId="1" srcOrd="0" destOrd="0"/>
        <dgm:cxn modelId="5"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alg type="composite"/>
    <dgm:shape xmlns:r="http://schemas.openxmlformats.org/officeDocument/2006/relationships" r:blip="">
      <dgm:adjLst/>
    </dgm:shape>
    <dgm:presOf/>
    <dgm:choose name="Name1">
      <dgm:if name="Name2" func="var" arg="dir" op="equ" val="norm">
        <dgm:constrLst>
          <dgm:constr type="w" for="ch" forName="arrow" refType="w"/>
          <dgm:constr type="h" for="ch" forName="arrow" refType="h" fact="0.4"/>
          <dgm:constr type="ctrY" for="ch" forName="arrow" refType="h" fact="0.5"/>
          <dgm:constr type="l" for="ch" forName="arrow"/>
          <dgm:constr type="w" for="ch" forName="points" refType="w" fact="0.9"/>
          <dgm:constr type="h" for="ch" forName="points" refType="h"/>
          <dgm:constr type="t" for="ch" forName="points"/>
          <dgm:constr type="l" for="ch" forName="points"/>
        </dgm:constrLst>
      </dgm:if>
      <dgm:else name="Name3">
        <dgm:constrLst>
          <dgm:constr type="w" for="ch" forName="arrow" refType="w"/>
          <dgm:constr type="h" for="ch" forName="arrow" refType="h" fact="0.4"/>
          <dgm:constr type="ctrY" for="ch" forName="arrow" refType="h" fact="0.5"/>
          <dgm:constr type="r" for="ch" forName="arrow" refType="w"/>
          <dgm:constr type="w" for="ch" forName="points" refType="w" fact="0.9"/>
          <dgm:constr type="h" for="ch" forName="points" refType="h"/>
          <dgm:constr type="t" for="ch" forName="points"/>
          <dgm:constr type="r" for="ch" forName="points" refType="w"/>
        </dgm:constrLst>
      </dgm:else>
    </dgm:choose>
    <dgm:ruleLst/>
    <dgm:layoutNode name="arrow" styleLbl="bgShp">
      <dgm:alg type="sp"/>
      <dgm:choose name="Name4">
        <dgm:if name="Name5" func="var" arg="dir" op="equ" val="norm">
          <dgm:shape xmlns:r="http://schemas.openxmlformats.org/officeDocument/2006/relationships" type="notchedRightArrow" r:blip="">
            <dgm:adjLst/>
          </dgm:shape>
        </dgm:if>
        <dgm:else name="Name6">
          <dgm:shape xmlns:r="http://schemas.openxmlformats.org/officeDocument/2006/relationships" rot="180" type="notchedRightArrow" r:blip="">
            <dgm:adjLst/>
          </dgm:shape>
        </dgm:else>
      </dgm:choose>
      <dgm:presOf/>
      <dgm:constrLst/>
      <dgm:ruleLst/>
    </dgm:layoutNode>
    <dgm:layoutNode name="points">
      <dgm:choose name="Name7">
        <dgm:if name="Name8" func="var" arg="dir" op="equ" val="norm">
          <dgm:alg type="lin">
            <dgm:param type="linDir" val="fromL"/>
          </dgm:alg>
        </dgm:if>
        <dgm:else name="Name9">
          <dgm:alg type="lin">
            <dgm:param type="linDir" val="fromR"/>
          </dgm:alg>
        </dgm:else>
      </dgm:choose>
      <dgm:shape xmlns:r="http://schemas.openxmlformats.org/officeDocument/2006/relationships" r:blip="">
        <dgm:adjLst/>
      </dgm:shape>
      <dgm:presOf/>
      <dgm:constrLst>
        <dgm:constr type="w" for="ch" forName="compositeA" refType="w"/>
        <dgm:constr type="h" for="ch" forName="compositeA" refType="h"/>
        <dgm:constr type="w" for="ch" forName="compositeB" refType="w" refFor="ch" refForName="compositeA" op="equ"/>
        <dgm:constr type="h" for="ch" forName="compositeB" refType="h" refFor="ch" refForName="compositeA" op="equ"/>
        <dgm:constr type="primFontSz" for="des" ptType="node" op="equ" val="65"/>
        <dgm:constr type="w" for="ch" forName="space" refType="w" refFor="ch" refForName="compositeA" op="equ" fact="0.05"/>
      </dgm:constrLst>
      <dgm:ruleLst/>
      <dgm:forEach name="Name10" axis="ch" ptType="node">
        <dgm:choose name="Name11">
          <dgm:if name="Name12" axis="self" ptType="node" func="posOdd" op="equ" val="1">
            <dgm:layoutNode name="compositeA">
              <dgm:alg type="composite"/>
              <dgm:shape xmlns:r="http://schemas.openxmlformats.org/officeDocument/2006/relationships" r:blip="">
                <dgm:adjLst/>
              </dgm:shape>
              <dgm:presOf/>
              <dgm:constrLst>
                <dgm:constr type="w" for="ch" forName="textA" refType="w"/>
                <dgm:constr type="h" for="ch" forName="textA" refType="h" fact="0.4"/>
                <dgm:constr type="t" for="ch" forName="textA"/>
                <dgm:constr type="l" for="ch" forName="textA"/>
                <dgm:constr type="h" for="ch" forName="circleA" refType="h" fact="0.1"/>
                <dgm:constr type="h" for="ch" forName="circleA" refType="w" op="lte"/>
                <dgm:constr type="w" for="ch" forName="circleA" refType="h" refFor="ch" refForName="circleA" op="equ"/>
                <dgm:constr type="ctrY" for="ch" forName="circleA" refType="h" fact="0.5"/>
                <dgm:constr type="ctrX" for="ch" forName="circleA" refType="w" refFor="ch" refForName="textA" fact="0.5"/>
                <dgm:constr type="w" for="ch" forName="spaceA" refType="w"/>
                <dgm:constr type="h" for="ch" forName="spaceA" refType="h" fact="0.4"/>
                <dgm:constr type="b" for="ch" forName="spaceA" refType="h"/>
                <dgm:constr type="l" for="ch" forName="spaceA"/>
              </dgm:constrLst>
              <dgm:ruleLst/>
              <dgm:layoutNode name="textA" styleLbl="revTx">
                <dgm:varLst>
                  <dgm:bulletEnabled val="1"/>
                </dgm:varLst>
                <dgm:alg type="tx">
                  <dgm:param type="txAnchorVert" val="b"/>
                  <dgm:param type="txAnchorVertCh" val="b"/>
                  <dgm:param type="txAnchorHorzCh" val="ctr"/>
                </dgm:alg>
                <dgm:shape xmlns:r="http://schemas.openxmlformats.org/officeDocument/2006/relationships" type="rect" r:blip="">
                  <dgm:adjLst/>
                </dgm:shape>
                <dgm:presOf axis="desOrSelf" ptType="node"/>
                <dgm:constrLst/>
                <dgm:ruleLst>
                  <dgm:rule type="primFontSz" val="5" fact="NaN" max="NaN"/>
                </dgm:ruleLst>
              </dgm:layoutNode>
              <dgm:layoutNode name="circleA">
                <dgm:alg type="sp"/>
                <dgm:shape xmlns:r="http://schemas.openxmlformats.org/officeDocument/2006/relationships" type="ellipse" r:blip="">
                  <dgm:adjLst/>
                </dgm:shape>
                <dgm:presOf/>
                <dgm:constrLst/>
                <dgm:ruleLst/>
              </dgm:layoutNode>
              <dgm:layoutNode name="spaceA">
                <dgm:alg type="sp"/>
                <dgm:shape xmlns:r="http://schemas.openxmlformats.org/officeDocument/2006/relationships" r:blip="">
                  <dgm:adjLst/>
                </dgm:shape>
                <dgm:presOf/>
                <dgm:constrLst/>
                <dgm:ruleLst/>
              </dgm:layoutNode>
            </dgm:layoutNode>
          </dgm:if>
          <dgm:else name="Name13">
            <dgm:layoutNode name="compositeB">
              <dgm:alg type="composite"/>
              <dgm:shape xmlns:r="http://schemas.openxmlformats.org/officeDocument/2006/relationships" r:blip="">
                <dgm:adjLst/>
              </dgm:shape>
              <dgm:presOf/>
              <dgm:constrLst>
                <dgm:constr type="w" for="ch" forName="textB" refType="w"/>
                <dgm:constr type="h" for="ch" forName="textB" refType="h" fact="0.4"/>
                <dgm:constr type="b" for="ch" forName="textB" refType="h"/>
                <dgm:constr type="l" for="ch" forName="textB"/>
                <dgm:constr type="h" for="ch" forName="circleB" refType="h" fact="0.1"/>
                <dgm:constr type="w" for="ch" forName="circleB" refType="h" refFor="ch" refForName="circleB" op="equ"/>
                <dgm:constr type="h" for="ch" forName="circleB" refType="w" op="lte"/>
                <dgm:constr type="ctrY" for="ch" forName="circleB" refType="h" fact="0.5"/>
                <dgm:constr type="ctrX" for="ch" forName="circleB" refType="w" refFor="ch" refForName="textB" fact="0.5"/>
                <dgm:constr type="w" for="ch" forName="spaceB" refType="w"/>
                <dgm:constr type="h" for="ch" forName="spaceB" refType="h" fact="0.4"/>
                <dgm:constr type="t" for="ch" forName="spaceB"/>
                <dgm:constr type="l" for="ch" forName="spaceB"/>
              </dgm:constrLst>
              <dgm:ruleLst/>
              <dgm:layoutNode name="textB" styleLbl="revTx">
                <dgm:varLst>
                  <dgm:bulletEnabled val="1"/>
                </dgm:varLst>
                <dgm:alg type="tx">
                  <dgm:param type="txAnchorVert" val="t"/>
                  <dgm:param type="txAnchorVertCh" val="t"/>
                  <dgm:param type="txAnchorHorzCh" val="ctr"/>
                </dgm:alg>
                <dgm:shape xmlns:r="http://schemas.openxmlformats.org/officeDocument/2006/relationships" type="rect" r:blip="">
                  <dgm:adjLst/>
                </dgm:shape>
                <dgm:presOf axis="desOrSelf" ptType="node"/>
                <dgm:constrLst/>
                <dgm:ruleLst>
                  <dgm:rule type="primFontSz" val="5" fact="NaN" max="NaN"/>
                </dgm:ruleLst>
              </dgm:layoutNode>
              <dgm:layoutNode name="circleB">
                <dgm:alg type="sp"/>
                <dgm:shape xmlns:r="http://schemas.openxmlformats.org/officeDocument/2006/relationships" type="ellipse" r:blip="">
                  <dgm:adjLst/>
                </dgm:shape>
                <dgm:presOf/>
                <dgm:constrLst/>
                <dgm:ruleLst/>
              </dgm:layoutNode>
              <dgm:layoutNode name="spaceB">
                <dgm:alg type="sp"/>
                <dgm:shape xmlns:r="http://schemas.openxmlformats.org/officeDocument/2006/relationships" r:blip="">
                  <dgm:adjLst/>
                </dgm:shape>
                <dgm:presOf/>
                <dgm:constrLst/>
                <dgm:ruleLst/>
              </dgm:layoutNode>
            </dgm:layoutNode>
          </dgm:else>
        </dgm:choose>
        <dgm:forEach name="Name14" axis="followSib" ptType="sibTrans" cnt="1">
          <dgm:layoutNode name="space">
            <dgm:alg type="sp"/>
            <dgm:shape xmlns:r="http://schemas.openxmlformats.org/officeDocument/2006/relationships" r:blip="">
              <dgm:adjLst/>
            </dgm:shape>
            <dgm:presOf/>
            <dgm:constrLst/>
            <dgm:ruleLst/>
          </dgm:layoutNode>
        </dgm:forEach>
      </dgm:forEach>
    </dgm:layoutNode>
  </dgm:layoutNode>
</dgm:layoutDef>
</file>

<file path=ppt/diagrams/layout4.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5.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layout6.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7.xml><?xml version="1.0" encoding="utf-8"?>
<dgm:layoutDef xmlns:dgm="http://schemas.openxmlformats.org/drawingml/2006/diagram" xmlns:a="http://schemas.openxmlformats.org/drawingml/2006/main" uniqueId="urn:microsoft.com/office/officeart/2005/8/layout/matrix3">
  <dgm:title val=""/>
  <dgm:desc val=""/>
  <dgm:catLst>
    <dgm:cat type="matrix" pri="1000"/>
    <dgm:cat type="convert" pri="18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0" destOrd="0"/>
        <dgm:cxn modelId="8" srcId="0" destId="4" srcOrd="1" destOrd="0"/>
      </dgm:cxnLst>
      <dgm:bg/>
      <dgm:whole/>
    </dgm:dataModel>
  </dgm:sampData>
  <dgm:styleData useDef="1">
    <dgm:dataModel>
      <dgm:ptLst/>
      <dgm:bg/>
      <dgm:whole/>
    </dgm:dataModel>
  </dgm:styleData>
  <dgm:clrData useDef="1">
    <dgm:dataModel>
      <dgm:ptLst/>
      <dgm:bg/>
      <dgm:whole/>
    </dgm:dataModel>
  </dgm:clrData>
  <dgm:layoutNode name="matrix">
    <dgm:varLst>
      <dgm:chMax val="1"/>
      <dgm:dir/>
      <dgm:resizeHandles val="exact"/>
    </dgm:varLst>
    <dgm:alg type="composite">
      <dgm:param type="ar" val="1"/>
    </dgm:alg>
    <dgm:shape xmlns:r="http://schemas.openxmlformats.org/officeDocument/2006/relationships" r:blip="">
      <dgm:adjLst/>
    </dgm:shape>
    <dgm:presOf/>
    <dgm:choose name="Name0">
      <dgm:if name="Name1" func="var" arg="dir" op="equ" val="norm">
        <dgm:constrLst>
          <dgm:constr type="w" for="ch" forName="diamond" refType="w"/>
          <dgm:constr type="h" for="ch" forName="diamond" refType="h"/>
          <dgm:constr type="w" for="ch" forName="quad1" refType="w" fact="0.39"/>
          <dgm:constr type="h" for="ch" forName="quad1" refType="h" fact="0.39"/>
          <dgm:constr type="ctrX" for="ch" forName="quad1" refType="w" fact="0.29"/>
          <dgm:constr type="ctrY" for="ch" forName="quad1" refType="h" fact="0.29"/>
          <dgm:constr type="w" for="ch" forName="quad2" refType="w" fact="0.39"/>
          <dgm:constr type="h" for="ch" forName="quad2" refType="h" fact="0.39"/>
          <dgm:constr type="ctrX" for="ch" forName="quad2" refType="w" fact="0.71"/>
          <dgm:constr type="ctrY" for="ch" forName="quad2" refType="h" fact="0.29"/>
          <dgm:constr type="w" for="ch" forName="quad3" refType="w" fact="0.39"/>
          <dgm:constr type="h" for="ch" forName="quad3" refType="h" fact="0.39"/>
          <dgm:constr type="ctrX" for="ch" forName="quad3" refType="w" fact="0.29"/>
          <dgm:constr type="ctrY" for="ch" forName="quad3" refType="h" fact="0.71"/>
          <dgm:constr type="w" for="ch" forName="quad4" refType="w" fact="0.39"/>
          <dgm:constr type="h" for="ch" forName="quad4" refType="h" fact="0.39"/>
          <dgm:constr type="ctrX" for="ch" forName="quad4" refType="w" fact="0.71"/>
          <dgm:constr type="ctrY" for="ch" forName="quad4" refType="h" fact="0.71"/>
          <dgm:constr type="primFontSz" for="des" ptType="node" op="equ" val="65"/>
        </dgm:constrLst>
      </dgm:if>
      <dgm:else name="Name2">
        <dgm:constrLst>
          <dgm:constr type="w" for="ch" forName="diamond" refType="w"/>
          <dgm:constr type="h" for="ch" forName="diamond" refType="h"/>
          <dgm:constr type="w" for="ch" forName="quad1" refType="w" fact="0.39"/>
          <dgm:constr type="h" for="ch" forName="quad1" refType="h" fact="0.39"/>
          <dgm:constr type="ctrX" for="ch" forName="quad1" refType="w" fact="0.71"/>
          <dgm:constr type="ctrY" for="ch" forName="quad1" refType="h" fact="0.29"/>
          <dgm:constr type="w" for="ch" forName="quad2" refType="w" fact="0.39"/>
          <dgm:constr type="h" for="ch" forName="quad2" refType="h" fact="0.39"/>
          <dgm:constr type="ctrX" for="ch" forName="quad2" refType="w" fact="0.29"/>
          <dgm:constr type="ctrY" for="ch" forName="quad2" refType="h" fact="0.29"/>
          <dgm:constr type="w" for="ch" forName="quad3" refType="w" fact="0.39"/>
          <dgm:constr type="h" for="ch" forName="quad3" refType="h" fact="0.39"/>
          <dgm:constr type="ctrX" for="ch" forName="quad3" refType="w" fact="0.71"/>
          <dgm:constr type="ctrY" for="ch" forName="quad3" refType="h" fact="0.71"/>
          <dgm:constr type="w" for="ch" forName="quad4" refType="w" fact="0.39"/>
          <dgm:constr type="h" for="ch" forName="quad4" refType="h" fact="0.39"/>
          <dgm:constr type="ctrX" for="ch" forName="quad4" refType="w" fact="0.29"/>
          <dgm:constr type="ctrY" for="ch" forName="quad4" refType="h" fact="0.71"/>
          <dgm:constr type="primFontSz" for="des" ptType="node" op="equ" val="65"/>
        </dgm:constrLst>
      </dgm:else>
    </dgm:choose>
    <dgm:ruleLst/>
    <dgm:choose name="Name3">
      <dgm:if name="Name4" axis="ch" ptType="node" func="cnt" op="gte" val="1">
        <dgm:layoutNode name="diamond" styleLbl="bgShp">
          <dgm:alg type="sp"/>
          <dgm:shape xmlns:r="http://schemas.openxmlformats.org/officeDocument/2006/relationships" type="diamond" r:blip="">
            <dgm:adjLst/>
          </dgm:shape>
          <dgm:presOf/>
          <dgm:constrLst>
            <dgm:constr type="w" refType="h" op="equ"/>
          </dgm:constrLst>
          <dgm:ruleLst/>
        </dgm:layoutNode>
        <dgm:layoutNode name="quad1">
          <dgm:varLst>
            <dgm:chMax val="0"/>
            <dgm:chPref val="0"/>
            <dgm:bulletEnabled val="1"/>
          </dgm:varLst>
          <dgm:alg type="tx"/>
          <dgm:shape xmlns:r="http://schemas.openxmlformats.org/officeDocument/2006/relationships" type="roundRect" r:blip="">
            <dgm:adjLst/>
          </dgm:shape>
          <dgm:presOf axis="ch desOrSelf" ptType="node node" st="1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2">
          <dgm:varLst>
            <dgm:chMax val="0"/>
            <dgm:chPref val="0"/>
            <dgm:bulletEnabled val="1"/>
          </dgm:varLst>
          <dgm:alg type="tx"/>
          <dgm:shape xmlns:r="http://schemas.openxmlformats.org/officeDocument/2006/relationships" type="roundRect" r:blip="">
            <dgm:adjLst/>
          </dgm:shape>
          <dgm:presOf axis="ch desOrSelf" ptType="node node" st="2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3">
          <dgm:varLst>
            <dgm:chMax val="0"/>
            <dgm:chPref val="0"/>
            <dgm:bulletEnabled val="1"/>
          </dgm:varLst>
          <dgm:alg type="tx"/>
          <dgm:shape xmlns:r="http://schemas.openxmlformats.org/officeDocument/2006/relationships" type="roundRect" r:blip="">
            <dgm:adjLst/>
          </dgm:shape>
          <dgm:presOf axis="ch desOrSelf" ptType="node node" st="3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4">
          <dgm:varLst>
            <dgm:chMax val="0"/>
            <dgm:chPref val="0"/>
            <dgm:bulletEnabled val="1"/>
          </dgm:varLst>
          <dgm:alg type="tx"/>
          <dgm:shape xmlns:r="http://schemas.openxmlformats.org/officeDocument/2006/relationships" type="roundRect" r:blip="">
            <dgm:adjLst/>
          </dgm:shape>
          <dgm:presOf axis="ch desOrSelf" ptType="node node" st="4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5"/>
    </dgm:choos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43343" cy="467072"/>
          </a:xfrm>
          <a:prstGeom prst="rect">
            <a:avLst/>
          </a:prstGeom>
        </p:spPr>
        <p:txBody>
          <a:bodyPr vert="horz" lIns="93324" tIns="46662" rIns="93324" bIns="46662" rtlCol="0"/>
          <a:lstStyle>
            <a:lvl1pPr algn="l">
              <a:defRPr sz="1200"/>
            </a:lvl1pPr>
          </a:lstStyle>
          <a:p>
            <a:endParaRPr lang="en-US"/>
          </a:p>
        </p:txBody>
      </p:sp>
      <p:sp>
        <p:nvSpPr>
          <p:cNvPr id="3" name="Date Placeholder 2"/>
          <p:cNvSpPr>
            <a:spLocks noGrp="1"/>
          </p:cNvSpPr>
          <p:nvPr>
            <p:ph type="dt" idx="1"/>
          </p:nvPr>
        </p:nvSpPr>
        <p:spPr>
          <a:xfrm>
            <a:off x="3978132" y="0"/>
            <a:ext cx="3043343" cy="467072"/>
          </a:xfrm>
          <a:prstGeom prst="rect">
            <a:avLst/>
          </a:prstGeom>
        </p:spPr>
        <p:txBody>
          <a:bodyPr vert="horz" lIns="93324" tIns="46662" rIns="93324" bIns="46662" rtlCol="0"/>
          <a:lstStyle>
            <a:lvl1pPr algn="r">
              <a:defRPr sz="1200"/>
            </a:lvl1pPr>
          </a:lstStyle>
          <a:p>
            <a:fld id="{F939E36E-9C1A-4B7F-85B6-51C70519CB33}" type="datetimeFigureOut">
              <a:rPr lang="en-US" smtClean="0"/>
              <a:t>11/15/2024</a:t>
            </a:fld>
            <a:endParaRPr lang="en-US"/>
          </a:p>
        </p:txBody>
      </p:sp>
      <p:sp>
        <p:nvSpPr>
          <p:cNvPr id="4" name="Slide Image Placeholder 3"/>
          <p:cNvSpPr>
            <a:spLocks noGrp="1" noRot="1" noChangeAspect="1"/>
          </p:cNvSpPr>
          <p:nvPr>
            <p:ph type="sldImg" idx="2"/>
          </p:nvPr>
        </p:nvSpPr>
        <p:spPr>
          <a:xfrm>
            <a:off x="719138" y="1163638"/>
            <a:ext cx="5584825" cy="3141662"/>
          </a:xfrm>
          <a:prstGeom prst="rect">
            <a:avLst/>
          </a:prstGeom>
          <a:noFill/>
          <a:ln w="12700">
            <a:solidFill>
              <a:prstClr val="black"/>
            </a:solidFill>
          </a:ln>
        </p:spPr>
        <p:txBody>
          <a:bodyPr vert="horz" lIns="93324" tIns="46662" rIns="93324" bIns="46662" rtlCol="0" anchor="ctr"/>
          <a:lstStyle/>
          <a:p>
            <a:endParaRPr lang="en-US"/>
          </a:p>
        </p:txBody>
      </p:sp>
      <p:sp>
        <p:nvSpPr>
          <p:cNvPr id="5" name="Notes Placeholder 4"/>
          <p:cNvSpPr>
            <a:spLocks noGrp="1"/>
          </p:cNvSpPr>
          <p:nvPr>
            <p:ph type="body" sz="quarter" idx="3"/>
          </p:nvPr>
        </p:nvSpPr>
        <p:spPr>
          <a:xfrm>
            <a:off x="702310" y="4480004"/>
            <a:ext cx="5618480" cy="3665458"/>
          </a:xfrm>
          <a:prstGeom prst="rect">
            <a:avLst/>
          </a:prstGeom>
        </p:spPr>
        <p:txBody>
          <a:bodyPr vert="horz" lIns="93324" tIns="46662" rIns="93324" bIns="46662"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42030"/>
            <a:ext cx="3043343" cy="467071"/>
          </a:xfrm>
          <a:prstGeom prst="rect">
            <a:avLst/>
          </a:prstGeom>
        </p:spPr>
        <p:txBody>
          <a:bodyPr vert="horz" lIns="93324" tIns="46662" rIns="93324" bIns="46662" rtlCol="0" anchor="b"/>
          <a:lstStyle>
            <a:lvl1pPr algn="l">
              <a:defRPr sz="1200"/>
            </a:lvl1pPr>
          </a:lstStyle>
          <a:p>
            <a:endParaRPr lang="en-US"/>
          </a:p>
        </p:txBody>
      </p:sp>
      <p:sp>
        <p:nvSpPr>
          <p:cNvPr id="7" name="Slide Number Placeholder 6"/>
          <p:cNvSpPr>
            <a:spLocks noGrp="1"/>
          </p:cNvSpPr>
          <p:nvPr>
            <p:ph type="sldNum" sz="quarter" idx="5"/>
          </p:nvPr>
        </p:nvSpPr>
        <p:spPr>
          <a:xfrm>
            <a:off x="3978132" y="8842030"/>
            <a:ext cx="3043343" cy="467071"/>
          </a:xfrm>
          <a:prstGeom prst="rect">
            <a:avLst/>
          </a:prstGeom>
        </p:spPr>
        <p:txBody>
          <a:bodyPr vert="horz" lIns="93324" tIns="46662" rIns="93324" bIns="46662" rtlCol="0" anchor="b"/>
          <a:lstStyle>
            <a:lvl1pPr algn="r">
              <a:defRPr sz="1200"/>
            </a:lvl1pPr>
          </a:lstStyle>
          <a:p>
            <a:fld id="{476BF697-4546-40FD-B17D-804299AADE0C}" type="slidenum">
              <a:rPr lang="en-US" smtClean="0"/>
              <a:t>‹#›</a:t>
            </a:fld>
            <a:endParaRPr lang="en-US"/>
          </a:p>
        </p:txBody>
      </p:sp>
    </p:spTree>
    <p:extLst>
      <p:ext uri="{BB962C8B-B14F-4D97-AF65-F5344CB8AC3E}">
        <p14:creationId xmlns:p14="http://schemas.microsoft.com/office/powerpoint/2010/main" val="188412542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application</a:t>
            </a:r>
            <a:r>
              <a:rPr lang="en-US" baseline="0" dirty="0"/>
              <a:t> should read from the intersection of Boone Point (CR 1029) at beginning MP</a:t>
            </a:r>
            <a:r>
              <a:rPr lang="en-US" dirty="0"/>
              <a:t> 1.338 extending</a:t>
            </a:r>
            <a:r>
              <a:rPr lang="en-US" baseline="0" dirty="0"/>
              <a:t> southwest 1.087 miles to ending </a:t>
            </a:r>
            <a:r>
              <a:rPr lang="en-US" baseline="0" dirty="0" err="1"/>
              <a:t>mp</a:t>
            </a:r>
            <a:r>
              <a:rPr lang="en-US" baseline="0" dirty="0"/>
              <a:t> 2.425.</a:t>
            </a:r>
            <a:endParaRPr lang="en-US" dirty="0"/>
          </a:p>
        </p:txBody>
      </p:sp>
      <p:sp>
        <p:nvSpPr>
          <p:cNvPr id="4" name="Slide Number Placeholder 3"/>
          <p:cNvSpPr>
            <a:spLocks noGrp="1"/>
          </p:cNvSpPr>
          <p:nvPr>
            <p:ph type="sldNum" sz="quarter" idx="5"/>
          </p:nvPr>
        </p:nvSpPr>
        <p:spPr/>
        <p:txBody>
          <a:bodyPr/>
          <a:lstStyle/>
          <a:p>
            <a:fld id="{476BF697-4546-40FD-B17D-804299AADE0C}" type="slidenum">
              <a:rPr lang="en-US" smtClean="0"/>
              <a:t>18</a:t>
            </a:fld>
            <a:endParaRPr lang="en-US"/>
          </a:p>
        </p:txBody>
      </p:sp>
    </p:spTree>
    <p:extLst>
      <p:ext uri="{BB962C8B-B14F-4D97-AF65-F5344CB8AC3E}">
        <p14:creationId xmlns:p14="http://schemas.microsoft.com/office/powerpoint/2010/main" val="2544387226"/>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image" Target="../media/image3.png"/><Relationship Id="rId1" Type="http://schemas.openxmlformats.org/officeDocument/2006/relationships/slideMaster" Target="../slideMasters/slideMaster1.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11" name="Title 1"/>
          <p:cNvSpPr>
            <a:spLocks noGrp="1"/>
          </p:cNvSpPr>
          <p:nvPr>
            <p:ph type="title" hasCustomPrompt="1"/>
          </p:nvPr>
        </p:nvSpPr>
        <p:spPr>
          <a:xfrm>
            <a:off x="4086224" y="1447481"/>
            <a:ext cx="7191375" cy="1042987"/>
          </a:xfrm>
        </p:spPr>
        <p:txBody>
          <a:bodyPr tIns="0" anchor="t">
            <a:normAutofit/>
          </a:bodyPr>
          <a:lstStyle>
            <a:lvl1pPr algn="l">
              <a:defRPr sz="5400" b="1" baseline="0">
                <a:latin typeface="Arial" panose="020B0604020202020204" pitchFamily="34" charset="0"/>
                <a:cs typeface="Arial" panose="020B0604020202020204" pitchFamily="34" charset="0"/>
              </a:defRPr>
            </a:lvl1pPr>
          </a:lstStyle>
          <a:p>
            <a:r>
              <a:rPr lang="en-US" dirty="0"/>
              <a:t>TITLE SLIDE: NAME</a:t>
            </a:r>
          </a:p>
        </p:txBody>
      </p:sp>
      <p:sp>
        <p:nvSpPr>
          <p:cNvPr id="12" name="Text Placeholder 2"/>
          <p:cNvSpPr>
            <a:spLocks noGrp="1"/>
          </p:cNvSpPr>
          <p:nvPr>
            <p:ph type="body" idx="1" hasCustomPrompt="1"/>
          </p:nvPr>
        </p:nvSpPr>
        <p:spPr>
          <a:xfrm>
            <a:off x="4092575" y="2490468"/>
            <a:ext cx="7185025" cy="2043432"/>
          </a:xfrm>
        </p:spPr>
        <p:txBody>
          <a:bodyPr anchor="b"/>
          <a:lstStyle>
            <a:lvl1pPr marL="0" indent="0">
              <a:buNone/>
              <a:defRPr sz="2400" baseline="0">
                <a:solidFill>
                  <a:schemeClr val="tx1"/>
                </a:solidFill>
                <a:latin typeface="Arial" panose="020B0604020202020204" pitchFamily="34" charset="0"/>
                <a:cs typeface="Arial" panose="020B06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Speaker information</a:t>
            </a:r>
          </a:p>
        </p:txBody>
      </p:sp>
      <p:sp>
        <p:nvSpPr>
          <p:cNvPr id="13" name="Rectangle 12"/>
          <p:cNvSpPr/>
          <p:nvPr userDrawn="1"/>
        </p:nvSpPr>
        <p:spPr>
          <a:xfrm>
            <a:off x="3667125" y="1604961"/>
            <a:ext cx="85725" cy="282733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4" name="Picture 13"/>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711200" y="2247313"/>
            <a:ext cx="2465097" cy="1398942"/>
          </a:xfrm>
          <a:prstGeom prst="rect">
            <a:avLst/>
          </a:prstGeom>
        </p:spPr>
      </p:pic>
      <p:sp>
        <p:nvSpPr>
          <p:cNvPr id="16" name="Rectangle 15"/>
          <p:cNvSpPr/>
          <p:nvPr userDrawn="1"/>
        </p:nvSpPr>
        <p:spPr>
          <a:xfrm>
            <a:off x="1" y="6362700"/>
            <a:ext cx="12192000" cy="4953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2992668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Mission Statement Slide">
    <p:spTree>
      <p:nvGrpSpPr>
        <p:cNvPr id="1" name=""/>
        <p:cNvGrpSpPr/>
        <p:nvPr/>
      </p:nvGrpSpPr>
      <p:grpSpPr>
        <a:xfrm>
          <a:off x="0" y="0"/>
          <a:ext cx="0" cy="0"/>
          <a:chOff x="0" y="0"/>
          <a:chExt cx="0" cy="0"/>
        </a:xfrm>
      </p:grpSpPr>
      <p:sp>
        <p:nvSpPr>
          <p:cNvPr id="7" name="Rectangle 6"/>
          <p:cNvSpPr/>
          <p:nvPr userDrawn="1"/>
        </p:nvSpPr>
        <p:spPr>
          <a:xfrm>
            <a:off x="3667126" y="1004341"/>
            <a:ext cx="107706" cy="444180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2" name="Picture 11"/>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711200" y="2247313"/>
            <a:ext cx="2465097" cy="1398942"/>
          </a:xfrm>
          <a:prstGeom prst="rect">
            <a:avLst/>
          </a:prstGeom>
        </p:spPr>
      </p:pic>
      <p:sp>
        <p:nvSpPr>
          <p:cNvPr id="13" name="Rectangle 12"/>
          <p:cNvSpPr/>
          <p:nvPr userDrawn="1"/>
        </p:nvSpPr>
        <p:spPr>
          <a:xfrm>
            <a:off x="1" y="6362700"/>
            <a:ext cx="12192000" cy="4953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Text Placeholder 2"/>
          <p:cNvSpPr>
            <a:spLocks noGrp="1"/>
          </p:cNvSpPr>
          <p:nvPr>
            <p:ph type="body" idx="1" hasCustomPrompt="1"/>
          </p:nvPr>
        </p:nvSpPr>
        <p:spPr>
          <a:xfrm>
            <a:off x="4134779" y="1004341"/>
            <a:ext cx="6729533" cy="4598790"/>
          </a:xfrm>
        </p:spPr>
        <p:txBody>
          <a:bodyPr>
            <a:noAutofit/>
          </a:bodyPr>
          <a:lstStyle>
            <a:lvl1pPr marL="0" indent="0">
              <a:buNone/>
              <a:defRPr sz="1800" baseline="0">
                <a:solidFill>
                  <a:schemeClr val="tx1"/>
                </a:solidFill>
                <a:latin typeface="Arial" panose="020B0604020202020204" pitchFamily="34" charset="0"/>
                <a:cs typeface="Arial" panose="020B06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a:lnSpc>
                <a:spcPct val="110000"/>
              </a:lnSpc>
            </a:pPr>
            <a:r>
              <a:rPr lang="en-US" sz="2400" dirty="0"/>
              <a:t>Content</a:t>
            </a:r>
          </a:p>
          <a:p>
            <a:endParaRPr lang="en-US" dirty="0"/>
          </a:p>
        </p:txBody>
      </p:sp>
    </p:spTree>
    <p:extLst>
      <p:ext uri="{BB962C8B-B14F-4D97-AF65-F5344CB8AC3E}">
        <p14:creationId xmlns:p14="http://schemas.microsoft.com/office/powerpoint/2010/main" val="404863284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Centered Section">
    <p:spTree>
      <p:nvGrpSpPr>
        <p:cNvPr id="1" name=""/>
        <p:cNvGrpSpPr/>
        <p:nvPr/>
      </p:nvGrpSpPr>
      <p:grpSpPr>
        <a:xfrm>
          <a:off x="0" y="0"/>
          <a:ext cx="0" cy="0"/>
          <a:chOff x="0" y="0"/>
          <a:chExt cx="0" cy="0"/>
        </a:xfrm>
      </p:grpSpPr>
      <p:sp>
        <p:nvSpPr>
          <p:cNvPr id="4" name="Rectangle 3"/>
          <p:cNvSpPr/>
          <p:nvPr userDrawn="1"/>
        </p:nvSpPr>
        <p:spPr>
          <a:xfrm>
            <a:off x="0" y="0"/>
            <a:ext cx="12192000" cy="128336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p:cNvSpPr/>
          <p:nvPr userDrawn="1"/>
        </p:nvSpPr>
        <p:spPr>
          <a:xfrm>
            <a:off x="0" y="1283368"/>
            <a:ext cx="12192000" cy="157373"/>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p:cNvSpPr>
            <a:spLocks noGrp="1"/>
          </p:cNvSpPr>
          <p:nvPr>
            <p:ph idx="1"/>
          </p:nvPr>
        </p:nvSpPr>
        <p:spPr>
          <a:xfrm>
            <a:off x="2533650" y="1716966"/>
            <a:ext cx="7315200" cy="435133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 name="Slide Number Placeholder 5"/>
          <p:cNvSpPr>
            <a:spLocks noGrp="1"/>
          </p:cNvSpPr>
          <p:nvPr>
            <p:ph type="sldNum" sz="quarter" idx="12"/>
          </p:nvPr>
        </p:nvSpPr>
        <p:spPr>
          <a:xfrm>
            <a:off x="4724400" y="6356350"/>
            <a:ext cx="2743200" cy="365125"/>
          </a:xfrm>
        </p:spPr>
        <p:txBody>
          <a:bodyPr/>
          <a:lstStyle>
            <a:lvl1pPr algn="ctr">
              <a:defRPr/>
            </a:lvl1pPr>
          </a:lstStyle>
          <a:p>
            <a:fld id="{8C7C9E5F-8B91-4FE5-96C2-A2C328B5021F}" type="slidenum">
              <a:rPr lang="en-US" smtClean="0"/>
              <a:pPr/>
              <a:t>‹#›</a:t>
            </a:fld>
            <a:endParaRPr lang="en-US"/>
          </a:p>
        </p:txBody>
      </p:sp>
      <p:sp>
        <p:nvSpPr>
          <p:cNvPr id="9" name="Rectangle 8"/>
          <p:cNvSpPr/>
          <p:nvPr userDrawn="1"/>
        </p:nvSpPr>
        <p:spPr>
          <a:xfrm>
            <a:off x="546100" y="6632575"/>
            <a:ext cx="11099800" cy="88900"/>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p:cNvSpPr/>
          <p:nvPr userDrawn="1"/>
        </p:nvSpPr>
        <p:spPr>
          <a:xfrm>
            <a:off x="10135897" y="5816600"/>
            <a:ext cx="1752600" cy="1082674"/>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4" name="Picture 1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199397" y="5942679"/>
            <a:ext cx="1612900" cy="915321"/>
          </a:xfrm>
          <a:prstGeom prst="rect">
            <a:avLst/>
          </a:prstGeom>
        </p:spPr>
      </p:pic>
      <p:sp>
        <p:nvSpPr>
          <p:cNvPr id="15" name="Title 1"/>
          <p:cNvSpPr>
            <a:spLocks noGrp="1"/>
          </p:cNvSpPr>
          <p:nvPr>
            <p:ph type="title"/>
          </p:nvPr>
        </p:nvSpPr>
        <p:spPr>
          <a:xfrm>
            <a:off x="0" y="352926"/>
            <a:ext cx="12192000" cy="1087815"/>
          </a:xfrm>
        </p:spPr>
        <p:txBody>
          <a:bodyPr/>
          <a:lstStyle>
            <a:lvl1pPr algn="ctr">
              <a:defRPr>
                <a:solidFill>
                  <a:schemeClr val="bg1"/>
                </a:solidFill>
                <a:latin typeface="Arial" panose="020B0604020202020204" pitchFamily="34" charset="0"/>
                <a:cs typeface="Arial" panose="020B0604020202020204" pitchFamily="34" charset="0"/>
              </a:defRPr>
            </a:lvl1pPr>
          </a:lstStyle>
          <a:p>
            <a:r>
              <a:rPr lang="en-US"/>
              <a:t>Click to edit Master title style</a:t>
            </a:r>
            <a:endParaRPr lang="en-US" dirty="0"/>
          </a:p>
        </p:txBody>
      </p:sp>
    </p:spTree>
    <p:extLst>
      <p:ext uri="{BB962C8B-B14F-4D97-AF65-F5344CB8AC3E}">
        <p14:creationId xmlns:p14="http://schemas.microsoft.com/office/powerpoint/2010/main" val="116269971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Left Title with two">
    <p:spTree>
      <p:nvGrpSpPr>
        <p:cNvPr id="1" name=""/>
        <p:cNvGrpSpPr/>
        <p:nvPr/>
      </p:nvGrpSpPr>
      <p:grpSpPr>
        <a:xfrm>
          <a:off x="0" y="0"/>
          <a:ext cx="0" cy="0"/>
          <a:chOff x="0" y="0"/>
          <a:chExt cx="0" cy="0"/>
        </a:xfrm>
      </p:grpSpPr>
      <p:sp>
        <p:nvSpPr>
          <p:cNvPr id="10" name="Rectangle 9"/>
          <p:cNvSpPr/>
          <p:nvPr userDrawn="1"/>
        </p:nvSpPr>
        <p:spPr>
          <a:xfrm>
            <a:off x="546100" y="6632575"/>
            <a:ext cx="11099800" cy="88900"/>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0" y="1"/>
            <a:ext cx="12192000" cy="1384300"/>
          </a:xfrm>
          <a:solidFill>
            <a:schemeClr val="accent2"/>
          </a:solidFill>
        </p:spPr>
        <p:txBody>
          <a:bodyPr lIns="548640" anchor="b" anchorCtr="0"/>
          <a:lstStyle>
            <a:lvl1pPr>
              <a:defRPr>
                <a:solidFill>
                  <a:schemeClr val="bg1"/>
                </a:solidFill>
                <a:latin typeface="Arial" panose="020B0604020202020204" pitchFamily="34" charset="0"/>
                <a:cs typeface="Arial" panose="020B0604020202020204" pitchFamily="34" charset="0"/>
              </a:defRPr>
            </a:lvl1pPr>
          </a:lstStyle>
          <a:p>
            <a:r>
              <a:rPr lang="en-US"/>
              <a:t>Click to edit Master title style</a:t>
            </a:r>
            <a:endParaRPr lang="en-US" dirty="0"/>
          </a:p>
        </p:txBody>
      </p:sp>
      <p:sp>
        <p:nvSpPr>
          <p:cNvPr id="9" name="Rectangle 8"/>
          <p:cNvSpPr/>
          <p:nvPr userDrawn="1"/>
        </p:nvSpPr>
        <p:spPr>
          <a:xfrm>
            <a:off x="10135897" y="5816600"/>
            <a:ext cx="1752600" cy="1082674"/>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199397" y="5942679"/>
            <a:ext cx="1612900" cy="915321"/>
          </a:xfrm>
          <a:prstGeom prst="rect">
            <a:avLst/>
          </a:prstGeom>
        </p:spPr>
      </p:pic>
      <p:sp>
        <p:nvSpPr>
          <p:cNvPr id="12" name="Rectangle 11"/>
          <p:cNvSpPr/>
          <p:nvPr userDrawn="1"/>
        </p:nvSpPr>
        <p:spPr>
          <a:xfrm>
            <a:off x="-17754" y="1354492"/>
            <a:ext cx="12209753" cy="155888"/>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Content Placeholder 2"/>
          <p:cNvSpPr>
            <a:spLocks noGrp="1"/>
          </p:cNvSpPr>
          <p:nvPr>
            <p:ph sz="half" idx="1"/>
          </p:nvPr>
        </p:nvSpPr>
        <p:spPr>
          <a:xfrm>
            <a:off x="838200" y="1825625"/>
            <a:ext cx="5181600" cy="435133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Content Placeholder 3"/>
          <p:cNvSpPr>
            <a:spLocks noGrp="1"/>
          </p:cNvSpPr>
          <p:nvPr>
            <p:ph sz="half" idx="2"/>
          </p:nvPr>
        </p:nvSpPr>
        <p:spPr>
          <a:xfrm>
            <a:off x="6172200" y="1825625"/>
            <a:ext cx="5181600" cy="435133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258722158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entered - No logo">
    <p:spTree>
      <p:nvGrpSpPr>
        <p:cNvPr id="1" name=""/>
        <p:cNvGrpSpPr/>
        <p:nvPr/>
      </p:nvGrpSpPr>
      <p:grpSpPr>
        <a:xfrm>
          <a:off x="0" y="0"/>
          <a:ext cx="0" cy="0"/>
          <a:chOff x="0" y="0"/>
          <a:chExt cx="0" cy="0"/>
        </a:xfrm>
      </p:grpSpPr>
      <p:sp>
        <p:nvSpPr>
          <p:cNvPr id="15" name="Rectangle 14"/>
          <p:cNvSpPr/>
          <p:nvPr userDrawn="1"/>
        </p:nvSpPr>
        <p:spPr>
          <a:xfrm>
            <a:off x="0" y="0"/>
            <a:ext cx="12192000" cy="128336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p:cNvSpPr/>
          <p:nvPr userDrawn="1"/>
        </p:nvSpPr>
        <p:spPr>
          <a:xfrm>
            <a:off x="0" y="1283368"/>
            <a:ext cx="12192000" cy="157373"/>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Content Placeholder 2"/>
          <p:cNvSpPr>
            <a:spLocks noGrp="1"/>
          </p:cNvSpPr>
          <p:nvPr>
            <p:ph idx="1"/>
          </p:nvPr>
        </p:nvSpPr>
        <p:spPr>
          <a:xfrm>
            <a:off x="2533650" y="1716966"/>
            <a:ext cx="7315200" cy="435133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8" name="Slide Number Placeholder 5"/>
          <p:cNvSpPr>
            <a:spLocks noGrp="1"/>
          </p:cNvSpPr>
          <p:nvPr>
            <p:ph type="sldNum" sz="quarter" idx="12"/>
          </p:nvPr>
        </p:nvSpPr>
        <p:spPr>
          <a:xfrm>
            <a:off x="4724400" y="6356350"/>
            <a:ext cx="2743200" cy="365125"/>
          </a:xfrm>
        </p:spPr>
        <p:txBody>
          <a:bodyPr/>
          <a:lstStyle>
            <a:lvl1pPr algn="ctr">
              <a:defRPr/>
            </a:lvl1pPr>
          </a:lstStyle>
          <a:p>
            <a:fld id="{8C7C9E5F-8B91-4FE5-96C2-A2C328B5021F}" type="slidenum">
              <a:rPr lang="en-US" smtClean="0"/>
              <a:pPr/>
              <a:t>‹#›</a:t>
            </a:fld>
            <a:endParaRPr lang="en-US"/>
          </a:p>
        </p:txBody>
      </p:sp>
      <p:sp>
        <p:nvSpPr>
          <p:cNvPr id="19" name="Rectangle 18"/>
          <p:cNvSpPr/>
          <p:nvPr userDrawn="1"/>
        </p:nvSpPr>
        <p:spPr>
          <a:xfrm>
            <a:off x="546100" y="6632575"/>
            <a:ext cx="11099800" cy="88900"/>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Title 1"/>
          <p:cNvSpPr>
            <a:spLocks noGrp="1"/>
          </p:cNvSpPr>
          <p:nvPr>
            <p:ph type="title"/>
          </p:nvPr>
        </p:nvSpPr>
        <p:spPr>
          <a:xfrm>
            <a:off x="0" y="352926"/>
            <a:ext cx="12192000" cy="1087815"/>
          </a:xfrm>
        </p:spPr>
        <p:txBody>
          <a:bodyPr/>
          <a:lstStyle>
            <a:lvl1pPr algn="ctr">
              <a:defRPr>
                <a:solidFill>
                  <a:schemeClr val="bg1"/>
                </a:solidFill>
                <a:latin typeface="Arial" panose="020B0604020202020204" pitchFamily="34" charset="0"/>
                <a:cs typeface="Arial" panose="020B0604020202020204" pitchFamily="34" charset="0"/>
              </a:defRPr>
            </a:lvl1pPr>
          </a:lstStyle>
          <a:p>
            <a:r>
              <a:rPr lang="en-US"/>
              <a:t>Click to edit Master title style</a:t>
            </a:r>
            <a:endParaRPr lang="en-US" dirty="0"/>
          </a:p>
        </p:txBody>
      </p:sp>
    </p:spTree>
    <p:extLst>
      <p:ext uri="{BB962C8B-B14F-4D97-AF65-F5344CB8AC3E}">
        <p14:creationId xmlns:p14="http://schemas.microsoft.com/office/powerpoint/2010/main" val="190398930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10" name="Rectangle 9"/>
          <p:cNvSpPr/>
          <p:nvPr userDrawn="1"/>
        </p:nvSpPr>
        <p:spPr>
          <a:xfrm>
            <a:off x="4562475" y="0"/>
            <a:ext cx="7629525"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523875" y="390525"/>
            <a:ext cx="3467101" cy="1114425"/>
          </a:xfrm>
        </p:spPr>
        <p:txBody>
          <a:bodyPr anchor="b"/>
          <a:lstStyle>
            <a:lvl1pPr>
              <a:defRPr sz="3200">
                <a:latin typeface="Arial" panose="020B0604020202020204" pitchFamily="34" charset="0"/>
                <a:cs typeface="Arial" panose="020B0604020202020204" pitchFamily="34" charset="0"/>
              </a:defRPr>
            </a:lvl1pPr>
          </a:lstStyle>
          <a:p>
            <a:r>
              <a:rPr lang="en-US"/>
              <a:t>Click to edit Master title style</a:t>
            </a:r>
            <a:endParaRPr lang="en-US" dirty="0"/>
          </a:p>
        </p:txBody>
      </p:sp>
      <p:sp>
        <p:nvSpPr>
          <p:cNvPr id="3" name="Picture Placeholder 2"/>
          <p:cNvSpPr>
            <a:spLocks noGrp="1"/>
          </p:cNvSpPr>
          <p:nvPr>
            <p:ph type="pic" idx="1"/>
          </p:nvPr>
        </p:nvSpPr>
        <p:spPr>
          <a:xfrm>
            <a:off x="4860758" y="390525"/>
            <a:ext cx="7007392" cy="6153150"/>
          </a:xfrm>
        </p:spPr>
        <p:txBody>
          <a:bodyPr/>
          <a:lstStyle>
            <a:lvl1pPr marL="0" indent="0">
              <a:buNone/>
              <a:defRPr sz="3200">
                <a:latin typeface="Arial" panose="020B0604020202020204" pitchFamily="34" charset="0"/>
                <a:cs typeface="Arial" panose="020B0604020202020204" pitchFamily="34"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523876" y="1990726"/>
            <a:ext cx="3467100" cy="3811588"/>
          </a:xfrm>
        </p:spPr>
        <p:txBody>
          <a:bodyPr/>
          <a:lstStyle>
            <a:lvl1pPr marL="0" indent="0">
              <a:buNone/>
              <a:defRPr sz="1600">
                <a:latin typeface="Arial" panose="020B0604020202020204" pitchFamily="34" charset="0"/>
                <a:cs typeface="Arial" panose="020B06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7" name="Rectangle 6"/>
          <p:cNvSpPr/>
          <p:nvPr userDrawn="1"/>
        </p:nvSpPr>
        <p:spPr>
          <a:xfrm>
            <a:off x="4479925" y="1"/>
            <a:ext cx="125414" cy="6858000"/>
          </a:xfrm>
          <a:prstGeom prst="rect">
            <a:avLst/>
          </a:prstGeom>
          <a:gradFill flip="none" rotWithShape="1">
            <a:gsLst>
              <a:gs pos="0">
                <a:schemeClr val="accent3"/>
              </a:gs>
              <a:gs pos="100000">
                <a:schemeClr val="accent1"/>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4"/>
          <p:cNvSpPr txBox="1"/>
          <p:nvPr userDrawn="1"/>
        </p:nvSpPr>
        <p:spPr>
          <a:xfrm>
            <a:off x="7550150" y="6331506"/>
            <a:ext cx="4479925" cy="369332"/>
          </a:xfrm>
          <a:prstGeom prst="rect">
            <a:avLst/>
          </a:prstGeom>
          <a:noFill/>
        </p:spPr>
        <p:txBody>
          <a:bodyPr wrap="square" rtlCol="0">
            <a:spAutoFit/>
          </a:bodyPr>
          <a:lstStyle/>
          <a:p>
            <a:pPr algn="r"/>
            <a:r>
              <a:rPr lang="en-US" b="1" dirty="0">
                <a:solidFill>
                  <a:schemeClr val="bg1"/>
                </a:solidFill>
              </a:rPr>
              <a:t>KENTUCKY</a:t>
            </a:r>
            <a:r>
              <a:rPr lang="en-US" b="1" baseline="0" dirty="0">
                <a:solidFill>
                  <a:schemeClr val="bg1"/>
                </a:solidFill>
              </a:rPr>
              <a:t> TRANSPORTATION CABINET</a:t>
            </a:r>
            <a:endParaRPr lang="en-US" b="1" dirty="0">
              <a:solidFill>
                <a:schemeClr val="bg1"/>
              </a:solidFill>
            </a:endParaRPr>
          </a:p>
        </p:txBody>
      </p:sp>
    </p:spTree>
    <p:extLst>
      <p:ext uri="{BB962C8B-B14F-4D97-AF65-F5344CB8AC3E}">
        <p14:creationId xmlns:p14="http://schemas.microsoft.com/office/powerpoint/2010/main" val="385081446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14" name="Rectangle 13"/>
          <p:cNvSpPr/>
          <p:nvPr userDrawn="1"/>
        </p:nvSpPr>
        <p:spPr>
          <a:xfrm>
            <a:off x="9931399" y="0"/>
            <a:ext cx="2120900" cy="6189663"/>
          </a:xfrm>
          <a:prstGeom prst="rect">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839788" y="365125"/>
            <a:ext cx="8723312" cy="1325563"/>
          </a:xfrm>
        </p:spPr>
        <p:txBody>
          <a:bodyPr/>
          <a:lstStyle>
            <a:lvl1pPr>
              <a:defRPr>
                <a:latin typeface="Arial" panose="020B0604020202020204" pitchFamily="34" charset="0"/>
                <a:cs typeface="Arial" panose="020B0604020202020204" pitchFamily="34" charset="0"/>
              </a:defRPr>
            </a:lvl1pPr>
          </a:lstStyle>
          <a:p>
            <a:r>
              <a:rPr lang="en-US"/>
              <a:t>Click to edit Master title style</a:t>
            </a:r>
            <a:endParaRPr lang="en-US" dirty="0"/>
          </a:p>
        </p:txBody>
      </p:sp>
      <p:sp>
        <p:nvSpPr>
          <p:cNvPr id="3" name="Text Placeholder 2"/>
          <p:cNvSpPr>
            <a:spLocks noGrp="1"/>
          </p:cNvSpPr>
          <p:nvPr>
            <p:ph type="body" idx="1"/>
          </p:nvPr>
        </p:nvSpPr>
        <p:spPr>
          <a:xfrm>
            <a:off x="839789" y="1681163"/>
            <a:ext cx="4227511" cy="823912"/>
          </a:xfrm>
        </p:spPr>
        <p:txBody>
          <a:bodyPr anchor="b"/>
          <a:lstStyle>
            <a:lvl1pPr marL="0" indent="0">
              <a:buNone/>
              <a:defRPr sz="2400" b="1">
                <a:latin typeface="Arial" panose="020B0604020202020204" pitchFamily="34" charset="0"/>
                <a:cs typeface="Arial" panose="020B06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9" y="2505075"/>
            <a:ext cx="4227511" cy="368458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232400" y="1681163"/>
            <a:ext cx="4330700" cy="823912"/>
          </a:xfrm>
        </p:spPr>
        <p:txBody>
          <a:bodyPr anchor="b"/>
          <a:lstStyle>
            <a:lvl1pPr marL="0" indent="0">
              <a:buNone/>
              <a:defRPr sz="2400" b="1">
                <a:latin typeface="Arial" panose="020B0604020202020204" pitchFamily="34" charset="0"/>
                <a:cs typeface="Arial" panose="020B06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232400" y="2505075"/>
            <a:ext cx="4330700" cy="368458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93A066BC-843C-419F-9977-D35BD11A7620}" type="datetimeFigureOut">
              <a:rPr lang="en-US" smtClean="0"/>
              <a:t>11/15/2024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8C7C9E5F-8B91-4FE5-96C2-A2C328B5021F}" type="slidenum">
              <a:rPr lang="en-US" smtClean="0"/>
              <a:t>‹#›</a:t>
            </a:fld>
            <a:endParaRPr lang="en-US"/>
          </a:p>
        </p:txBody>
      </p:sp>
      <p:sp>
        <p:nvSpPr>
          <p:cNvPr id="10" name="Rectangle 9"/>
          <p:cNvSpPr/>
          <p:nvPr userDrawn="1"/>
        </p:nvSpPr>
        <p:spPr>
          <a:xfrm>
            <a:off x="9931399" y="1"/>
            <a:ext cx="2120900" cy="169068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Picture Placeholder 2"/>
          <p:cNvSpPr>
            <a:spLocks noGrp="1"/>
          </p:cNvSpPr>
          <p:nvPr>
            <p:ph type="pic" idx="13"/>
          </p:nvPr>
        </p:nvSpPr>
        <p:spPr>
          <a:xfrm>
            <a:off x="9931399" y="1690688"/>
            <a:ext cx="2120900" cy="5176836"/>
          </a:xfrm>
          <a:solidFill>
            <a:schemeClr val="accent2"/>
          </a:solidFill>
        </p:spPr>
        <p:txBody>
          <a:bodyPr anchor="ctr"/>
          <a:lstStyle>
            <a:lvl1pPr marL="0" indent="0" algn="ctr">
              <a:buNone/>
              <a:defRPr sz="3200">
                <a:solidFill>
                  <a:schemeClr val="bg1"/>
                </a:solidFill>
                <a:latin typeface="Arial" panose="020B0604020202020204" pitchFamily="34" charset="0"/>
                <a:cs typeface="Arial" panose="020B0604020202020204" pitchFamily="34"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15" name="Rectangle 14"/>
          <p:cNvSpPr/>
          <p:nvPr userDrawn="1"/>
        </p:nvSpPr>
        <p:spPr>
          <a:xfrm>
            <a:off x="101600" y="1604168"/>
            <a:ext cx="11825802" cy="86519"/>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p:cNvSpPr/>
          <p:nvPr userDrawn="1"/>
        </p:nvSpPr>
        <p:spPr>
          <a:xfrm>
            <a:off x="10135897" y="5816600"/>
            <a:ext cx="1752600" cy="1082674"/>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7" name="Picture 1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135897" y="365125"/>
            <a:ext cx="1850456" cy="1050134"/>
          </a:xfrm>
          <a:prstGeom prst="rect">
            <a:avLst/>
          </a:prstGeom>
        </p:spPr>
      </p:pic>
    </p:spTree>
    <p:extLst>
      <p:ext uri="{BB962C8B-B14F-4D97-AF65-F5344CB8AC3E}">
        <p14:creationId xmlns:p14="http://schemas.microsoft.com/office/powerpoint/2010/main" val="98547105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Blank">
    <p:spTree>
      <p:nvGrpSpPr>
        <p:cNvPr id="1" name=""/>
        <p:cNvGrpSpPr/>
        <p:nvPr/>
      </p:nvGrpSpPr>
      <p:grpSpPr>
        <a:xfrm>
          <a:off x="0" y="0"/>
          <a:ext cx="0" cy="0"/>
          <a:chOff x="0" y="0"/>
          <a:chExt cx="0" cy="0"/>
        </a:xfrm>
      </p:grpSpPr>
      <p:sp>
        <p:nvSpPr>
          <p:cNvPr id="8" name="Text Placeholder 3"/>
          <p:cNvSpPr>
            <a:spLocks noGrp="1"/>
          </p:cNvSpPr>
          <p:nvPr>
            <p:ph type="body" sz="half" idx="2" hasCustomPrompt="1"/>
          </p:nvPr>
        </p:nvSpPr>
        <p:spPr>
          <a:xfrm>
            <a:off x="3860596" y="2323306"/>
            <a:ext cx="5826035" cy="2899623"/>
          </a:xfrm>
        </p:spPr>
        <p:txBody>
          <a:bodyPr>
            <a:normAutofit/>
          </a:bodyPr>
          <a:lstStyle>
            <a:lvl1pPr marL="0" indent="0" algn="l">
              <a:buNone/>
              <a:defRPr sz="32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Information</a:t>
            </a:r>
          </a:p>
          <a:p>
            <a:pPr lvl="0"/>
            <a:endParaRPr lang="en-US" dirty="0"/>
          </a:p>
          <a:p>
            <a:pPr lvl="0"/>
            <a:endParaRPr lang="en-US" dirty="0"/>
          </a:p>
        </p:txBody>
      </p:sp>
      <p:pic>
        <p:nvPicPr>
          <p:cNvPr id="9" name="Picture 8"/>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674270" y="3371680"/>
            <a:ext cx="380063" cy="380063"/>
          </a:xfrm>
          <a:prstGeom prst="rect">
            <a:avLst/>
          </a:prstGeom>
        </p:spPr>
      </p:pic>
      <p:sp>
        <p:nvSpPr>
          <p:cNvPr id="2" name="Rectangle 1"/>
          <p:cNvSpPr/>
          <p:nvPr userDrawn="1"/>
        </p:nvSpPr>
        <p:spPr>
          <a:xfrm>
            <a:off x="1089708" y="2840199"/>
            <a:ext cx="1310361" cy="400110"/>
          </a:xfrm>
          <a:prstGeom prst="rect">
            <a:avLst/>
          </a:prstGeom>
        </p:spPr>
        <p:txBody>
          <a:bodyPr wrap="square">
            <a:spAutoFit/>
          </a:bodyPr>
          <a:lstStyle/>
          <a:p>
            <a:pPr lvl="0"/>
            <a:r>
              <a:rPr lang="en-US" sz="2000" dirty="0">
                <a:latin typeface="Arial" panose="020B0604020202020204" pitchFamily="34" charset="0"/>
                <a:cs typeface="Arial" panose="020B0604020202020204" pitchFamily="34" charset="0"/>
              </a:rPr>
              <a:t>@</a:t>
            </a:r>
            <a:r>
              <a:rPr lang="en-US" sz="1800" dirty="0">
                <a:latin typeface="Arial" panose="020B0604020202020204" pitchFamily="34" charset="0"/>
                <a:cs typeface="Arial" panose="020B0604020202020204" pitchFamily="34" charset="0"/>
              </a:rPr>
              <a:t>KYTC</a:t>
            </a:r>
          </a:p>
        </p:txBody>
      </p:sp>
      <p:sp>
        <p:nvSpPr>
          <p:cNvPr id="10" name="Rectangle 9"/>
          <p:cNvSpPr/>
          <p:nvPr userDrawn="1"/>
        </p:nvSpPr>
        <p:spPr>
          <a:xfrm flipH="1">
            <a:off x="3525396" y="1257300"/>
            <a:ext cx="96390" cy="3965629"/>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1" name="Picture 10"/>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91280" y="1257300"/>
            <a:ext cx="2465097" cy="1398942"/>
          </a:xfrm>
          <a:prstGeom prst="rect">
            <a:avLst/>
          </a:prstGeom>
        </p:spPr>
      </p:pic>
      <p:sp>
        <p:nvSpPr>
          <p:cNvPr id="3" name="Rectangle 2"/>
          <p:cNvSpPr/>
          <p:nvPr userDrawn="1"/>
        </p:nvSpPr>
        <p:spPr>
          <a:xfrm>
            <a:off x="522789" y="4853595"/>
            <a:ext cx="2593559" cy="415498"/>
          </a:xfrm>
          <a:prstGeom prst="rect">
            <a:avLst/>
          </a:prstGeom>
        </p:spPr>
        <p:txBody>
          <a:bodyPr wrap="square">
            <a:spAutoFit/>
          </a:bodyPr>
          <a:lstStyle/>
          <a:p>
            <a:pPr lvl="0" algn="ctr"/>
            <a:r>
              <a:rPr lang="en-US" sz="2100" dirty="0"/>
              <a:t>transportation.ky.gov</a:t>
            </a:r>
          </a:p>
        </p:txBody>
      </p:sp>
      <p:sp>
        <p:nvSpPr>
          <p:cNvPr id="12" name="Rectangle 11"/>
          <p:cNvSpPr/>
          <p:nvPr userDrawn="1"/>
        </p:nvSpPr>
        <p:spPr>
          <a:xfrm>
            <a:off x="1" y="6362700"/>
            <a:ext cx="12192000" cy="4953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itle 1"/>
          <p:cNvSpPr>
            <a:spLocks noGrp="1"/>
          </p:cNvSpPr>
          <p:nvPr>
            <p:ph type="title" hasCustomPrompt="1"/>
          </p:nvPr>
        </p:nvSpPr>
        <p:spPr>
          <a:xfrm>
            <a:off x="3854870" y="1257300"/>
            <a:ext cx="7191375" cy="1042987"/>
          </a:xfrm>
        </p:spPr>
        <p:txBody>
          <a:bodyPr tIns="0" anchor="t">
            <a:noAutofit/>
          </a:bodyPr>
          <a:lstStyle>
            <a:lvl1pPr algn="l">
              <a:defRPr sz="4400" b="1" baseline="0">
                <a:latin typeface="Arial" panose="020B0604020202020204" pitchFamily="34" charset="0"/>
                <a:cs typeface="Arial" panose="020B0604020202020204" pitchFamily="34" charset="0"/>
              </a:defRPr>
            </a:lvl1pPr>
          </a:lstStyle>
          <a:p>
            <a:r>
              <a:rPr lang="en-US" dirty="0"/>
              <a:t>QUESTIONS?</a:t>
            </a:r>
          </a:p>
        </p:txBody>
      </p:sp>
      <p:sp>
        <p:nvSpPr>
          <p:cNvPr id="14" name="Rectangle 13"/>
          <p:cNvSpPr/>
          <p:nvPr userDrawn="1"/>
        </p:nvSpPr>
        <p:spPr>
          <a:xfrm>
            <a:off x="1089708" y="3350046"/>
            <a:ext cx="1426476" cy="369332"/>
          </a:xfrm>
          <a:prstGeom prst="rect">
            <a:avLst/>
          </a:prstGeom>
        </p:spPr>
        <p:txBody>
          <a:bodyPr wrap="square">
            <a:spAutoFit/>
          </a:bodyPr>
          <a:lstStyle/>
          <a:p>
            <a:pPr lvl="0"/>
            <a:r>
              <a:rPr lang="en-US" sz="1800" dirty="0">
                <a:latin typeface="Arial" panose="020B0604020202020204" pitchFamily="34" charset="0"/>
                <a:cs typeface="Arial" panose="020B0604020202020204" pitchFamily="34" charset="0"/>
              </a:rPr>
              <a:t>@kytc120</a:t>
            </a:r>
          </a:p>
        </p:txBody>
      </p:sp>
      <p:sp>
        <p:nvSpPr>
          <p:cNvPr id="15" name="TextBox 14"/>
          <p:cNvSpPr txBox="1"/>
          <p:nvPr userDrawn="1"/>
        </p:nvSpPr>
        <p:spPr>
          <a:xfrm>
            <a:off x="1089708" y="3859893"/>
            <a:ext cx="1957541" cy="369332"/>
          </a:xfrm>
          <a:prstGeom prst="rect">
            <a:avLst/>
          </a:prstGeom>
          <a:noFill/>
        </p:spPr>
        <p:txBody>
          <a:bodyPr wrap="square" rtlCol="0">
            <a:spAutoFit/>
          </a:bodyPr>
          <a:lstStyle/>
          <a:p>
            <a:r>
              <a:rPr lang="en-US" sz="1800" kern="1200" dirty="0">
                <a:solidFill>
                  <a:schemeClr val="tx1"/>
                </a:solidFill>
                <a:effectLst/>
                <a:latin typeface="+mn-lt"/>
                <a:ea typeface="+mn-ea"/>
                <a:cs typeface="+mn-cs"/>
              </a:rPr>
              <a:t>@</a:t>
            </a:r>
            <a:r>
              <a:rPr lang="en-US" sz="1800" kern="1200" dirty="0" err="1">
                <a:solidFill>
                  <a:schemeClr val="tx1"/>
                </a:solidFill>
                <a:effectLst/>
                <a:latin typeface="+mn-lt"/>
                <a:ea typeface="+mn-ea"/>
                <a:cs typeface="+mn-cs"/>
              </a:rPr>
              <a:t>KYtransportation</a:t>
            </a:r>
            <a:endParaRPr lang="en-US" dirty="0"/>
          </a:p>
        </p:txBody>
      </p:sp>
      <p:sp>
        <p:nvSpPr>
          <p:cNvPr id="16" name="TextBox 15"/>
          <p:cNvSpPr txBox="1"/>
          <p:nvPr userDrawn="1"/>
        </p:nvSpPr>
        <p:spPr>
          <a:xfrm>
            <a:off x="1089708" y="4342163"/>
            <a:ext cx="1957541" cy="369332"/>
          </a:xfrm>
          <a:prstGeom prst="rect">
            <a:avLst/>
          </a:prstGeom>
          <a:noFill/>
        </p:spPr>
        <p:txBody>
          <a:bodyPr wrap="square" rtlCol="0">
            <a:spAutoFit/>
          </a:bodyPr>
          <a:lstStyle/>
          <a:p>
            <a:r>
              <a:rPr lang="en-US" sz="1800" kern="1200" dirty="0">
                <a:solidFill>
                  <a:schemeClr val="tx1"/>
                </a:solidFill>
                <a:effectLst/>
                <a:latin typeface="+mn-lt"/>
                <a:ea typeface="+mn-ea"/>
                <a:cs typeface="+mn-cs"/>
              </a:rPr>
              <a:t>@</a:t>
            </a:r>
            <a:r>
              <a:rPr lang="en-US" sz="1800" kern="1200" dirty="0" err="1">
                <a:solidFill>
                  <a:schemeClr val="tx1"/>
                </a:solidFill>
                <a:effectLst/>
                <a:latin typeface="+mn-lt"/>
                <a:ea typeface="+mn-ea"/>
                <a:cs typeface="+mn-cs"/>
              </a:rPr>
              <a:t>KYtransportation</a:t>
            </a:r>
            <a:endParaRPr lang="en-US" dirty="0"/>
          </a:p>
        </p:txBody>
      </p:sp>
      <p:pic>
        <p:nvPicPr>
          <p:cNvPr id="17" name="Picture 16"/>
          <p:cNvPicPr>
            <a:picLocks noChangeAspect="1"/>
          </p:cNvPicPr>
          <p:nvPr userDrawn="1"/>
        </p:nvPicPr>
        <p:blipFill>
          <a:blip r:embed="rId4" cstate="print">
            <a:extLst>
              <a:ext uri="{28A0092B-C50C-407E-A947-70E740481C1C}">
                <a14:useLocalDpi xmlns:a14="http://schemas.microsoft.com/office/drawing/2010/main" val="0"/>
              </a:ext>
            </a:extLst>
          </a:blip>
          <a:stretch>
            <a:fillRect/>
          </a:stretch>
        </p:blipFill>
        <p:spPr>
          <a:xfrm>
            <a:off x="676493" y="4375341"/>
            <a:ext cx="375616" cy="263520"/>
          </a:xfrm>
          <a:prstGeom prst="rect">
            <a:avLst/>
          </a:prstGeom>
        </p:spPr>
      </p:pic>
      <p:pic>
        <p:nvPicPr>
          <p:cNvPr id="18" name="Picture 17"/>
          <p:cNvPicPr>
            <a:picLocks noChangeAspect="1"/>
          </p:cNvPicPr>
          <p:nvPr userDrawn="1"/>
        </p:nvPicPr>
        <p:blipFill>
          <a:blip r:embed="rId5" cstate="print">
            <a:extLst>
              <a:ext uri="{28A0092B-C50C-407E-A947-70E740481C1C}">
                <a14:useLocalDpi xmlns:a14="http://schemas.microsoft.com/office/drawing/2010/main" val="0"/>
              </a:ext>
            </a:extLst>
          </a:blip>
          <a:stretch>
            <a:fillRect/>
          </a:stretch>
        </p:blipFill>
        <p:spPr>
          <a:xfrm>
            <a:off x="676727" y="2873887"/>
            <a:ext cx="375148" cy="375148"/>
          </a:xfrm>
          <a:prstGeom prst="rect">
            <a:avLst/>
          </a:prstGeom>
        </p:spPr>
      </p:pic>
      <p:pic>
        <p:nvPicPr>
          <p:cNvPr id="19" name="Picture 18"/>
          <p:cNvPicPr>
            <a:picLocks noChangeAspect="1"/>
          </p:cNvPicPr>
          <p:nvPr userDrawn="1"/>
        </p:nvPicPr>
        <p:blipFill>
          <a:blip r:embed="rId6" cstate="print">
            <a:extLst>
              <a:ext uri="{28A0092B-C50C-407E-A947-70E740481C1C}">
                <a14:useLocalDpi xmlns:a14="http://schemas.microsoft.com/office/drawing/2010/main" val="0"/>
              </a:ext>
            </a:extLst>
          </a:blip>
          <a:stretch>
            <a:fillRect/>
          </a:stretch>
        </p:blipFill>
        <p:spPr>
          <a:xfrm>
            <a:off x="679935" y="3857035"/>
            <a:ext cx="368733" cy="368733"/>
          </a:xfrm>
          <a:prstGeom prst="rect">
            <a:avLst/>
          </a:prstGeom>
        </p:spPr>
      </p:pic>
    </p:spTree>
    <p:extLst>
      <p:ext uri="{BB962C8B-B14F-4D97-AF65-F5344CB8AC3E}">
        <p14:creationId xmlns:p14="http://schemas.microsoft.com/office/powerpoint/2010/main" val="202691382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3A066BC-843C-419F-9977-D35BD11A7620}" type="datetimeFigureOut">
              <a:rPr lang="en-US" smtClean="0"/>
              <a:t>11/15/2024</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C7C9E5F-8B91-4FE5-96C2-A2C328B5021F}" type="slidenum">
              <a:rPr lang="en-US" smtClean="0"/>
              <a:t>‹#›</a:t>
            </a:fld>
            <a:endParaRPr lang="en-US"/>
          </a:p>
        </p:txBody>
      </p:sp>
    </p:spTree>
    <p:extLst>
      <p:ext uri="{BB962C8B-B14F-4D97-AF65-F5344CB8AC3E}">
        <p14:creationId xmlns:p14="http://schemas.microsoft.com/office/powerpoint/2010/main" val="1859513661"/>
      </p:ext>
    </p:extLst>
  </p:cSld>
  <p:clrMap bg1="lt1" tx1="dk1" bg2="lt2" tx2="dk2" accent1="accent1" accent2="accent2" accent3="accent3" accent4="accent4" accent5="accent5" accent6="accent6" hlink="hlink" folHlink="folHlink"/>
  <p:sldLayoutIdLst>
    <p:sldLayoutId id="2147483649" r:id="rId1"/>
    <p:sldLayoutId id="2147483651" r:id="rId2"/>
    <p:sldLayoutId id="2147483650" r:id="rId3"/>
    <p:sldLayoutId id="2147483654" r:id="rId4"/>
    <p:sldLayoutId id="2147483652" r:id="rId5"/>
    <p:sldLayoutId id="2147483657" r:id="rId6"/>
    <p:sldLayoutId id="2147483653" r:id="rId7"/>
    <p:sldLayoutId id="2147483655" r:id="rId8"/>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7.emf"/><Relationship Id="rId1" Type="http://schemas.openxmlformats.org/officeDocument/2006/relationships/slideLayout" Target="../slideLayouts/slideLayout5.xml"/></Relationships>
</file>

<file path=ppt/slides/_rels/slide3.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3.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4.xml.rels><?xml version="1.0" encoding="UTF-8" standalone="yes"?>
<Relationships xmlns="http://schemas.openxmlformats.org/package/2006/relationships"><Relationship Id="rId3" Type="http://schemas.openxmlformats.org/officeDocument/2006/relationships/diagramLayout" Target="../diagrams/layout2.xml"/><Relationship Id="rId7" Type="http://schemas.openxmlformats.org/officeDocument/2006/relationships/image" Target="../media/image8.png"/><Relationship Id="rId2" Type="http://schemas.openxmlformats.org/officeDocument/2006/relationships/diagramData" Target="../diagrams/data2.xml"/><Relationship Id="rId1" Type="http://schemas.openxmlformats.org/officeDocument/2006/relationships/slideLayout" Target="../slideLayouts/slideLayout5.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5.xml.rels><?xml version="1.0" encoding="UTF-8" standalone="yes"?>
<Relationships xmlns="http://schemas.openxmlformats.org/package/2006/relationships"><Relationship Id="rId8" Type="http://schemas.openxmlformats.org/officeDocument/2006/relationships/hyperlink" Target="https://kyt2.uky.edu/training/ccbip" TargetMode="External"/><Relationship Id="rId3" Type="http://schemas.openxmlformats.org/officeDocument/2006/relationships/diagramLayout" Target="../diagrams/layout3.xml"/><Relationship Id="rId7" Type="http://schemas.openxmlformats.org/officeDocument/2006/relationships/image" Target="../media/image8.png"/><Relationship Id="rId2" Type="http://schemas.openxmlformats.org/officeDocument/2006/relationships/diagramData" Target="../diagrams/data3.xml"/><Relationship Id="rId1" Type="http://schemas.openxmlformats.org/officeDocument/2006/relationships/slideLayout" Target="../slideLayouts/slideLayout5.xml"/><Relationship Id="rId6" Type="http://schemas.microsoft.com/office/2007/relationships/diagramDrawing" Target="../diagrams/drawing3.xml"/><Relationship Id="rId5" Type="http://schemas.openxmlformats.org/officeDocument/2006/relationships/diagramColors" Target="../diagrams/colors3.xml"/><Relationship Id="rId4" Type="http://schemas.openxmlformats.org/officeDocument/2006/relationships/diagramQuickStyle" Target="../diagrams/quickStyle3.xml"/></Relationships>
</file>

<file path=ppt/slides/_rels/slide6.xml.rels><?xml version="1.0" encoding="UTF-8" standalone="yes"?>
<Relationships xmlns="http://schemas.openxmlformats.org/package/2006/relationships"><Relationship Id="rId8" Type="http://schemas.openxmlformats.org/officeDocument/2006/relationships/hyperlink" Target="mailto:doug.taylor@ky.gov" TargetMode="External"/><Relationship Id="rId3" Type="http://schemas.openxmlformats.org/officeDocument/2006/relationships/diagramLayout" Target="../diagrams/layout4.xml"/><Relationship Id="rId7" Type="http://schemas.openxmlformats.org/officeDocument/2006/relationships/image" Target="../media/image8.png"/><Relationship Id="rId2" Type="http://schemas.openxmlformats.org/officeDocument/2006/relationships/diagramData" Target="../diagrams/data4.xml"/><Relationship Id="rId1" Type="http://schemas.openxmlformats.org/officeDocument/2006/relationships/slideLayout" Target="../slideLayouts/slideLayout5.xml"/><Relationship Id="rId6" Type="http://schemas.microsoft.com/office/2007/relationships/diagramDrawing" Target="../diagrams/drawing4.xml"/><Relationship Id="rId5" Type="http://schemas.openxmlformats.org/officeDocument/2006/relationships/diagramColors" Target="../diagrams/colors4.xml"/><Relationship Id="rId4" Type="http://schemas.openxmlformats.org/officeDocument/2006/relationships/diagramQuickStyle" Target="../diagrams/quickStyle4.xml"/><Relationship Id="rId9" Type="http://schemas.openxmlformats.org/officeDocument/2006/relationships/hyperlink" Target="mailto:Meaghan.Czarnecki@ky.gov" TargetMode="External"/></Relationships>
</file>

<file path=ppt/slides/_rels/slide7.xml.rels><?xml version="1.0" encoding="UTF-8" standalone="yes"?>
<Relationships xmlns="http://schemas.openxmlformats.org/package/2006/relationships"><Relationship Id="rId3" Type="http://schemas.openxmlformats.org/officeDocument/2006/relationships/diagramLayout" Target="../diagrams/layout5.xml"/><Relationship Id="rId2" Type="http://schemas.openxmlformats.org/officeDocument/2006/relationships/diagramData" Target="../diagrams/data5.xml"/><Relationship Id="rId1" Type="http://schemas.openxmlformats.org/officeDocument/2006/relationships/slideLayout" Target="../slideLayouts/slideLayout3.xml"/><Relationship Id="rId6" Type="http://schemas.microsoft.com/office/2007/relationships/diagramDrawing" Target="../diagrams/drawing5.xml"/><Relationship Id="rId5" Type="http://schemas.openxmlformats.org/officeDocument/2006/relationships/diagramColors" Target="../diagrams/colors5.xml"/><Relationship Id="rId4" Type="http://schemas.openxmlformats.org/officeDocument/2006/relationships/diagramQuickStyle" Target="../diagrams/quickStyle5.xml"/></Relationships>
</file>

<file path=ppt/slides/_rels/slide8.xml.rels><?xml version="1.0" encoding="UTF-8" standalone="yes"?>
<Relationships xmlns="http://schemas.openxmlformats.org/package/2006/relationships"><Relationship Id="rId3" Type="http://schemas.openxmlformats.org/officeDocument/2006/relationships/diagramData" Target="../diagrams/data6.xml"/><Relationship Id="rId7" Type="http://schemas.microsoft.com/office/2007/relationships/diagramDrawing" Target="../diagrams/drawing6.xml"/><Relationship Id="rId2" Type="http://schemas.openxmlformats.org/officeDocument/2006/relationships/image" Target="../media/image8.png"/><Relationship Id="rId1" Type="http://schemas.openxmlformats.org/officeDocument/2006/relationships/slideLayout" Target="../slideLayouts/slideLayout5.xml"/><Relationship Id="rId6" Type="http://schemas.openxmlformats.org/officeDocument/2006/relationships/diagramColors" Target="../diagrams/colors6.xml"/><Relationship Id="rId5" Type="http://schemas.openxmlformats.org/officeDocument/2006/relationships/diagramQuickStyle" Target="../diagrams/quickStyle6.xml"/><Relationship Id="rId4" Type="http://schemas.openxmlformats.org/officeDocument/2006/relationships/diagramLayout" Target="../diagrams/layout6.xml"/></Relationships>
</file>

<file path=ppt/slides/_rels/slide9.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5.xml"/></Relationships>
</file>

<file path=ppt/slides/_rels/slide10.xml.rels><?xml version="1.0" encoding="UTF-8" standalone="yes"?>
<Relationships xmlns="http://schemas.openxmlformats.org/package/2006/relationships"><Relationship Id="rId3" Type="http://schemas.openxmlformats.org/officeDocument/2006/relationships/diagramLayout" Target="../diagrams/layout7.xml"/><Relationship Id="rId7" Type="http://schemas.openxmlformats.org/officeDocument/2006/relationships/image" Target="../media/image8.png"/><Relationship Id="rId2" Type="http://schemas.openxmlformats.org/officeDocument/2006/relationships/diagramData" Target="../diagrams/data7.xml"/><Relationship Id="rId1" Type="http://schemas.openxmlformats.org/officeDocument/2006/relationships/slideLayout" Target="../slideLayouts/slideLayout5.xml"/><Relationship Id="rId6" Type="http://schemas.microsoft.com/office/2007/relationships/diagramDrawing" Target="../diagrams/drawing7.xml"/><Relationship Id="rId5" Type="http://schemas.openxmlformats.org/officeDocument/2006/relationships/diagramColors" Target="../diagrams/colors7.xml"/><Relationship Id="rId4" Type="http://schemas.openxmlformats.org/officeDocument/2006/relationships/diagramQuickStyle" Target="../diagrams/quickStyle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image" Target="../media/image8.png"/><Relationship Id="rId1" Type="http://schemas.openxmlformats.org/officeDocument/2006/relationships/slideLayout" Target="../slideLayouts/slideLayout5.xml"/><Relationship Id="rId4" Type="http://schemas.openxmlformats.org/officeDocument/2006/relationships/image" Target="../media/image11.jpg"/></Relationships>
</file>

<file path=ppt/slides/_rels/slide1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hyperlink" Target="mailto:RuralandMunicipalAid@ky.gov" TargetMode="External"/><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image" Target="../media/image15.png"/><Relationship Id="rId1" Type="http://schemas.openxmlformats.org/officeDocument/2006/relationships/slideLayout" Target="../slideLayouts/slideLayout5.xml"/></Relationships>
</file>

<file path=ppt/slides/_rels/slide16.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5.png"/><Relationship Id="rId1" Type="http://schemas.openxmlformats.org/officeDocument/2006/relationships/slideLayout" Target="../slideLayouts/slideLayout5.xml"/></Relationships>
</file>

<file path=ppt/slides/_rels/slide1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5.png"/><Relationship Id="rId1" Type="http://schemas.openxmlformats.org/officeDocument/2006/relationships/slideLayout" Target="../slideLayouts/slideLayout5.xml"/><Relationship Id="rId4" Type="http://schemas.openxmlformats.org/officeDocument/2006/relationships/image" Target="../media/image19.png"/></Relationships>
</file>

<file path=ppt/slides/_rels/slide18.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xml"/><Relationship Id="rId1" Type="http://schemas.openxmlformats.org/officeDocument/2006/relationships/slideLayout" Target="../slideLayouts/slideLayout5.xml"/><Relationship Id="rId4" Type="http://schemas.openxmlformats.org/officeDocument/2006/relationships/image" Target="../media/image20.png"/></Relationships>
</file>

<file path=ppt/slides/_rels/slide19.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3.xml"/></Relationships>
</file>

<file path=ppt/slides/_rels/slide20.xml.rels><?xml version="1.0" encoding="UTF-8" standalone="yes"?>
<Relationships xmlns="http://schemas.openxmlformats.org/package/2006/relationships"><Relationship Id="rId8" Type="http://schemas.openxmlformats.org/officeDocument/2006/relationships/hyperlink" Target="mailto:MichaelR.Jones2@ky.gov" TargetMode="External"/><Relationship Id="rId3" Type="http://schemas.openxmlformats.org/officeDocument/2006/relationships/hyperlink" Target="mailto:christie.ross@ky.gov" TargetMode="External"/><Relationship Id="rId7" Type="http://schemas.openxmlformats.org/officeDocument/2006/relationships/hyperlink" Target="mailto:kelley.johnson@ky.gov" TargetMode="External"/><Relationship Id="rId12" Type="http://schemas.openxmlformats.org/officeDocument/2006/relationships/hyperlink" Target="mailto:kennym.morgan@ky.gov" TargetMode="External"/><Relationship Id="rId2" Type="http://schemas.openxmlformats.org/officeDocument/2006/relationships/hyperlink" Target="mailto:gayle.smith@ky.gov" TargetMode="External"/><Relationship Id="rId1" Type="http://schemas.openxmlformats.org/officeDocument/2006/relationships/slideLayout" Target="../slideLayouts/slideLayout3.xml"/><Relationship Id="rId6" Type="http://schemas.openxmlformats.org/officeDocument/2006/relationships/hyperlink" Target="mailto:sara.hall@ky.gov" TargetMode="External"/><Relationship Id="rId11" Type="http://schemas.openxmlformats.org/officeDocument/2006/relationships/hyperlink" Target="mailto:barryh.davis@ky.gov" TargetMode="External"/><Relationship Id="rId5" Type="http://schemas.openxmlformats.org/officeDocument/2006/relationships/hyperlink" Target="mailto:Craig.Caudill@ky.gov" TargetMode="External"/><Relationship Id="rId10" Type="http://schemas.openxmlformats.org/officeDocument/2006/relationships/hyperlink" Target="mailto:Holly.Crosthwaite@ky.gov" TargetMode="External"/><Relationship Id="rId4" Type="http://schemas.openxmlformats.org/officeDocument/2006/relationships/hyperlink" Target="mailto:debra.powell@ky.gov" TargetMode="External"/><Relationship Id="rId9" Type="http://schemas.openxmlformats.org/officeDocument/2006/relationships/hyperlink" Target="mailto:Jackie.Jones@ky.gov"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4008599" y="2071396"/>
            <a:ext cx="7185025" cy="2286000"/>
          </a:xfrm>
        </p:spPr>
        <p:txBody>
          <a:bodyPr>
            <a:normAutofit fontScale="92500" lnSpcReduction="20000"/>
          </a:bodyPr>
          <a:lstStyle/>
          <a:p>
            <a:pPr algn="ctr"/>
            <a:r>
              <a:rPr lang="en-US" sz="3600" b="1" dirty="0">
                <a:latin typeface="+mn-lt"/>
              </a:rPr>
              <a:t>Department of Rural and Municipal Aid</a:t>
            </a:r>
          </a:p>
          <a:p>
            <a:pPr algn="ctr"/>
            <a:r>
              <a:rPr lang="en-US" sz="3500" b="1" dirty="0">
                <a:latin typeface="+mn-lt"/>
              </a:rPr>
              <a:t>KACTFO MEETING</a:t>
            </a:r>
            <a:endParaRPr lang="en-US" sz="3900" b="1" dirty="0">
              <a:latin typeface="+mn-lt"/>
            </a:endParaRPr>
          </a:p>
          <a:p>
            <a:pPr algn="ctr"/>
            <a:r>
              <a:rPr lang="en-US" sz="3900" b="1" dirty="0">
                <a:latin typeface="+mn-lt"/>
              </a:rPr>
              <a:t>RURAL AND MUNICIPAL AID FUNDING UPDATE</a:t>
            </a:r>
          </a:p>
          <a:p>
            <a:pPr algn="ctr"/>
            <a:r>
              <a:rPr lang="en-US" dirty="0">
                <a:latin typeface="+mn-lt"/>
              </a:rPr>
              <a:t>November 13, 2024</a:t>
            </a:r>
          </a:p>
        </p:txBody>
      </p:sp>
    </p:spTree>
    <p:extLst>
      <p:ext uri="{BB962C8B-B14F-4D97-AF65-F5344CB8AC3E}">
        <p14:creationId xmlns:p14="http://schemas.microsoft.com/office/powerpoint/2010/main" val="151155028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8" name="Rectangle 17">
            <a:extLst>
              <a:ext uri="{FF2B5EF4-FFF2-40B4-BE49-F238E27FC236}">
                <a16:creationId xmlns:a16="http://schemas.microsoft.com/office/drawing/2014/main" id="{6C4028FD-8BAA-4A19-BFDE-594D991B755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Content Placeholder 9">
            <a:extLst>
              <a:ext uri="{FF2B5EF4-FFF2-40B4-BE49-F238E27FC236}">
                <a16:creationId xmlns:a16="http://schemas.microsoft.com/office/drawing/2014/main" id="{5556F4F3-A218-FED6-05DB-9F7D3F9B2780}"/>
              </a:ext>
            </a:extLst>
          </p:cNvPr>
          <p:cNvPicPr>
            <a:picLocks noGrp="1" noChangeAspect="1"/>
          </p:cNvPicPr>
          <p:nvPr>
            <p:ph idx="1"/>
          </p:nvPr>
        </p:nvPicPr>
        <p:blipFill>
          <a:blip r:embed="rId2"/>
          <a:stretch>
            <a:fillRect/>
          </a:stretch>
        </p:blipFill>
        <p:spPr>
          <a:xfrm>
            <a:off x="2860646" y="282726"/>
            <a:ext cx="6686026" cy="6503968"/>
          </a:xfrm>
        </p:spPr>
      </p:pic>
    </p:spTree>
    <p:extLst>
      <p:ext uri="{BB962C8B-B14F-4D97-AF65-F5344CB8AC3E}">
        <p14:creationId xmlns:p14="http://schemas.microsoft.com/office/powerpoint/2010/main" val="280821374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accent2">
            <a:lumMod val="50000"/>
            <a:lumOff val="50000"/>
          </a:schemeClr>
        </a:solidFill>
        <a:effectLst/>
      </p:bgPr>
    </p:bg>
    <p:spTree>
      <p:nvGrpSpPr>
        <p:cNvPr id="1" name=""/>
        <p:cNvGrpSpPr/>
        <p:nvPr/>
      </p:nvGrpSpPr>
      <p:grpSpPr>
        <a:xfrm>
          <a:off x="0" y="0"/>
          <a:ext cx="0" cy="0"/>
          <a:chOff x="0" y="0"/>
          <a:chExt cx="0" cy="0"/>
        </a:xfrm>
      </p:grpSpPr>
      <p:graphicFrame>
        <p:nvGraphicFramePr>
          <p:cNvPr id="5" name="Content Placeholder 1">
            <a:extLst>
              <a:ext uri="{FF2B5EF4-FFF2-40B4-BE49-F238E27FC236}">
                <a16:creationId xmlns:a16="http://schemas.microsoft.com/office/drawing/2014/main" id="{D03B1850-1503-C233-8C39-A8D8D617AABC}"/>
              </a:ext>
            </a:extLst>
          </p:cNvPr>
          <p:cNvGraphicFramePr>
            <a:graphicFrameLocks noGrp="1"/>
          </p:cNvGraphicFramePr>
          <p:nvPr>
            <p:ph idx="1"/>
            <p:extLst>
              <p:ext uri="{D42A27DB-BD31-4B8C-83A1-F6EECF244321}">
                <p14:modId xmlns:p14="http://schemas.microsoft.com/office/powerpoint/2010/main" val="2212642004"/>
              </p:ext>
            </p:extLst>
          </p:nvPr>
        </p:nvGraphicFramePr>
        <p:xfrm>
          <a:off x="2533650" y="1717675"/>
          <a:ext cx="7315200" cy="43513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p:txBody>
          <a:bodyPr vert="horz" lIns="91440" tIns="45720" rIns="91440" bIns="45720" rtlCol="0" anchor="ctr">
            <a:normAutofit fontScale="90000"/>
          </a:bodyPr>
          <a:lstStyle/>
          <a:p>
            <a:r>
              <a:rPr lang="en-US" sz="3400" b="1" dirty="0">
                <a:solidFill>
                  <a:srgbClr val="FFFFFF"/>
                </a:solidFill>
                <a:latin typeface="+mj-lt"/>
                <a:cs typeface="+mj-cs"/>
              </a:rPr>
              <a:t>NEW </a:t>
            </a:r>
            <a:r>
              <a:rPr lang="en-US" sz="3400" b="1" kern="1200" dirty="0">
                <a:solidFill>
                  <a:srgbClr val="FFFFFF"/>
                </a:solidFill>
                <a:latin typeface="+mj-lt"/>
                <a:ea typeface="+mj-ea"/>
                <a:cs typeface="+mj-cs"/>
              </a:rPr>
              <a:t>FUNDING PROGRAMS </a:t>
            </a:r>
            <a:r>
              <a:rPr lang="en-US" sz="3400" b="1" dirty="0">
                <a:solidFill>
                  <a:srgbClr val="FFFFFF"/>
                </a:solidFill>
                <a:latin typeface="+mj-lt"/>
                <a:cs typeface="+mj-cs"/>
              </a:rPr>
              <a:t>ADMINISTERED BY</a:t>
            </a:r>
            <a:br>
              <a:rPr lang="en-US" sz="3400" b="1" kern="1200" dirty="0">
                <a:solidFill>
                  <a:srgbClr val="FFFFFF"/>
                </a:solidFill>
                <a:latin typeface="+mj-lt"/>
                <a:ea typeface="+mj-ea"/>
                <a:cs typeface="+mj-cs"/>
              </a:rPr>
            </a:br>
            <a:r>
              <a:rPr lang="en-US" sz="3400" b="1" kern="1200" dirty="0">
                <a:solidFill>
                  <a:srgbClr val="FFFFFF"/>
                </a:solidFill>
                <a:latin typeface="+mj-lt"/>
                <a:ea typeface="+mj-ea"/>
                <a:cs typeface="+mj-cs"/>
              </a:rPr>
              <a:t> THE DEPARTMENT OF RURAL AND MUNICIPAL AID (“DRMA”) </a:t>
            </a:r>
            <a:br>
              <a:rPr lang="en-US" sz="3400" b="1" kern="1200" dirty="0">
                <a:solidFill>
                  <a:srgbClr val="FFFFFF"/>
                </a:solidFill>
                <a:latin typeface="+mj-lt"/>
                <a:ea typeface="+mj-ea"/>
                <a:cs typeface="+mj-cs"/>
              </a:rPr>
            </a:br>
            <a:endParaRPr lang="en-US" sz="3400" kern="1200" dirty="0">
              <a:solidFill>
                <a:srgbClr val="FFFFFF"/>
              </a:solidFill>
              <a:latin typeface="+mj-lt"/>
              <a:ea typeface="+mj-ea"/>
              <a:cs typeface="+mj-cs"/>
            </a:endParaRPr>
          </a:p>
        </p:txBody>
      </p:sp>
      <p:sp>
        <p:nvSpPr>
          <p:cNvPr id="12" name="TextBox 11">
            <a:extLst>
              <a:ext uri="{FF2B5EF4-FFF2-40B4-BE49-F238E27FC236}">
                <a16:creationId xmlns:a16="http://schemas.microsoft.com/office/drawing/2014/main" id="{A8953D64-6D39-6F90-9600-711F3AB3A84D}"/>
              </a:ext>
            </a:extLst>
          </p:cNvPr>
          <p:cNvSpPr txBox="1"/>
          <p:nvPr/>
        </p:nvSpPr>
        <p:spPr>
          <a:xfrm>
            <a:off x="3071446" y="5462954"/>
            <a:ext cx="5564554" cy="584775"/>
          </a:xfrm>
          <a:prstGeom prst="rect">
            <a:avLst/>
          </a:prstGeom>
          <a:noFill/>
        </p:spPr>
        <p:txBody>
          <a:bodyPr wrap="square" rtlCol="0">
            <a:spAutoFit/>
          </a:bodyPr>
          <a:lstStyle/>
          <a:p>
            <a:r>
              <a:rPr lang="en-US" sz="3200" dirty="0">
                <a:solidFill>
                  <a:srgbClr val="FFFF00"/>
                </a:solidFill>
              </a:rPr>
              <a:t>BEGINNING JULY 1, 2024</a:t>
            </a:r>
          </a:p>
        </p:txBody>
      </p:sp>
    </p:spTree>
    <p:extLst>
      <p:ext uri="{BB962C8B-B14F-4D97-AF65-F5344CB8AC3E}">
        <p14:creationId xmlns:p14="http://schemas.microsoft.com/office/powerpoint/2010/main" val="8132927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a:xfrm>
            <a:off x="876693" y="149291"/>
            <a:ext cx="9601585" cy="1073019"/>
          </a:xfrm>
        </p:spPr>
        <p:txBody>
          <a:bodyPr vert="horz" lIns="91440" tIns="45720" rIns="91440" bIns="45720" rtlCol="0" anchor="b">
            <a:normAutofit/>
          </a:bodyPr>
          <a:lstStyle/>
          <a:p>
            <a:r>
              <a:rPr lang="en-US" sz="3200" b="1" kern="1200" dirty="0">
                <a:solidFill>
                  <a:schemeClr val="accent3">
                    <a:lumMod val="20000"/>
                    <a:lumOff val="80000"/>
                  </a:schemeClr>
                </a:solidFill>
                <a:latin typeface="+mj-lt"/>
                <a:ea typeface="+mj-ea"/>
                <a:cs typeface="+mj-cs"/>
              </a:rPr>
              <a:t>HIGHWAY CONTINGENCY FUNDING – FD-39</a:t>
            </a:r>
            <a:br>
              <a:rPr lang="en-US" sz="3200" b="1" kern="1200" dirty="0">
                <a:solidFill>
                  <a:schemeClr val="accent3">
                    <a:lumMod val="20000"/>
                    <a:lumOff val="80000"/>
                  </a:schemeClr>
                </a:solidFill>
                <a:latin typeface="+mj-lt"/>
                <a:ea typeface="+mj-ea"/>
                <a:cs typeface="+mj-cs"/>
              </a:rPr>
            </a:br>
            <a:endParaRPr lang="en-US" sz="3200" kern="1200" dirty="0">
              <a:solidFill>
                <a:schemeClr val="accent3">
                  <a:lumMod val="20000"/>
                  <a:lumOff val="80000"/>
                </a:schemeClr>
              </a:solidFill>
              <a:latin typeface="+mj-lt"/>
              <a:ea typeface="+mj-ea"/>
              <a:cs typeface="+mj-cs"/>
            </a:endParaRPr>
          </a:p>
        </p:txBody>
      </p:sp>
      <p:graphicFrame>
        <p:nvGraphicFramePr>
          <p:cNvPr id="5" name="Diagram 4">
            <a:extLst>
              <a:ext uri="{FF2B5EF4-FFF2-40B4-BE49-F238E27FC236}">
                <a16:creationId xmlns:a16="http://schemas.microsoft.com/office/drawing/2014/main" id="{390E9546-E7E4-CCA4-49D2-2F6B0F0A1D37}"/>
              </a:ext>
            </a:extLst>
          </p:cNvPr>
          <p:cNvGraphicFramePr/>
          <p:nvPr>
            <p:extLst>
              <p:ext uri="{D42A27DB-BD31-4B8C-83A1-F6EECF244321}">
                <p14:modId xmlns:p14="http://schemas.microsoft.com/office/powerpoint/2010/main" val="3962145652"/>
              </p:ext>
            </p:extLst>
          </p:nvPr>
        </p:nvGraphicFramePr>
        <p:xfrm>
          <a:off x="876691" y="1862356"/>
          <a:ext cx="9508879" cy="441232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pic>
        <p:nvPicPr>
          <p:cNvPr id="4" name="Picture 2">
            <a:extLst>
              <a:ext uri="{FF2B5EF4-FFF2-40B4-BE49-F238E27FC236}">
                <a16:creationId xmlns:a16="http://schemas.microsoft.com/office/drawing/2014/main" id="{0772CBA4-FC4F-4B03-9736-1BB3839DD3E9}"/>
              </a:ext>
            </a:extLst>
          </p:cNvPr>
          <p:cNvPicPr>
            <a:picLocks noGrp="1" noChangeAspect="1" noChangeArrowheads="1"/>
          </p:cNvPicPr>
          <p:nvPr>
            <p:ph idx="1"/>
          </p:nvPr>
        </p:nvPicPr>
        <p:blipFill>
          <a:blip r:embed="rId7" cstate="print">
            <a:extLst>
              <a:ext uri="{28A0092B-C50C-407E-A947-70E740481C1C}">
                <a14:useLocalDpi xmlns:a14="http://schemas.microsoft.com/office/drawing/2010/main" val="0"/>
              </a:ext>
            </a:extLst>
          </a:blip>
          <a:stretch>
            <a:fillRect/>
          </a:stretch>
        </p:blipFill>
        <p:spPr bwMode="auto">
          <a:xfrm>
            <a:off x="8405769" y="5134062"/>
            <a:ext cx="3129093" cy="1574647"/>
          </a:xfrm>
          <a:prstGeom prst="rect">
            <a:avLst/>
          </a:prstGeom>
          <a:noFill/>
          <a:extLst>
            <a:ext uri="{909E8E84-426E-40DD-AFC4-6F175D3DCCD1}">
              <a14:hiddenFill xmlns:a14="http://schemas.microsoft.com/office/drawing/2010/main">
                <a:solidFill>
                  <a:srgbClr val="FFFFFF"/>
                </a:solidFill>
              </a14:hiddenFill>
            </a:ext>
          </a:extLst>
        </p:spPr>
      </p:pic>
      <p:grpSp>
        <p:nvGrpSpPr>
          <p:cNvPr id="9" name="Group 8">
            <a:extLst>
              <a:ext uri="{FF2B5EF4-FFF2-40B4-BE49-F238E27FC236}">
                <a16:creationId xmlns:a16="http://schemas.microsoft.com/office/drawing/2014/main" id="{6258F736-B256-8039-9DC6-F4E49A5C5AD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flipH="1">
            <a:off x="12068638" y="0"/>
            <a:ext cx="123362" cy="6858000"/>
            <a:chOff x="12068638" y="0"/>
            <a:chExt cx="123362" cy="6858000"/>
          </a:xfrm>
        </p:grpSpPr>
        <p:sp>
          <p:nvSpPr>
            <p:cNvPr id="10" name="Rectangle 9">
              <a:extLst>
                <a:ext uri="{FF2B5EF4-FFF2-40B4-BE49-F238E27FC236}">
                  <a16:creationId xmlns:a16="http://schemas.microsoft.com/office/drawing/2014/main" id="{10B4520A-996E-330C-99DA-69CA4D89E90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2068638" y="0"/>
              <a:ext cx="123362" cy="6858000"/>
            </a:xfrm>
            <a:prstGeom prst="rect">
              <a:avLst/>
            </a:prstGeom>
            <a:gradFill>
              <a:gsLst>
                <a:gs pos="0">
                  <a:schemeClr val="accent2"/>
                </a:gs>
                <a:gs pos="100000">
                  <a:schemeClr val="accent5"/>
                </a:gs>
              </a:gsLst>
              <a:lin ang="1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EC8FA945-E356-695F-18D6-CAD4EF34FE4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2068638" y="3527553"/>
              <a:ext cx="123362" cy="3330447"/>
            </a:xfrm>
            <a:prstGeom prst="rect">
              <a:avLst/>
            </a:prstGeom>
            <a:gradFill>
              <a:gsLst>
                <a:gs pos="19000">
                  <a:schemeClr val="accent5">
                    <a:lumMod val="60000"/>
                    <a:lumOff val="40000"/>
                    <a:alpha val="0"/>
                  </a:schemeClr>
                </a:gs>
                <a:gs pos="100000">
                  <a:schemeClr val="accent5">
                    <a:lumMod val="60000"/>
                    <a:lumOff val="40000"/>
                  </a:schemeClr>
                </a:gs>
              </a:gsLst>
              <a:lin ang="6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 name="TextBox 1">
            <a:extLst>
              <a:ext uri="{FF2B5EF4-FFF2-40B4-BE49-F238E27FC236}">
                <a16:creationId xmlns:a16="http://schemas.microsoft.com/office/drawing/2014/main" id="{CF80776E-14C5-71C6-1069-E2DCD043CD04}"/>
              </a:ext>
            </a:extLst>
          </p:cNvPr>
          <p:cNvSpPr txBox="1"/>
          <p:nvPr/>
        </p:nvSpPr>
        <p:spPr>
          <a:xfrm flipH="1">
            <a:off x="1384181" y="5620624"/>
            <a:ext cx="5338519" cy="923330"/>
          </a:xfrm>
          <a:prstGeom prst="rect">
            <a:avLst/>
          </a:prstGeom>
          <a:noFill/>
        </p:spPr>
        <p:txBody>
          <a:bodyPr wrap="square" rtlCol="0">
            <a:spAutoFit/>
          </a:bodyPr>
          <a:lstStyle/>
          <a:p>
            <a:r>
              <a:rPr lang="en-US" dirty="0"/>
              <a:t>Keep in mind this is the same program you may have commonly heard referred to as “Discretionary” funding.</a:t>
            </a:r>
          </a:p>
        </p:txBody>
      </p:sp>
      <p:sp>
        <p:nvSpPr>
          <p:cNvPr id="6" name="Thought Bubble: Cloud 5">
            <a:extLst>
              <a:ext uri="{FF2B5EF4-FFF2-40B4-BE49-F238E27FC236}">
                <a16:creationId xmlns:a16="http://schemas.microsoft.com/office/drawing/2014/main" id="{AF6F5BF9-9699-E7CE-6E06-DEA9E895F3B3}"/>
              </a:ext>
            </a:extLst>
          </p:cNvPr>
          <p:cNvSpPr/>
          <p:nvPr/>
        </p:nvSpPr>
        <p:spPr>
          <a:xfrm>
            <a:off x="5343787" y="1921079"/>
            <a:ext cx="1308683" cy="1585771"/>
          </a:xfrm>
          <a:prstGeom prst="cloudCallout">
            <a:avLst/>
          </a:prstGeom>
          <a:solidFill>
            <a:schemeClr val="accent3"/>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dirty="0"/>
              <a:t>FORMTC 20-42</a:t>
            </a:r>
          </a:p>
        </p:txBody>
      </p:sp>
    </p:spTree>
    <p:extLst>
      <p:ext uri="{BB962C8B-B14F-4D97-AF65-F5344CB8AC3E}">
        <p14:creationId xmlns:p14="http://schemas.microsoft.com/office/powerpoint/2010/main" val="295699525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a:xfrm>
            <a:off x="876693" y="149291"/>
            <a:ext cx="9601585" cy="1073019"/>
          </a:xfrm>
        </p:spPr>
        <p:txBody>
          <a:bodyPr vert="horz" lIns="91440" tIns="45720" rIns="91440" bIns="45720" rtlCol="0" anchor="b">
            <a:normAutofit/>
          </a:bodyPr>
          <a:lstStyle/>
          <a:p>
            <a:r>
              <a:rPr lang="en-US" sz="3200" b="1" dirty="0">
                <a:solidFill>
                  <a:schemeClr val="accent3">
                    <a:lumMod val="20000"/>
                    <a:lumOff val="80000"/>
                  </a:schemeClr>
                </a:solidFill>
                <a:latin typeface="+mj-lt"/>
                <a:cs typeface="+mj-cs"/>
              </a:rPr>
              <a:t>COUNTY CITY BRIDGE IMPROVEMENT </a:t>
            </a:r>
            <a:br>
              <a:rPr lang="en-US" sz="3200" b="1" dirty="0">
                <a:solidFill>
                  <a:schemeClr val="accent3">
                    <a:lumMod val="20000"/>
                    <a:lumOff val="80000"/>
                  </a:schemeClr>
                </a:solidFill>
                <a:latin typeface="+mj-lt"/>
                <a:cs typeface="+mj-cs"/>
              </a:rPr>
            </a:br>
            <a:r>
              <a:rPr lang="en-US" sz="3200" b="1" dirty="0">
                <a:solidFill>
                  <a:schemeClr val="accent3">
                    <a:lumMod val="20000"/>
                    <a:lumOff val="80000"/>
                  </a:schemeClr>
                </a:solidFill>
                <a:latin typeface="+mj-lt"/>
                <a:cs typeface="+mj-cs"/>
              </a:rPr>
              <a:t>PROGRAM “CCBIP”</a:t>
            </a:r>
            <a:endParaRPr lang="en-US" sz="3200" kern="1200" dirty="0">
              <a:solidFill>
                <a:schemeClr val="accent3">
                  <a:lumMod val="20000"/>
                  <a:lumOff val="80000"/>
                </a:schemeClr>
              </a:solidFill>
              <a:latin typeface="+mj-lt"/>
              <a:ea typeface="+mj-ea"/>
              <a:cs typeface="+mj-cs"/>
            </a:endParaRPr>
          </a:p>
        </p:txBody>
      </p:sp>
      <p:graphicFrame>
        <p:nvGraphicFramePr>
          <p:cNvPr id="6" name="Diagram 5">
            <a:extLst>
              <a:ext uri="{FF2B5EF4-FFF2-40B4-BE49-F238E27FC236}">
                <a16:creationId xmlns:a16="http://schemas.microsoft.com/office/drawing/2014/main" id="{1A6199B1-279B-AE2C-02FA-1232721094C2}"/>
              </a:ext>
            </a:extLst>
          </p:cNvPr>
          <p:cNvGraphicFramePr/>
          <p:nvPr>
            <p:extLst>
              <p:ext uri="{D42A27DB-BD31-4B8C-83A1-F6EECF244321}">
                <p14:modId xmlns:p14="http://schemas.microsoft.com/office/powerpoint/2010/main" val="4125550027"/>
              </p:ext>
            </p:extLst>
          </p:nvPr>
        </p:nvGraphicFramePr>
        <p:xfrm>
          <a:off x="123361" y="2080469"/>
          <a:ext cx="11495391" cy="424938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pic>
        <p:nvPicPr>
          <p:cNvPr id="4" name="Picture 2">
            <a:extLst>
              <a:ext uri="{FF2B5EF4-FFF2-40B4-BE49-F238E27FC236}">
                <a16:creationId xmlns:a16="http://schemas.microsoft.com/office/drawing/2014/main" id="{0772CBA4-FC4F-4B03-9736-1BB3839DD3E9}"/>
              </a:ext>
            </a:extLst>
          </p:cNvPr>
          <p:cNvPicPr>
            <a:picLocks noGrp="1" noChangeAspect="1" noChangeArrowheads="1"/>
          </p:cNvPicPr>
          <p:nvPr>
            <p:ph idx="1"/>
          </p:nvPr>
        </p:nvPicPr>
        <p:blipFill>
          <a:blip r:embed="rId7" cstate="print">
            <a:extLst>
              <a:ext uri="{28A0092B-C50C-407E-A947-70E740481C1C}">
                <a14:useLocalDpi xmlns:a14="http://schemas.microsoft.com/office/drawing/2010/main" val="0"/>
              </a:ext>
            </a:extLst>
          </a:blip>
          <a:stretch>
            <a:fillRect/>
          </a:stretch>
        </p:blipFill>
        <p:spPr bwMode="auto">
          <a:xfrm>
            <a:off x="8942664" y="4934719"/>
            <a:ext cx="3125974" cy="1773990"/>
          </a:xfrm>
          <a:prstGeom prst="rect">
            <a:avLst/>
          </a:prstGeom>
          <a:noFill/>
          <a:extLst>
            <a:ext uri="{909E8E84-426E-40DD-AFC4-6F175D3DCCD1}">
              <a14:hiddenFill xmlns:a14="http://schemas.microsoft.com/office/drawing/2010/main">
                <a:solidFill>
                  <a:srgbClr val="FFFFFF"/>
                </a:solidFill>
              </a14:hiddenFill>
            </a:ext>
          </a:extLst>
        </p:spPr>
      </p:pic>
      <p:grpSp>
        <p:nvGrpSpPr>
          <p:cNvPr id="9" name="Group 8">
            <a:extLst>
              <a:ext uri="{FF2B5EF4-FFF2-40B4-BE49-F238E27FC236}">
                <a16:creationId xmlns:a16="http://schemas.microsoft.com/office/drawing/2014/main" id="{6258F736-B256-8039-9DC6-F4E49A5C5AD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flipH="1">
            <a:off x="12068638" y="0"/>
            <a:ext cx="123362" cy="6858000"/>
            <a:chOff x="12068638" y="0"/>
            <a:chExt cx="123362" cy="6858000"/>
          </a:xfrm>
        </p:grpSpPr>
        <p:sp>
          <p:nvSpPr>
            <p:cNvPr id="10" name="Rectangle 9">
              <a:extLst>
                <a:ext uri="{FF2B5EF4-FFF2-40B4-BE49-F238E27FC236}">
                  <a16:creationId xmlns:a16="http://schemas.microsoft.com/office/drawing/2014/main" id="{10B4520A-996E-330C-99DA-69CA4D89E90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2068638" y="0"/>
              <a:ext cx="123362" cy="6858000"/>
            </a:xfrm>
            <a:prstGeom prst="rect">
              <a:avLst/>
            </a:prstGeom>
            <a:gradFill>
              <a:gsLst>
                <a:gs pos="0">
                  <a:schemeClr val="accent2"/>
                </a:gs>
                <a:gs pos="100000">
                  <a:schemeClr val="accent5"/>
                </a:gs>
              </a:gsLst>
              <a:lin ang="1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EC8FA945-E356-695F-18D6-CAD4EF34FE4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2068638" y="3527553"/>
              <a:ext cx="123362" cy="3330447"/>
            </a:xfrm>
            <a:prstGeom prst="rect">
              <a:avLst/>
            </a:prstGeom>
            <a:gradFill>
              <a:gsLst>
                <a:gs pos="19000">
                  <a:schemeClr val="accent5">
                    <a:lumMod val="60000"/>
                    <a:lumOff val="40000"/>
                    <a:alpha val="0"/>
                  </a:schemeClr>
                </a:gs>
                <a:gs pos="100000">
                  <a:schemeClr val="accent5">
                    <a:lumMod val="60000"/>
                    <a:lumOff val="40000"/>
                  </a:schemeClr>
                </a:gs>
              </a:gsLst>
              <a:lin ang="6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 name="Thought Bubble: Cloud 1">
            <a:extLst>
              <a:ext uri="{FF2B5EF4-FFF2-40B4-BE49-F238E27FC236}">
                <a16:creationId xmlns:a16="http://schemas.microsoft.com/office/drawing/2014/main" id="{C8855467-4893-1C7F-144C-FF87E5917D8C}"/>
              </a:ext>
            </a:extLst>
          </p:cNvPr>
          <p:cNvSpPr/>
          <p:nvPr/>
        </p:nvSpPr>
        <p:spPr>
          <a:xfrm>
            <a:off x="4429387" y="1535186"/>
            <a:ext cx="1283516" cy="1182848"/>
          </a:xfrm>
          <a:prstGeom prst="cloudCallout">
            <a:avLst/>
          </a:prstGeom>
          <a:solidFill>
            <a:schemeClr val="accent3"/>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dirty="0"/>
              <a:t>FORM TC 20-44</a:t>
            </a:r>
          </a:p>
        </p:txBody>
      </p:sp>
      <p:sp>
        <p:nvSpPr>
          <p:cNvPr id="5" name="TextBox 4">
            <a:extLst>
              <a:ext uri="{FF2B5EF4-FFF2-40B4-BE49-F238E27FC236}">
                <a16:creationId xmlns:a16="http://schemas.microsoft.com/office/drawing/2014/main" id="{FC0799ED-E1D3-9636-71C2-AF1532515856}"/>
              </a:ext>
            </a:extLst>
          </p:cNvPr>
          <p:cNvSpPr txBox="1"/>
          <p:nvPr/>
        </p:nvSpPr>
        <p:spPr>
          <a:xfrm>
            <a:off x="876693" y="4806892"/>
            <a:ext cx="6304283" cy="1477328"/>
          </a:xfrm>
          <a:prstGeom prst="rect">
            <a:avLst/>
          </a:prstGeom>
          <a:noFill/>
        </p:spPr>
        <p:txBody>
          <a:bodyPr wrap="square" rtlCol="0">
            <a:spAutoFit/>
          </a:bodyPr>
          <a:lstStyle/>
          <a:p>
            <a:r>
              <a:rPr lang="en-US" dirty="0"/>
              <a:t>Submission of application is contingent upon completion of Local Bridges Webinar.  Please register now at </a:t>
            </a:r>
            <a:r>
              <a:rPr lang="en-US" sz="1800" dirty="0">
                <a:hlinkClick r:id="rId8"/>
              </a:rPr>
              <a:t>https://kyt2.uky.edu/training/ccbip</a:t>
            </a:r>
            <a:r>
              <a:rPr lang="en-US" dirty="0"/>
              <a:t> for the County Judge Executive/Mayor and Road Foreman for assistance with accurate application completion.  No Cost to Participate!</a:t>
            </a:r>
          </a:p>
        </p:txBody>
      </p:sp>
    </p:spTree>
    <p:extLst>
      <p:ext uri="{BB962C8B-B14F-4D97-AF65-F5344CB8AC3E}">
        <p14:creationId xmlns:p14="http://schemas.microsoft.com/office/powerpoint/2010/main" val="74676337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a:xfrm>
            <a:off x="876693" y="149291"/>
            <a:ext cx="9601585" cy="1073019"/>
          </a:xfrm>
        </p:spPr>
        <p:txBody>
          <a:bodyPr vert="horz" lIns="91440" tIns="45720" rIns="91440" bIns="45720" rtlCol="0" anchor="b">
            <a:normAutofit/>
          </a:bodyPr>
          <a:lstStyle/>
          <a:p>
            <a:r>
              <a:rPr lang="en-US" sz="3200" kern="1200" dirty="0">
                <a:solidFill>
                  <a:schemeClr val="accent3">
                    <a:lumMod val="20000"/>
                    <a:lumOff val="80000"/>
                  </a:schemeClr>
                </a:solidFill>
                <a:latin typeface="+mj-lt"/>
                <a:ea typeface="+mj-ea"/>
                <a:cs typeface="+mj-cs"/>
              </a:rPr>
              <a:t>PHASED APPROACH TO “CCBIP” APPLICATION SUBMISSION</a:t>
            </a:r>
          </a:p>
        </p:txBody>
      </p:sp>
      <p:graphicFrame>
        <p:nvGraphicFramePr>
          <p:cNvPr id="7" name="Diagram 6">
            <a:extLst>
              <a:ext uri="{FF2B5EF4-FFF2-40B4-BE49-F238E27FC236}">
                <a16:creationId xmlns:a16="http://schemas.microsoft.com/office/drawing/2014/main" id="{C7887E05-8781-C849-CE33-5549AD3269FB}"/>
              </a:ext>
            </a:extLst>
          </p:cNvPr>
          <p:cNvGraphicFramePr/>
          <p:nvPr/>
        </p:nvGraphicFramePr>
        <p:xfrm>
          <a:off x="4261606" y="4798502"/>
          <a:ext cx="2508309" cy="86406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pic>
        <p:nvPicPr>
          <p:cNvPr id="4" name="Picture 2">
            <a:extLst>
              <a:ext uri="{FF2B5EF4-FFF2-40B4-BE49-F238E27FC236}">
                <a16:creationId xmlns:a16="http://schemas.microsoft.com/office/drawing/2014/main" id="{0772CBA4-FC4F-4B03-9736-1BB3839DD3E9}"/>
              </a:ext>
            </a:extLst>
          </p:cNvPr>
          <p:cNvPicPr>
            <a:picLocks noGrp="1" noChangeAspect="1" noChangeArrowheads="1"/>
          </p:cNvPicPr>
          <p:nvPr>
            <p:ph idx="1"/>
          </p:nvPr>
        </p:nvPicPr>
        <p:blipFill>
          <a:blip r:embed="rId7" cstate="print">
            <a:extLst>
              <a:ext uri="{28A0092B-C50C-407E-A947-70E740481C1C}">
                <a14:useLocalDpi xmlns:a14="http://schemas.microsoft.com/office/drawing/2010/main" val="0"/>
              </a:ext>
            </a:extLst>
          </a:blip>
          <a:stretch>
            <a:fillRect/>
          </a:stretch>
        </p:blipFill>
        <p:spPr bwMode="auto">
          <a:xfrm>
            <a:off x="7940470" y="5327873"/>
            <a:ext cx="3205378" cy="1131380"/>
          </a:xfrm>
          <a:prstGeom prst="rect">
            <a:avLst/>
          </a:prstGeom>
          <a:noFill/>
          <a:extLst>
            <a:ext uri="{909E8E84-426E-40DD-AFC4-6F175D3DCCD1}">
              <a14:hiddenFill xmlns:a14="http://schemas.microsoft.com/office/drawing/2010/main">
                <a:solidFill>
                  <a:srgbClr val="FFFFFF"/>
                </a:solidFill>
              </a14:hiddenFill>
            </a:ext>
          </a:extLst>
        </p:spPr>
      </p:pic>
      <p:grpSp>
        <p:nvGrpSpPr>
          <p:cNvPr id="9" name="Group 8">
            <a:extLst>
              <a:ext uri="{FF2B5EF4-FFF2-40B4-BE49-F238E27FC236}">
                <a16:creationId xmlns:a16="http://schemas.microsoft.com/office/drawing/2014/main" id="{6258F736-B256-8039-9DC6-F4E49A5C5AD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flipH="1">
            <a:off x="12068638" y="0"/>
            <a:ext cx="123362" cy="6858000"/>
            <a:chOff x="12068638" y="0"/>
            <a:chExt cx="123362" cy="6858000"/>
          </a:xfrm>
        </p:grpSpPr>
        <p:sp>
          <p:nvSpPr>
            <p:cNvPr id="10" name="Rectangle 9">
              <a:extLst>
                <a:ext uri="{FF2B5EF4-FFF2-40B4-BE49-F238E27FC236}">
                  <a16:creationId xmlns:a16="http://schemas.microsoft.com/office/drawing/2014/main" id="{10B4520A-996E-330C-99DA-69CA4D89E90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2068638" y="0"/>
              <a:ext cx="123362" cy="6858000"/>
            </a:xfrm>
            <a:prstGeom prst="rect">
              <a:avLst/>
            </a:prstGeom>
            <a:gradFill>
              <a:gsLst>
                <a:gs pos="0">
                  <a:schemeClr val="accent2"/>
                </a:gs>
                <a:gs pos="100000">
                  <a:schemeClr val="accent5"/>
                </a:gs>
              </a:gsLst>
              <a:lin ang="1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EC8FA945-E356-695F-18D6-CAD4EF34FE4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2068638" y="3527553"/>
              <a:ext cx="123362" cy="3330447"/>
            </a:xfrm>
            <a:prstGeom prst="rect">
              <a:avLst/>
            </a:prstGeom>
            <a:gradFill>
              <a:gsLst>
                <a:gs pos="19000">
                  <a:schemeClr val="accent5">
                    <a:lumMod val="60000"/>
                    <a:lumOff val="40000"/>
                    <a:alpha val="0"/>
                  </a:schemeClr>
                </a:gs>
                <a:gs pos="100000">
                  <a:schemeClr val="accent5">
                    <a:lumMod val="60000"/>
                    <a:lumOff val="40000"/>
                  </a:schemeClr>
                </a:gs>
              </a:gsLst>
              <a:lin ang="6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5" name="TextBox 4">
            <a:extLst>
              <a:ext uri="{FF2B5EF4-FFF2-40B4-BE49-F238E27FC236}">
                <a16:creationId xmlns:a16="http://schemas.microsoft.com/office/drawing/2014/main" id="{8925126F-64A6-EDD3-A875-378ECE5B4350}"/>
              </a:ext>
            </a:extLst>
          </p:cNvPr>
          <p:cNvSpPr txBox="1"/>
          <p:nvPr/>
        </p:nvSpPr>
        <p:spPr>
          <a:xfrm>
            <a:off x="520118" y="-1686329"/>
            <a:ext cx="10914076" cy="312650"/>
          </a:xfrm>
          <a:prstGeom prst="rect">
            <a:avLst/>
          </a:prstGeom>
          <a:noFill/>
        </p:spPr>
        <p:txBody>
          <a:bodyPr wrap="square">
            <a:spAutoFit/>
          </a:bodyPr>
          <a:lstStyle/>
          <a:p>
            <a:pPr marL="0" marR="0">
              <a:lnSpc>
                <a:spcPct val="107000"/>
              </a:lnSpc>
              <a:spcBef>
                <a:spcPts val="0"/>
              </a:spcBef>
              <a:spcAft>
                <a:spcPts val="800"/>
              </a:spcAft>
            </a:pPr>
            <a:r>
              <a:rPr lang="en-US" sz="1400" b="1" u="none" strike="noStrike" kern="100" dirty="0">
                <a:effectLst/>
                <a:latin typeface="Calibri" panose="020F0502020204030204" pitchFamily="34" charset="0"/>
                <a:ea typeface="Calibri" panose="020F0502020204030204" pitchFamily="34" charset="0"/>
                <a:cs typeface="Times New Roman" panose="02020603050405020304" pitchFamily="18" charset="0"/>
              </a:rPr>
              <a:t> </a:t>
            </a:r>
            <a:endParaRPr lang="en-US" sz="1100" kern="1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14" name="TextBox 13">
            <a:extLst>
              <a:ext uri="{FF2B5EF4-FFF2-40B4-BE49-F238E27FC236}">
                <a16:creationId xmlns:a16="http://schemas.microsoft.com/office/drawing/2014/main" id="{8BC85515-666B-98F0-A001-4DF8EC3B5DC3}"/>
              </a:ext>
            </a:extLst>
          </p:cNvPr>
          <p:cNvSpPr txBox="1"/>
          <p:nvPr/>
        </p:nvSpPr>
        <p:spPr>
          <a:xfrm>
            <a:off x="467311" y="1581435"/>
            <a:ext cx="6705276" cy="6228500"/>
          </a:xfrm>
          <a:prstGeom prst="rect">
            <a:avLst/>
          </a:prstGeom>
          <a:noFill/>
        </p:spPr>
        <p:txBody>
          <a:bodyPr wrap="square" rtlCol="0">
            <a:spAutoFit/>
          </a:bodyPr>
          <a:lstStyle/>
          <a:p>
            <a:endParaRPr lang="en-US" sz="1000" b="1" u="sng" dirty="0">
              <a:effectLst/>
              <a:latin typeface="Arial" panose="020B0604020202020204" pitchFamily="34" charset="0"/>
              <a:ea typeface="Calibri" panose="020F0502020204030204" pitchFamily="34" charset="0"/>
              <a:cs typeface="Times New Roman" panose="02020603050405020304" pitchFamily="18" charset="0"/>
            </a:endParaRPr>
          </a:p>
          <a:p>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KYTC’s Department of Rural and Municipal Aid (“DRMA”) is currently accepting </a:t>
            </a:r>
            <a:r>
              <a:rPr lang="en-US" sz="1200" b="1" dirty="0">
                <a:effectLst/>
                <a:latin typeface="Arial" panose="020B0604020202020204" pitchFamily="34" charset="0"/>
                <a:ea typeface="Calibri" panose="020F0502020204030204" pitchFamily="34" charset="0"/>
                <a:cs typeface="Times New Roman" panose="02020603050405020304" pitchFamily="18" charset="0"/>
              </a:rPr>
              <a:t>County/City Bridge Improvement Program applications (TC 20-44)</a:t>
            </a:r>
            <a:r>
              <a:rPr lang="en-US" sz="1200" dirty="0">
                <a:effectLst/>
                <a:latin typeface="Arial" panose="020B0604020202020204" pitchFamily="34" charset="0"/>
                <a:ea typeface="Calibri" panose="020F0502020204030204" pitchFamily="34" charset="0"/>
                <a:cs typeface="Times New Roman" panose="02020603050405020304" pitchFamily="18" charset="0"/>
              </a:rPr>
              <a:t> to address bridges that are closed or have posted traffic limitations.</a:t>
            </a:r>
          </a:p>
          <a:p>
            <a:pPr marL="0" marR="0">
              <a:lnSpc>
                <a:spcPct val="107000"/>
              </a:lnSpc>
              <a:spcBef>
                <a:spcPts val="0"/>
              </a:spcBef>
              <a:spcAft>
                <a:spcPts val="800"/>
              </a:spcAft>
            </a:pP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R="0" lvl="0">
              <a:lnSpc>
                <a:spcPct val="107000"/>
              </a:lnSpc>
              <a:spcBef>
                <a:spcPts val="0"/>
              </a:spcBef>
              <a:spcAft>
                <a:spcPts val="0"/>
              </a:spcAft>
            </a:pPr>
            <a:r>
              <a:rPr lang="en-US" sz="1400" b="1" u="sng" dirty="0">
                <a:effectLst/>
                <a:latin typeface="Arial" panose="020B0604020202020204" pitchFamily="34" charset="0"/>
                <a:ea typeface="Calibri" panose="020F0502020204030204" pitchFamily="34" charset="0"/>
                <a:cs typeface="Times New Roman" panose="02020603050405020304" pitchFamily="18" charset="0"/>
              </a:rPr>
              <a:t>Phase I funding for FY 2025 closes on December 13, 2024 – </a:t>
            </a:r>
            <a:r>
              <a:rPr lang="en-US" sz="1400" u="sng" dirty="0">
                <a:effectLst/>
                <a:latin typeface="Arial" panose="020B0604020202020204" pitchFamily="34" charset="0"/>
                <a:ea typeface="Calibri" panose="020F0502020204030204" pitchFamily="34" charset="0"/>
                <a:cs typeface="Times New Roman" panose="02020603050405020304" pitchFamily="18" charset="0"/>
              </a:rPr>
              <a:t>(</a:t>
            </a:r>
            <a:r>
              <a:rPr lang="en-US" sz="1400" dirty="0">
                <a:effectLst/>
                <a:latin typeface="Arial" panose="020B0604020202020204" pitchFamily="34" charset="0"/>
                <a:ea typeface="Calibri" panose="020F0502020204030204" pitchFamily="34" charset="0"/>
                <a:cs typeface="Times New Roman" panose="02020603050405020304" pitchFamily="18" charset="0"/>
              </a:rPr>
              <a:t>At this time, 38 applications received totaling $15,061,548.15)</a:t>
            </a:r>
            <a:endParaRPr lang="en-US" sz="1400" dirty="0">
              <a:latin typeface="Calibri" panose="020F0502020204030204" pitchFamily="34" charset="0"/>
              <a:ea typeface="Calibri" panose="020F0502020204030204" pitchFamily="34" charset="0"/>
              <a:cs typeface="Times New Roman" panose="02020603050405020304" pitchFamily="18" charset="0"/>
            </a:endParaRPr>
          </a:p>
          <a:p>
            <a:pPr marR="0" lvl="0">
              <a:lnSpc>
                <a:spcPct val="107000"/>
              </a:lnSpc>
              <a:spcBef>
                <a:spcPts val="0"/>
              </a:spcBef>
              <a:spcAft>
                <a:spcPts val="0"/>
              </a:spcAft>
            </a:pPr>
            <a:r>
              <a:rPr lang="en-US" sz="1400" b="1" u="sng" dirty="0">
                <a:effectLst/>
                <a:latin typeface="Arial" panose="020B0604020202020204" pitchFamily="34" charset="0"/>
                <a:ea typeface="Calibri" panose="020F0502020204030204" pitchFamily="34" charset="0"/>
                <a:cs typeface="Times New Roman" panose="02020603050405020304" pitchFamily="18" charset="0"/>
              </a:rPr>
              <a:t>Phase II funding for FY 2025 </a:t>
            </a:r>
            <a:r>
              <a:rPr lang="en-US" sz="1400" dirty="0">
                <a:effectLst/>
                <a:latin typeface="Arial" panose="020B0604020202020204" pitchFamily="34" charset="0"/>
                <a:ea typeface="Calibri" panose="020F0502020204030204" pitchFamily="34" charset="0"/>
                <a:cs typeface="Times New Roman" panose="02020603050405020304" pitchFamily="18" charset="0"/>
              </a:rPr>
              <a:t>begins on December 16, 2024, &amp; closes on February 28, 2025.</a:t>
            </a:r>
          </a:p>
          <a:p>
            <a:pPr marR="0" lvl="0">
              <a:lnSpc>
                <a:spcPct val="107000"/>
              </a:lnSpc>
              <a:spcBef>
                <a:spcPts val="0"/>
              </a:spcBef>
              <a:spcAft>
                <a:spcPts val="0"/>
              </a:spcAft>
            </a:pPr>
            <a:r>
              <a:rPr lang="en-US" sz="1400" b="1" u="sng" dirty="0">
                <a:effectLst/>
                <a:latin typeface="Arial" panose="020B0604020202020204" pitchFamily="34" charset="0"/>
                <a:ea typeface="Calibri" panose="020F0502020204030204" pitchFamily="34" charset="0"/>
                <a:cs typeface="Times New Roman" panose="02020603050405020304" pitchFamily="18" charset="0"/>
              </a:rPr>
              <a:t>Phase III funding for FY 2025</a:t>
            </a:r>
            <a:r>
              <a:rPr lang="en-US" sz="1400" dirty="0">
                <a:effectLst/>
                <a:latin typeface="Arial" panose="020B0604020202020204" pitchFamily="34" charset="0"/>
                <a:ea typeface="Calibri" panose="020F0502020204030204" pitchFamily="34" charset="0"/>
                <a:cs typeface="Times New Roman" panose="02020603050405020304" pitchFamily="18" charset="0"/>
              </a:rPr>
              <a:t> begins on March 3, 2025, and closes on May 16, 2025</a:t>
            </a:r>
          </a:p>
          <a:p>
            <a:pPr marR="0" lvl="0">
              <a:lnSpc>
                <a:spcPct val="107000"/>
              </a:lnSpc>
              <a:spcBef>
                <a:spcPts val="0"/>
              </a:spcBef>
              <a:spcAft>
                <a:spcPts val="0"/>
              </a:spcAft>
            </a:pP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R="0" lvl="0">
              <a:lnSpc>
                <a:spcPct val="107000"/>
              </a:lnSpc>
              <a:spcBef>
                <a:spcPts val="0"/>
              </a:spcBef>
              <a:spcAft>
                <a:spcPts val="0"/>
              </a:spcAft>
            </a:pP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R="0" lvl="0">
              <a:lnSpc>
                <a:spcPct val="107000"/>
              </a:lnSpc>
              <a:spcBef>
                <a:spcPts val="0"/>
              </a:spcBef>
              <a:spcAft>
                <a:spcPts val="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If you have a bridge that is closed or has posted traffic limitations, and have completed the Local Bridges 101 training, your first step should be to contact your Chief District Engineer’s Office in your Transportation District.  They can assist you in confirming inspection findings involving your bridge, discussing corrective actions, and providing necessary recommendations to correct deficiencies, as you make plans for repair and/or replacement of your bridge.</a:t>
            </a:r>
          </a:p>
          <a:p>
            <a:pPr marR="0" lvl="0">
              <a:lnSpc>
                <a:spcPct val="107000"/>
              </a:lnSpc>
              <a:spcBef>
                <a:spcPts val="0"/>
              </a:spcBef>
              <a:spcAft>
                <a:spcPts val="0"/>
              </a:spcAft>
            </a:pP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400" b="1" i="1" dirty="0">
                <a:effectLst/>
                <a:latin typeface="Arial" panose="020B0604020202020204" pitchFamily="34" charset="0"/>
                <a:ea typeface="Calibri" panose="020F0502020204030204" pitchFamily="34" charset="0"/>
                <a:cs typeface="Times New Roman" panose="02020603050405020304" pitchFamily="18" charset="0"/>
              </a:rPr>
              <a:t>Get those applications ready, send them in, and let’s get going!</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p>
            <a:endParaRPr lang="en-US" sz="1400" dirty="0"/>
          </a:p>
          <a:p>
            <a:endParaRPr lang="en-US" sz="1000" dirty="0"/>
          </a:p>
          <a:p>
            <a:endParaRPr lang="en-US" sz="1000" dirty="0"/>
          </a:p>
          <a:p>
            <a:endParaRPr lang="en-US" sz="1000" dirty="0"/>
          </a:p>
          <a:p>
            <a:endParaRPr lang="en-US" sz="1000" dirty="0"/>
          </a:p>
          <a:p>
            <a:endParaRPr lang="en-US" sz="1000" dirty="0"/>
          </a:p>
          <a:p>
            <a:endParaRPr lang="en-US" sz="1000" b="1" dirty="0"/>
          </a:p>
          <a:p>
            <a:endParaRPr lang="en-US" sz="1000" b="1" dirty="0"/>
          </a:p>
          <a:p>
            <a:endParaRPr lang="en-US" b="1" dirty="0"/>
          </a:p>
        </p:txBody>
      </p:sp>
      <p:sp>
        <p:nvSpPr>
          <p:cNvPr id="6" name="TextBox 5">
            <a:extLst>
              <a:ext uri="{FF2B5EF4-FFF2-40B4-BE49-F238E27FC236}">
                <a16:creationId xmlns:a16="http://schemas.microsoft.com/office/drawing/2014/main" id="{6FA402A8-53D7-0B94-A780-7BFC1B99BA05}"/>
              </a:ext>
            </a:extLst>
          </p:cNvPr>
          <p:cNvSpPr txBox="1"/>
          <p:nvPr/>
        </p:nvSpPr>
        <p:spPr>
          <a:xfrm>
            <a:off x="7633982" y="2055302"/>
            <a:ext cx="3313651" cy="2439579"/>
          </a:xfrm>
          <a:prstGeom prst="rect">
            <a:avLst/>
          </a:prstGeom>
        </p:spPr>
        <p:style>
          <a:lnRef idx="2">
            <a:schemeClr val="accent3">
              <a:shade val="15000"/>
            </a:schemeClr>
          </a:lnRef>
          <a:fillRef idx="1">
            <a:schemeClr val="accent3"/>
          </a:fillRef>
          <a:effectRef idx="0">
            <a:schemeClr val="accent3"/>
          </a:effectRef>
          <a:fontRef idx="minor">
            <a:schemeClr val="lt1"/>
          </a:fontRef>
        </p:style>
        <p:txBody>
          <a:bodyPr wrap="square" rtlCol="0">
            <a:spAutoFit/>
          </a:bodyPr>
          <a:lstStyle/>
          <a:p>
            <a:pPr marL="0" marR="0">
              <a:lnSpc>
                <a:spcPct val="107000"/>
              </a:lnSpc>
              <a:spcBef>
                <a:spcPts val="0"/>
              </a:spcBef>
              <a:spcAft>
                <a:spcPts val="800"/>
              </a:spcAft>
            </a:pPr>
            <a:r>
              <a:rPr lang="en-US" sz="1000" dirty="0">
                <a:effectLst/>
                <a:latin typeface="Arial" panose="020B0604020202020204" pitchFamily="34" charset="0"/>
                <a:ea typeface="Calibri" panose="020F0502020204030204" pitchFamily="34" charset="0"/>
                <a:cs typeface="Times New Roman" panose="02020603050405020304" pitchFamily="18" charset="0"/>
              </a:rPr>
              <a:t>DRMA looks forward to working with you to improve bridge structures across Kentucky.  </a:t>
            </a:r>
            <a:r>
              <a:rPr lang="en-US" sz="1000" b="1" i="1" dirty="0">
                <a:effectLst/>
                <a:latin typeface="Arial" panose="020B0604020202020204" pitchFamily="34" charset="0"/>
                <a:ea typeface="Calibri" panose="020F0502020204030204" pitchFamily="34" charset="0"/>
                <a:cs typeface="Times New Roman" panose="02020603050405020304" pitchFamily="18" charset="0"/>
              </a:rPr>
              <a:t>Please reach out with questions or requests for assistance to:</a:t>
            </a:r>
            <a:endParaRPr lang="en-US" sz="1000" b="1" i="1"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000" dirty="0">
                <a:effectLst/>
                <a:latin typeface="Arial" panose="020B0604020202020204" pitchFamily="34" charset="0"/>
                <a:ea typeface="Calibri" panose="020F0502020204030204" pitchFamily="34" charset="0"/>
                <a:cs typeface="Times New Roman" panose="02020603050405020304" pitchFamily="18" charset="0"/>
              </a:rPr>
              <a:t>Bobbi Jo Lewis, Commissioner, (502) 892-9022, </a:t>
            </a:r>
            <a:r>
              <a:rPr lang="en-US" sz="1000" u="sng" dirty="0">
                <a:solidFill>
                  <a:srgbClr val="2E74B5"/>
                </a:solidFill>
                <a:effectLst/>
                <a:latin typeface="Arial" panose="020B0604020202020204" pitchFamily="34" charset="0"/>
                <a:ea typeface="Calibri" panose="020F0502020204030204" pitchFamily="34" charset="0"/>
                <a:cs typeface="Times New Roman" panose="02020603050405020304" pitchFamily="18" charset="0"/>
              </a:rPr>
              <a:t>bobbijo.lewis@ky.gov</a:t>
            </a:r>
            <a:endParaRPr lang="en-US" sz="10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000" dirty="0">
                <a:effectLst/>
                <a:latin typeface="Arial" panose="020B0604020202020204" pitchFamily="34" charset="0"/>
                <a:ea typeface="Calibri" panose="020F0502020204030204" pitchFamily="34" charset="0"/>
                <a:cs typeface="Times New Roman" panose="02020603050405020304" pitchFamily="18" charset="0"/>
              </a:rPr>
              <a:t>Doug Taylor, Executive Director, (502) 330-7453, </a:t>
            </a:r>
            <a:r>
              <a:rPr lang="en-US" sz="1000" u="sng" dirty="0">
                <a:solidFill>
                  <a:srgbClr val="0563C1"/>
                </a:solidFill>
                <a:effectLst/>
                <a:latin typeface="Arial" panose="020B0604020202020204" pitchFamily="34" charset="0"/>
                <a:ea typeface="Calibri" panose="020F0502020204030204" pitchFamily="34" charset="0"/>
                <a:cs typeface="Times New Roman" panose="02020603050405020304" pitchFamily="18" charset="0"/>
                <a:hlinkClick r:id="rId8"/>
              </a:rPr>
              <a:t>doug.taylor@ky.gov</a:t>
            </a:r>
            <a:endParaRPr lang="en-US" sz="10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000" dirty="0">
                <a:effectLst/>
                <a:latin typeface="Arial" panose="020B0604020202020204" pitchFamily="34" charset="0"/>
                <a:ea typeface="Calibri" panose="020F0502020204030204" pitchFamily="34" charset="0"/>
                <a:cs typeface="Times New Roman" panose="02020603050405020304" pitchFamily="18" charset="0"/>
              </a:rPr>
              <a:t>Christie Ross, Executive Advisor, (502) 871-2828, </a:t>
            </a:r>
            <a:r>
              <a:rPr lang="en-US" sz="1000" u="sng" dirty="0">
                <a:solidFill>
                  <a:srgbClr val="2E74B5"/>
                </a:solidFill>
                <a:effectLst/>
                <a:latin typeface="Arial" panose="020B0604020202020204" pitchFamily="34" charset="0"/>
                <a:ea typeface="Calibri" panose="020F0502020204030204" pitchFamily="34" charset="0"/>
                <a:cs typeface="Times New Roman" panose="02020603050405020304" pitchFamily="18" charset="0"/>
              </a:rPr>
              <a:t>christie.ross@ky.gov</a:t>
            </a:r>
            <a:endParaRPr lang="en-US" sz="10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000" dirty="0">
                <a:effectLst/>
                <a:latin typeface="Arial" panose="020B0604020202020204" pitchFamily="34" charset="0"/>
                <a:ea typeface="Calibri" panose="020F0502020204030204" pitchFamily="34" charset="0"/>
                <a:cs typeface="Times New Roman" panose="02020603050405020304" pitchFamily="18" charset="0"/>
              </a:rPr>
              <a:t>Meaghan Czarnecki, EIT, </a:t>
            </a:r>
            <a:r>
              <a:rPr lang="en-US" sz="1000" u="sng" dirty="0">
                <a:solidFill>
                  <a:srgbClr val="0563C1"/>
                </a:solidFill>
                <a:effectLst/>
                <a:latin typeface="Arial" panose="020B0604020202020204" pitchFamily="34" charset="0"/>
                <a:ea typeface="Calibri" panose="020F0502020204030204" pitchFamily="34" charset="0"/>
                <a:cs typeface="Times New Roman" panose="02020603050405020304" pitchFamily="18" charset="0"/>
                <a:hlinkClick r:id="rId9"/>
              </a:rPr>
              <a:t>Meaghan.Czarnecki@ky.gov</a:t>
            </a:r>
            <a:endParaRPr lang="en-US" sz="10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u="none" strike="noStrike" dirty="0">
                <a:effectLst/>
                <a:latin typeface="Arial" panose="020B0604020202020204" pitchFamily="34" charset="0"/>
                <a:ea typeface="Calibri" panose="020F0502020204030204" pitchFamily="34" charset="0"/>
                <a:cs typeface="Times New Roman" panose="02020603050405020304" pitchFamily="18" charset="0"/>
              </a:rPr>
              <a:t>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143070899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accent2">
            <a:lumMod val="50000"/>
            <a:lumOff val="50000"/>
          </a:schemeClr>
        </a:solidFill>
        <a:effectLst/>
      </p:bgPr>
    </p:bg>
    <p:spTree>
      <p:nvGrpSpPr>
        <p:cNvPr id="1" name=""/>
        <p:cNvGrpSpPr/>
        <p:nvPr/>
      </p:nvGrpSpPr>
      <p:grpSpPr>
        <a:xfrm>
          <a:off x="0" y="0"/>
          <a:ext cx="0" cy="0"/>
          <a:chOff x="0" y="0"/>
          <a:chExt cx="0" cy="0"/>
        </a:xfrm>
      </p:grpSpPr>
      <p:graphicFrame>
        <p:nvGraphicFramePr>
          <p:cNvPr id="5" name="Content Placeholder 1">
            <a:extLst>
              <a:ext uri="{FF2B5EF4-FFF2-40B4-BE49-F238E27FC236}">
                <a16:creationId xmlns:a16="http://schemas.microsoft.com/office/drawing/2014/main" id="{D03B1850-1503-C233-8C39-A8D8D617AABC}"/>
              </a:ext>
            </a:extLst>
          </p:cNvPr>
          <p:cNvGraphicFramePr>
            <a:graphicFrameLocks noGrp="1"/>
          </p:cNvGraphicFramePr>
          <p:nvPr>
            <p:ph idx="1"/>
            <p:extLst>
              <p:ext uri="{D42A27DB-BD31-4B8C-83A1-F6EECF244321}">
                <p14:modId xmlns:p14="http://schemas.microsoft.com/office/powerpoint/2010/main" val="3304514067"/>
              </p:ext>
            </p:extLst>
          </p:nvPr>
        </p:nvGraphicFramePr>
        <p:xfrm>
          <a:off x="3211191" y="1253331"/>
          <a:ext cx="7315200" cy="3897509"/>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a:xfrm>
            <a:off x="0" y="352926"/>
            <a:ext cx="12192000" cy="972535"/>
          </a:xfrm>
        </p:spPr>
        <p:txBody>
          <a:bodyPr vert="horz" lIns="91440" tIns="45720" rIns="91440" bIns="45720" rtlCol="0" anchor="ctr">
            <a:normAutofit fontScale="90000"/>
          </a:bodyPr>
          <a:lstStyle/>
          <a:p>
            <a:br>
              <a:rPr lang="en-US" sz="3400" b="1" dirty="0">
                <a:solidFill>
                  <a:srgbClr val="FFFFFF"/>
                </a:solidFill>
                <a:latin typeface="+mj-lt"/>
                <a:cs typeface="+mj-cs"/>
              </a:rPr>
            </a:br>
            <a:br>
              <a:rPr lang="en-US" sz="3400" b="1" dirty="0">
                <a:solidFill>
                  <a:srgbClr val="FFFFFF"/>
                </a:solidFill>
                <a:latin typeface="+mj-lt"/>
                <a:cs typeface="+mj-cs"/>
              </a:rPr>
            </a:br>
            <a:r>
              <a:rPr lang="en-US" sz="4000" b="1" dirty="0">
                <a:solidFill>
                  <a:srgbClr val="FFFFFF"/>
                </a:solidFill>
                <a:latin typeface="+mj-lt"/>
                <a:cs typeface="+mj-cs"/>
              </a:rPr>
              <a:t>NEW </a:t>
            </a:r>
            <a:r>
              <a:rPr lang="en-US" sz="4000" b="1" kern="1200" dirty="0">
                <a:solidFill>
                  <a:srgbClr val="FFFFFF"/>
                </a:solidFill>
                <a:latin typeface="+mj-lt"/>
                <a:ea typeface="+mj-ea"/>
                <a:cs typeface="+mj-cs"/>
              </a:rPr>
              <a:t>PROGRAM</a:t>
            </a:r>
            <a:br>
              <a:rPr lang="en-US" sz="4000" b="1" kern="1200" dirty="0">
                <a:solidFill>
                  <a:srgbClr val="FFFFFF"/>
                </a:solidFill>
                <a:latin typeface="+mj-lt"/>
                <a:ea typeface="+mj-ea"/>
                <a:cs typeface="+mj-cs"/>
              </a:rPr>
            </a:br>
            <a:r>
              <a:rPr lang="en-US" sz="4000" b="1" kern="1200" dirty="0">
                <a:solidFill>
                  <a:srgbClr val="FFFFFF"/>
                </a:solidFill>
                <a:latin typeface="+mj-lt"/>
                <a:ea typeface="+mj-ea"/>
                <a:cs typeface="+mj-cs"/>
              </a:rPr>
              <a:t>FUNDED BY THE LEGISLATURE</a:t>
            </a:r>
            <a:br>
              <a:rPr lang="en-US" sz="3400" b="1" kern="1200" dirty="0">
                <a:solidFill>
                  <a:srgbClr val="FFFFFF"/>
                </a:solidFill>
                <a:latin typeface="+mj-lt"/>
                <a:ea typeface="+mj-ea"/>
                <a:cs typeface="+mj-cs"/>
              </a:rPr>
            </a:br>
            <a:br>
              <a:rPr lang="en-US" sz="3400" b="1" kern="1200" dirty="0">
                <a:solidFill>
                  <a:srgbClr val="FFFFFF"/>
                </a:solidFill>
                <a:latin typeface="+mj-lt"/>
                <a:ea typeface="+mj-ea"/>
                <a:cs typeface="+mj-cs"/>
              </a:rPr>
            </a:br>
            <a:br>
              <a:rPr lang="en-US" sz="3400" b="1" kern="1200" dirty="0">
                <a:solidFill>
                  <a:srgbClr val="FFFFFF"/>
                </a:solidFill>
                <a:latin typeface="+mj-lt"/>
                <a:ea typeface="+mj-ea"/>
                <a:cs typeface="+mj-cs"/>
              </a:rPr>
            </a:br>
            <a:endParaRPr lang="en-US" sz="3400" kern="1200" dirty="0">
              <a:solidFill>
                <a:srgbClr val="FFFFFF"/>
              </a:solidFill>
              <a:latin typeface="+mj-lt"/>
              <a:ea typeface="+mj-ea"/>
              <a:cs typeface="+mj-cs"/>
            </a:endParaRPr>
          </a:p>
        </p:txBody>
      </p:sp>
      <p:sp>
        <p:nvSpPr>
          <p:cNvPr id="12" name="TextBox 11">
            <a:extLst>
              <a:ext uri="{FF2B5EF4-FFF2-40B4-BE49-F238E27FC236}">
                <a16:creationId xmlns:a16="http://schemas.microsoft.com/office/drawing/2014/main" id="{A8953D64-6D39-6F90-9600-711F3AB3A84D}"/>
              </a:ext>
            </a:extLst>
          </p:cNvPr>
          <p:cNvSpPr txBox="1"/>
          <p:nvPr/>
        </p:nvSpPr>
        <p:spPr>
          <a:xfrm>
            <a:off x="3071446" y="5462954"/>
            <a:ext cx="5564554" cy="584775"/>
          </a:xfrm>
          <a:prstGeom prst="rect">
            <a:avLst/>
          </a:prstGeom>
          <a:noFill/>
        </p:spPr>
        <p:txBody>
          <a:bodyPr wrap="square" rtlCol="0">
            <a:spAutoFit/>
          </a:bodyPr>
          <a:lstStyle/>
          <a:p>
            <a:r>
              <a:rPr lang="en-US" sz="3200" dirty="0">
                <a:solidFill>
                  <a:srgbClr val="FFFF00"/>
                </a:solidFill>
              </a:rPr>
              <a:t>BEGINNING JULY 1, 2024</a:t>
            </a:r>
          </a:p>
        </p:txBody>
      </p:sp>
    </p:spTree>
    <p:extLst>
      <p:ext uri="{BB962C8B-B14F-4D97-AF65-F5344CB8AC3E}">
        <p14:creationId xmlns:p14="http://schemas.microsoft.com/office/powerpoint/2010/main" val="295688983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a:xfrm>
            <a:off x="876693" y="149291"/>
            <a:ext cx="9601585" cy="1073019"/>
          </a:xfrm>
        </p:spPr>
        <p:txBody>
          <a:bodyPr vert="horz" lIns="91440" tIns="45720" rIns="91440" bIns="45720" rtlCol="0" anchor="b">
            <a:normAutofit/>
          </a:bodyPr>
          <a:lstStyle/>
          <a:p>
            <a:r>
              <a:rPr lang="en-US" sz="3200" b="1" dirty="0">
                <a:solidFill>
                  <a:schemeClr val="accent3">
                    <a:lumMod val="20000"/>
                    <a:lumOff val="80000"/>
                  </a:schemeClr>
                </a:solidFill>
                <a:latin typeface="+mj-lt"/>
                <a:cs typeface="+mj-cs"/>
              </a:rPr>
              <a:t>COUNTY PRIORITY PROJECTS PROGRAM (“CPPP”)</a:t>
            </a:r>
            <a:endParaRPr lang="en-US" sz="3200" kern="1200" dirty="0">
              <a:solidFill>
                <a:schemeClr val="accent3">
                  <a:lumMod val="20000"/>
                  <a:lumOff val="80000"/>
                </a:schemeClr>
              </a:solidFill>
              <a:latin typeface="+mj-lt"/>
              <a:ea typeface="+mj-ea"/>
              <a:cs typeface="+mj-cs"/>
            </a:endParaRPr>
          </a:p>
        </p:txBody>
      </p:sp>
      <p:pic>
        <p:nvPicPr>
          <p:cNvPr id="4" name="Picture 2">
            <a:extLst>
              <a:ext uri="{FF2B5EF4-FFF2-40B4-BE49-F238E27FC236}">
                <a16:creationId xmlns:a16="http://schemas.microsoft.com/office/drawing/2014/main" id="{0772CBA4-FC4F-4B03-9736-1BB3839DD3E9}"/>
              </a:ext>
            </a:extLst>
          </p:cNvPr>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tretch>
            <a:fillRect/>
          </a:stretch>
        </p:blipFill>
        <p:spPr bwMode="auto">
          <a:xfrm>
            <a:off x="8198338" y="4512313"/>
            <a:ext cx="3870300" cy="2196395"/>
          </a:xfrm>
          <a:prstGeom prst="rect">
            <a:avLst/>
          </a:prstGeom>
          <a:noFill/>
          <a:extLst>
            <a:ext uri="{909E8E84-426E-40DD-AFC4-6F175D3DCCD1}">
              <a14:hiddenFill xmlns:a14="http://schemas.microsoft.com/office/drawing/2010/main">
                <a:solidFill>
                  <a:srgbClr val="FFFFFF"/>
                </a:solidFill>
              </a14:hiddenFill>
            </a:ext>
          </a:extLst>
        </p:spPr>
      </p:pic>
      <p:grpSp>
        <p:nvGrpSpPr>
          <p:cNvPr id="9" name="Group 8">
            <a:extLst>
              <a:ext uri="{FF2B5EF4-FFF2-40B4-BE49-F238E27FC236}">
                <a16:creationId xmlns:a16="http://schemas.microsoft.com/office/drawing/2014/main" id="{6258F736-B256-8039-9DC6-F4E49A5C5AD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flipH="1">
            <a:off x="12068638" y="0"/>
            <a:ext cx="123362" cy="6858000"/>
            <a:chOff x="12068638" y="0"/>
            <a:chExt cx="123362" cy="6858000"/>
          </a:xfrm>
        </p:grpSpPr>
        <p:sp>
          <p:nvSpPr>
            <p:cNvPr id="10" name="Rectangle 9">
              <a:extLst>
                <a:ext uri="{FF2B5EF4-FFF2-40B4-BE49-F238E27FC236}">
                  <a16:creationId xmlns:a16="http://schemas.microsoft.com/office/drawing/2014/main" id="{10B4520A-996E-330C-99DA-69CA4D89E90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2068638" y="0"/>
              <a:ext cx="123362" cy="6858000"/>
            </a:xfrm>
            <a:prstGeom prst="rect">
              <a:avLst/>
            </a:prstGeom>
            <a:gradFill>
              <a:gsLst>
                <a:gs pos="0">
                  <a:schemeClr val="accent2"/>
                </a:gs>
                <a:gs pos="100000">
                  <a:schemeClr val="accent5"/>
                </a:gs>
              </a:gsLst>
              <a:lin ang="1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EC8FA945-E356-695F-18D6-CAD4EF34FE4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2068638" y="3527553"/>
              <a:ext cx="123362" cy="3330447"/>
            </a:xfrm>
            <a:prstGeom prst="rect">
              <a:avLst/>
            </a:prstGeom>
            <a:gradFill>
              <a:gsLst>
                <a:gs pos="19000">
                  <a:schemeClr val="accent5">
                    <a:lumMod val="60000"/>
                    <a:lumOff val="40000"/>
                    <a:alpha val="0"/>
                  </a:schemeClr>
                </a:gs>
                <a:gs pos="100000">
                  <a:schemeClr val="accent5">
                    <a:lumMod val="60000"/>
                    <a:lumOff val="40000"/>
                  </a:schemeClr>
                </a:gs>
              </a:gsLst>
              <a:lin ang="6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aphicFrame>
        <p:nvGraphicFramePr>
          <p:cNvPr id="8" name="Diagram 7">
            <a:extLst>
              <a:ext uri="{FF2B5EF4-FFF2-40B4-BE49-F238E27FC236}">
                <a16:creationId xmlns:a16="http://schemas.microsoft.com/office/drawing/2014/main" id="{FA0CE22E-A778-A9EB-4F11-06A6DABC5009}"/>
              </a:ext>
            </a:extLst>
          </p:cNvPr>
          <p:cNvGraphicFramePr/>
          <p:nvPr>
            <p:extLst>
              <p:ext uri="{D42A27DB-BD31-4B8C-83A1-F6EECF244321}">
                <p14:modId xmlns:p14="http://schemas.microsoft.com/office/powerpoint/2010/main" val="3688729726"/>
              </p:ext>
            </p:extLst>
          </p:nvPr>
        </p:nvGraphicFramePr>
        <p:xfrm>
          <a:off x="403727" y="1939159"/>
          <a:ext cx="7671249" cy="4217275"/>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92073021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a:xfrm>
            <a:off x="876693" y="149291"/>
            <a:ext cx="9601585" cy="1073019"/>
          </a:xfrm>
        </p:spPr>
        <p:txBody>
          <a:bodyPr vert="horz" lIns="91440" tIns="45720" rIns="91440" bIns="45720" rtlCol="0" anchor="b">
            <a:normAutofit/>
          </a:bodyPr>
          <a:lstStyle/>
          <a:p>
            <a:r>
              <a:rPr lang="en-US" sz="3200" b="1" dirty="0">
                <a:solidFill>
                  <a:schemeClr val="accent3">
                    <a:lumMod val="20000"/>
                    <a:lumOff val="80000"/>
                  </a:schemeClr>
                </a:solidFill>
                <a:latin typeface="+mj-lt"/>
                <a:cs typeface="+mj-cs"/>
              </a:rPr>
              <a:t>COUNTY PRIORITY PROJECTS PROGRAM (“CPPP”)</a:t>
            </a:r>
            <a:endParaRPr lang="en-US" sz="3200" kern="1200" dirty="0">
              <a:solidFill>
                <a:schemeClr val="accent3">
                  <a:lumMod val="20000"/>
                  <a:lumOff val="80000"/>
                </a:schemeClr>
              </a:solidFill>
              <a:latin typeface="+mj-lt"/>
              <a:ea typeface="+mj-ea"/>
              <a:cs typeface="+mj-cs"/>
            </a:endParaRPr>
          </a:p>
        </p:txBody>
      </p:sp>
      <p:pic>
        <p:nvPicPr>
          <p:cNvPr id="4" name="Picture 2">
            <a:extLst>
              <a:ext uri="{FF2B5EF4-FFF2-40B4-BE49-F238E27FC236}">
                <a16:creationId xmlns:a16="http://schemas.microsoft.com/office/drawing/2014/main" id="{0772CBA4-FC4F-4B03-9736-1BB3839DD3E9}"/>
              </a:ext>
            </a:extLst>
          </p:cNvPr>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tretch>
            <a:fillRect/>
          </a:stretch>
        </p:blipFill>
        <p:spPr bwMode="auto">
          <a:xfrm>
            <a:off x="8198338" y="4512313"/>
            <a:ext cx="3870300" cy="2196395"/>
          </a:xfrm>
          <a:prstGeom prst="rect">
            <a:avLst/>
          </a:prstGeom>
          <a:noFill/>
          <a:extLst>
            <a:ext uri="{909E8E84-426E-40DD-AFC4-6F175D3DCCD1}">
              <a14:hiddenFill xmlns:a14="http://schemas.microsoft.com/office/drawing/2010/main">
                <a:solidFill>
                  <a:srgbClr val="FFFFFF"/>
                </a:solidFill>
              </a14:hiddenFill>
            </a:ext>
          </a:extLst>
        </p:spPr>
      </p:pic>
      <p:grpSp>
        <p:nvGrpSpPr>
          <p:cNvPr id="9" name="Group 8">
            <a:extLst>
              <a:ext uri="{FF2B5EF4-FFF2-40B4-BE49-F238E27FC236}">
                <a16:creationId xmlns:a16="http://schemas.microsoft.com/office/drawing/2014/main" id="{6258F736-B256-8039-9DC6-F4E49A5C5AD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flipH="1">
            <a:off x="12068638" y="0"/>
            <a:ext cx="123362" cy="6858000"/>
            <a:chOff x="12068638" y="0"/>
            <a:chExt cx="123362" cy="6858000"/>
          </a:xfrm>
        </p:grpSpPr>
        <p:sp>
          <p:nvSpPr>
            <p:cNvPr id="10" name="Rectangle 9">
              <a:extLst>
                <a:ext uri="{FF2B5EF4-FFF2-40B4-BE49-F238E27FC236}">
                  <a16:creationId xmlns:a16="http://schemas.microsoft.com/office/drawing/2014/main" id="{10B4520A-996E-330C-99DA-69CA4D89E90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2068638" y="0"/>
              <a:ext cx="123362" cy="6858000"/>
            </a:xfrm>
            <a:prstGeom prst="rect">
              <a:avLst/>
            </a:prstGeom>
            <a:gradFill>
              <a:gsLst>
                <a:gs pos="0">
                  <a:schemeClr val="accent2"/>
                </a:gs>
                <a:gs pos="100000">
                  <a:schemeClr val="accent5"/>
                </a:gs>
              </a:gsLst>
              <a:lin ang="1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EC8FA945-E356-695F-18D6-CAD4EF34FE4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2068638" y="3527553"/>
              <a:ext cx="123362" cy="3330447"/>
            </a:xfrm>
            <a:prstGeom prst="rect">
              <a:avLst/>
            </a:prstGeom>
            <a:gradFill>
              <a:gsLst>
                <a:gs pos="19000">
                  <a:schemeClr val="accent5">
                    <a:lumMod val="60000"/>
                    <a:lumOff val="40000"/>
                    <a:alpha val="0"/>
                  </a:schemeClr>
                </a:gs>
                <a:gs pos="100000">
                  <a:schemeClr val="accent5">
                    <a:lumMod val="60000"/>
                    <a:lumOff val="40000"/>
                  </a:schemeClr>
                </a:gs>
              </a:gsLst>
              <a:lin ang="6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TextBox 11">
            <a:extLst>
              <a:ext uri="{FF2B5EF4-FFF2-40B4-BE49-F238E27FC236}">
                <a16:creationId xmlns:a16="http://schemas.microsoft.com/office/drawing/2014/main" id="{ED678D3E-0712-59B8-CD77-770D0E465412}"/>
              </a:ext>
            </a:extLst>
          </p:cNvPr>
          <p:cNvSpPr txBox="1"/>
          <p:nvPr/>
        </p:nvSpPr>
        <p:spPr>
          <a:xfrm>
            <a:off x="268449" y="1664958"/>
            <a:ext cx="8196044" cy="1738938"/>
          </a:xfrm>
          <a:prstGeom prst="rect">
            <a:avLst/>
          </a:prstGeom>
          <a:noFill/>
        </p:spPr>
        <p:txBody>
          <a:bodyPr wrap="square" rtlCol="0">
            <a:spAutoFit/>
          </a:bodyPr>
          <a:lstStyle/>
          <a:p>
            <a:pPr marL="0" marR="0" lvl="0" indent="0" algn="ctr" fontAlgn="auto">
              <a:spcBef>
                <a:spcPts val="1000"/>
              </a:spcBef>
              <a:spcAft>
                <a:spcPts val="0"/>
              </a:spcAft>
              <a:buClrTx/>
              <a:buSzTx/>
              <a:buNone/>
              <a:tabLst/>
              <a:defRPr/>
            </a:pPr>
            <a:r>
              <a:rPr lang="en-US" sz="3200" b="1" u="sng" dirty="0">
                <a:latin typeface="+mn-lt"/>
                <a:cs typeface="+mn-cs"/>
              </a:rPr>
              <a:t>FY 2026 CPPP PROJECTS</a:t>
            </a:r>
            <a:endParaRPr lang="en-US" sz="2400" dirty="0">
              <a:latin typeface="+mn-lt"/>
              <a:cs typeface="+mn-cs"/>
            </a:endParaRPr>
          </a:p>
          <a:p>
            <a:pPr marL="0" marR="0" lvl="0" indent="0" algn="ctr" fontAlgn="auto">
              <a:spcBef>
                <a:spcPts val="1000"/>
              </a:spcBef>
              <a:spcAft>
                <a:spcPts val="0"/>
              </a:spcAft>
              <a:buClrTx/>
              <a:buSzTx/>
              <a:buNone/>
              <a:tabLst/>
              <a:defRPr/>
            </a:pPr>
            <a:r>
              <a:rPr lang="en-US" sz="1800" dirty="0">
                <a:latin typeface="+mn-lt"/>
                <a:cs typeface="+mn-cs"/>
              </a:rPr>
              <a:t>HB 265 set aside </a:t>
            </a:r>
            <a:r>
              <a:rPr lang="en-US" sz="1800" b="1" u="sng" dirty="0">
                <a:latin typeface="+mn-lt"/>
                <a:cs typeface="+mn-cs"/>
              </a:rPr>
              <a:t>$20,000,000 </a:t>
            </a:r>
            <a:r>
              <a:rPr lang="en-US" sz="1800" dirty="0">
                <a:latin typeface="+mn-lt"/>
                <a:cs typeface="+mn-cs"/>
              </a:rPr>
              <a:t>for FY 26 projects + carry over from FY 25</a:t>
            </a:r>
          </a:p>
          <a:p>
            <a:pPr marL="0" marR="0" lvl="0" indent="0" algn="ctr" fontAlgn="auto">
              <a:spcBef>
                <a:spcPts val="1000"/>
              </a:spcBef>
              <a:spcAft>
                <a:spcPts val="0"/>
              </a:spcAft>
              <a:buClrTx/>
              <a:buSzTx/>
              <a:buNone/>
              <a:tabLst/>
              <a:defRPr/>
            </a:pPr>
            <a:r>
              <a:rPr lang="en-US" sz="1400" dirty="0">
                <a:latin typeface="+mn-lt"/>
                <a:cs typeface="+mn-cs"/>
              </a:rPr>
              <a:t>FY 26 projects were submitted to LRC and the IJC on A&amp;R on November 1 and updated on November 12. 2024</a:t>
            </a:r>
          </a:p>
          <a:p>
            <a:pPr marL="0" marR="0" lvl="0" indent="0" algn="ctr" fontAlgn="auto">
              <a:spcBef>
                <a:spcPts val="1000"/>
              </a:spcBef>
              <a:spcAft>
                <a:spcPts val="0"/>
              </a:spcAft>
              <a:buClrTx/>
              <a:buSzTx/>
              <a:buNone/>
              <a:tabLst/>
              <a:defRPr/>
            </a:pPr>
            <a:r>
              <a:rPr lang="en-US" sz="1800" b="1" u="sng" dirty="0">
                <a:latin typeface="+mn-lt"/>
                <a:cs typeface="+mn-cs"/>
              </a:rPr>
              <a:t>FY 26 Submitted Projects as of 11/12/2024:</a:t>
            </a:r>
          </a:p>
        </p:txBody>
      </p:sp>
      <p:pic>
        <p:nvPicPr>
          <p:cNvPr id="2" name="Picture 1">
            <a:extLst>
              <a:ext uri="{FF2B5EF4-FFF2-40B4-BE49-F238E27FC236}">
                <a16:creationId xmlns:a16="http://schemas.microsoft.com/office/drawing/2014/main" id="{B624F4D8-980A-E5F0-829D-C10257F91607}"/>
              </a:ext>
            </a:extLst>
          </p:cNvPr>
          <p:cNvPicPr>
            <a:picLocks noChangeAspect="1"/>
          </p:cNvPicPr>
          <p:nvPr/>
        </p:nvPicPr>
        <p:blipFill>
          <a:blip r:embed="rId3"/>
          <a:stretch>
            <a:fillRect/>
          </a:stretch>
        </p:blipFill>
        <p:spPr>
          <a:xfrm>
            <a:off x="1428206" y="3612460"/>
            <a:ext cx="5921828" cy="2570226"/>
          </a:xfrm>
          <a:prstGeom prst="rect">
            <a:avLst/>
          </a:prstGeom>
        </p:spPr>
      </p:pic>
    </p:spTree>
    <p:extLst>
      <p:ext uri="{BB962C8B-B14F-4D97-AF65-F5344CB8AC3E}">
        <p14:creationId xmlns:p14="http://schemas.microsoft.com/office/powerpoint/2010/main" val="188959058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8" name="Rectangle 17">
            <a:extLst>
              <a:ext uri="{FF2B5EF4-FFF2-40B4-BE49-F238E27FC236}">
                <a16:creationId xmlns:a16="http://schemas.microsoft.com/office/drawing/2014/main" id="{6C4028FD-8BAA-4A19-BFDE-594D991B755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a:xfrm>
            <a:off x="838200" y="556995"/>
            <a:ext cx="10515600" cy="1133693"/>
          </a:xfrm>
        </p:spPr>
        <p:txBody>
          <a:bodyPr vert="horz" lIns="91440" tIns="45720" rIns="91440" bIns="45720" rtlCol="0" anchor="ctr">
            <a:normAutofit/>
          </a:bodyPr>
          <a:lstStyle/>
          <a:p>
            <a:r>
              <a:rPr lang="en-US" sz="3600" b="1" dirty="0">
                <a:solidFill>
                  <a:schemeClr val="tx1"/>
                </a:solidFill>
                <a:latin typeface="+mj-lt"/>
                <a:cs typeface="+mj-cs"/>
              </a:rPr>
              <a:t>FUNDING PROGRAMS ADMINISTERED BY DRMA’S </a:t>
            </a:r>
            <a:r>
              <a:rPr lang="en-US" sz="3600" b="1" kern="1200" dirty="0">
                <a:solidFill>
                  <a:schemeClr val="tx1"/>
                </a:solidFill>
                <a:latin typeface="+mj-lt"/>
                <a:ea typeface="+mj-ea"/>
                <a:cs typeface="+mj-cs"/>
              </a:rPr>
              <a:t>OFFICE OF RURAL AND SECONDARY ROADS </a:t>
            </a:r>
            <a:endParaRPr lang="en-US" sz="3600" kern="1200" dirty="0">
              <a:solidFill>
                <a:schemeClr val="tx1"/>
              </a:solidFill>
              <a:latin typeface="+mj-lt"/>
              <a:ea typeface="+mj-ea"/>
              <a:cs typeface="+mj-cs"/>
            </a:endParaRPr>
          </a:p>
        </p:txBody>
      </p:sp>
      <p:graphicFrame>
        <p:nvGraphicFramePr>
          <p:cNvPr id="5" name="Content Placeholder 1">
            <a:extLst>
              <a:ext uri="{FF2B5EF4-FFF2-40B4-BE49-F238E27FC236}">
                <a16:creationId xmlns:a16="http://schemas.microsoft.com/office/drawing/2014/main" id="{D03B1850-1503-C233-8C39-A8D8D617AABC}"/>
              </a:ext>
            </a:extLst>
          </p:cNvPr>
          <p:cNvGraphicFramePr>
            <a:graphicFrameLocks noGrp="1"/>
          </p:cNvGraphicFramePr>
          <p:nvPr>
            <p:ph idx="1"/>
            <p:extLst>
              <p:ext uri="{D42A27DB-BD31-4B8C-83A1-F6EECF244321}">
                <p14:modId xmlns:p14="http://schemas.microsoft.com/office/powerpoint/2010/main" val="2020574194"/>
              </p:ext>
            </p:extLst>
          </p:nvPr>
        </p:nvGraphicFramePr>
        <p:xfrm>
          <a:off x="838200" y="1825625"/>
          <a:ext cx="10515600" cy="435133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pic>
        <p:nvPicPr>
          <p:cNvPr id="4" name="Picture 2">
            <a:extLst>
              <a:ext uri="{FF2B5EF4-FFF2-40B4-BE49-F238E27FC236}">
                <a16:creationId xmlns:a16="http://schemas.microsoft.com/office/drawing/2014/main" id="{8DD40AE4-3B66-4073-DECF-12E11D29E13D}"/>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tretch>
            <a:fillRect/>
          </a:stretch>
        </p:blipFill>
        <p:spPr bwMode="auto">
          <a:xfrm>
            <a:off x="9102055" y="5511567"/>
            <a:ext cx="2602266" cy="119714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6311201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24F73EEC-0D80-4709-A76B-50146F609386}"/>
              </a:ext>
            </a:extLst>
          </p:cNvPr>
          <p:cNvSpPr>
            <a:spLocks noGrp="1"/>
          </p:cNvSpPr>
          <p:nvPr>
            <p:ph idx="1"/>
          </p:nvPr>
        </p:nvSpPr>
        <p:spPr>
          <a:xfrm>
            <a:off x="243281" y="1716965"/>
            <a:ext cx="11070482" cy="4675445"/>
          </a:xfrm>
        </p:spPr>
        <p:txBody>
          <a:bodyPr>
            <a:normAutofit/>
          </a:bodyPr>
          <a:lstStyle/>
          <a:p>
            <a:pPr marL="0" indent="0">
              <a:buNone/>
            </a:pPr>
            <a:r>
              <a:rPr lang="en-US" sz="2800" dirty="0"/>
              <a:t>County Road Aid funds are allocated annually for construction and maintenance of your roads. </a:t>
            </a:r>
          </a:p>
          <a:p>
            <a:pPr marL="0" indent="0">
              <a:buNone/>
            </a:pPr>
            <a:r>
              <a:rPr lang="en-US" sz="1900" b="1" i="1" dirty="0"/>
              <a:t>There are two ways to receive County Road Aid funds:</a:t>
            </a:r>
          </a:p>
          <a:p>
            <a:pPr marL="342900" indent="-342900">
              <a:buFont typeface="Arial" panose="020B0604020202020204" pitchFamily="34" charset="0"/>
              <a:buAutoNum type="arabicParenR"/>
            </a:pPr>
            <a:r>
              <a:rPr lang="en-US" sz="1900" i="1" dirty="0"/>
              <a:t>Join the ORSR Cooperative Program </a:t>
            </a:r>
          </a:p>
          <a:p>
            <a:pPr marL="342900" indent="-342900">
              <a:buAutoNum type="arabicParenR"/>
            </a:pPr>
            <a:r>
              <a:rPr lang="en-US" sz="1900" i="1" dirty="0"/>
              <a:t>Receive monthly payments through the Department for Local Government (DLG)</a:t>
            </a:r>
            <a:endParaRPr lang="en-US" sz="1900" dirty="0"/>
          </a:p>
          <a:p>
            <a:pPr marL="0" indent="0">
              <a:buNone/>
            </a:pPr>
            <a:endParaRPr lang="en-US" sz="2000" b="1" dirty="0"/>
          </a:p>
          <a:p>
            <a:pPr marL="0" indent="0">
              <a:buNone/>
            </a:pPr>
            <a:r>
              <a:rPr lang="en-US" sz="2000" b="1" dirty="0"/>
              <a:t>AS A PARTICIPANT IN THE ORSR COOPERATIVE PROGRAM, THE COUNTY RECEIVES THE YEAR’S CRA FUNDS IN THREE LARGER PAYMENTS AND IS ELIGIBLE FOR EMERGENCY FUNDING.</a:t>
            </a:r>
            <a:endParaRPr lang="en-US" sz="1800" b="1" u="sng" dirty="0"/>
          </a:p>
          <a:p>
            <a:pPr marL="0" indent="0">
              <a:buNone/>
            </a:pPr>
            <a:endParaRPr lang="en-US" sz="1800" b="1" u="sng" dirty="0"/>
          </a:p>
          <a:p>
            <a:pPr marL="457200" lvl="1" indent="0">
              <a:buNone/>
            </a:pPr>
            <a:r>
              <a:rPr lang="en-US" sz="2000" b="1" u="sng" dirty="0">
                <a:solidFill>
                  <a:srgbClr val="FF0000"/>
                </a:solidFill>
              </a:rPr>
              <a:t>First co-op payments for FY25 were disbursed back in August.  </a:t>
            </a:r>
          </a:p>
          <a:p>
            <a:pPr marL="457200" lvl="1" indent="0">
              <a:buNone/>
            </a:pPr>
            <a:r>
              <a:rPr lang="en-US" sz="2000" b="1" u="sng" dirty="0">
                <a:solidFill>
                  <a:srgbClr val="FF0000"/>
                </a:solidFill>
              </a:rPr>
              <a:t>Second payments are generally sent in early February.  </a:t>
            </a:r>
          </a:p>
          <a:p>
            <a:pPr marL="0" indent="0">
              <a:buNone/>
            </a:pPr>
            <a:endParaRPr lang="en-US" dirty="0"/>
          </a:p>
        </p:txBody>
      </p:sp>
      <p:sp>
        <p:nvSpPr>
          <p:cNvPr id="3" name="Title 2">
            <a:extLst>
              <a:ext uri="{FF2B5EF4-FFF2-40B4-BE49-F238E27FC236}">
                <a16:creationId xmlns:a16="http://schemas.microsoft.com/office/drawing/2014/main" id="{9B9F501A-3AC3-4E0F-B21A-4B7CED24B422}"/>
              </a:ext>
            </a:extLst>
          </p:cNvPr>
          <p:cNvSpPr>
            <a:spLocks noGrp="1"/>
          </p:cNvSpPr>
          <p:nvPr>
            <p:ph type="title"/>
          </p:nvPr>
        </p:nvSpPr>
        <p:spPr/>
        <p:txBody>
          <a:bodyPr/>
          <a:lstStyle/>
          <a:p>
            <a:r>
              <a:rPr lang="en-US" b="1" dirty="0">
                <a:latin typeface="+mn-lt"/>
              </a:rPr>
              <a:t>COOPERATIVE ROAD AID PROGRAM</a:t>
            </a:r>
            <a:endParaRPr lang="en-US" dirty="0"/>
          </a:p>
        </p:txBody>
      </p:sp>
    </p:spTree>
    <p:extLst>
      <p:ext uri="{BB962C8B-B14F-4D97-AF65-F5344CB8AC3E}">
        <p14:creationId xmlns:p14="http://schemas.microsoft.com/office/powerpoint/2010/main" val="294580119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p:txBody>
          <a:bodyPr/>
          <a:lstStyle/>
          <a:p>
            <a:r>
              <a:rPr lang="en-US" sz="4400" b="1" dirty="0">
                <a:latin typeface="+mn-lt"/>
              </a:rPr>
              <a:t>THE EMERGENCY FUND</a:t>
            </a:r>
            <a:endParaRPr lang="en-US" dirty="0"/>
          </a:p>
        </p:txBody>
      </p:sp>
      <p:pic>
        <p:nvPicPr>
          <p:cNvPr id="4" name="Picture 2">
            <a:extLst>
              <a:ext uri="{FF2B5EF4-FFF2-40B4-BE49-F238E27FC236}">
                <a16:creationId xmlns:a16="http://schemas.microsoft.com/office/drawing/2014/main" id="{0772CBA4-FC4F-4B03-9736-1BB3839DD3E9}"/>
              </a:ext>
            </a:extLst>
          </p:cNvPr>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rcRect/>
          <a:stretch>
            <a:fillRect/>
          </a:stretch>
        </p:blipFill>
        <p:spPr bwMode="auto">
          <a:xfrm>
            <a:off x="9784079" y="5370022"/>
            <a:ext cx="2236125" cy="1296785"/>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A high angle view of a road&#10;&#10;Description automatically generated with low confidence">
            <a:extLst>
              <a:ext uri="{FF2B5EF4-FFF2-40B4-BE49-F238E27FC236}">
                <a16:creationId xmlns:a16="http://schemas.microsoft.com/office/drawing/2014/main" id="{27C1F1D7-DA1C-40D8-A546-5F52605C1F0F}"/>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21361" y="2225040"/>
            <a:ext cx="5113088" cy="4114799"/>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pic>
        <p:nvPicPr>
          <p:cNvPr id="6" name="Picture 5" descr="A picture containing mountain, nature, outdoor, highland&#10;&#10;Description automatically generated">
            <a:extLst>
              <a:ext uri="{FF2B5EF4-FFF2-40B4-BE49-F238E27FC236}">
                <a16:creationId xmlns:a16="http://schemas.microsoft.com/office/drawing/2014/main" id="{C4EB6958-D30A-4062-B887-6F141C84EEB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273663" y="1581941"/>
            <a:ext cx="5113085" cy="3570219"/>
          </a:xfrm>
          <a:prstGeom prst="round2DiagRect">
            <a:avLst>
              <a:gd name="adj1" fmla="val 16667"/>
              <a:gd name="adj2" fmla="val 0"/>
            </a:avLst>
          </a:prstGeom>
          <a:ln w="88900" cap="sq">
            <a:solidFill>
              <a:srgbClr val="FFFFFF"/>
            </a:solidFill>
            <a:miter lim="800000"/>
          </a:ln>
          <a:effectLst>
            <a:outerShdw blurRad="254000" algn="tl" rotWithShape="0">
              <a:srgbClr val="000000">
                <a:alpha val="43000"/>
              </a:srgbClr>
            </a:outerShdw>
          </a:effectLst>
        </p:spPr>
      </p:pic>
      <p:sp>
        <p:nvSpPr>
          <p:cNvPr id="2" name="TextBox 1">
            <a:extLst>
              <a:ext uri="{FF2B5EF4-FFF2-40B4-BE49-F238E27FC236}">
                <a16:creationId xmlns:a16="http://schemas.microsoft.com/office/drawing/2014/main" id="{C035F99D-A7C5-FD72-DB5C-F35404F64A28}"/>
              </a:ext>
            </a:extLst>
          </p:cNvPr>
          <p:cNvSpPr txBox="1"/>
          <p:nvPr/>
        </p:nvSpPr>
        <p:spPr>
          <a:xfrm>
            <a:off x="257908" y="1680308"/>
            <a:ext cx="5728677" cy="461665"/>
          </a:xfrm>
          <a:prstGeom prst="rect">
            <a:avLst/>
          </a:prstGeom>
          <a:noFill/>
        </p:spPr>
        <p:txBody>
          <a:bodyPr wrap="square" rtlCol="0">
            <a:spAutoFit/>
          </a:bodyPr>
          <a:lstStyle/>
          <a:p>
            <a:r>
              <a:rPr lang="en-US" sz="2400" b="1" dirty="0">
                <a:solidFill>
                  <a:srgbClr val="FF0000"/>
                </a:solidFill>
              </a:rPr>
              <a:t>CRA Emergency funding is available!</a:t>
            </a:r>
          </a:p>
        </p:txBody>
      </p:sp>
      <p:sp>
        <p:nvSpPr>
          <p:cNvPr id="7" name="TextBox 6">
            <a:extLst>
              <a:ext uri="{FF2B5EF4-FFF2-40B4-BE49-F238E27FC236}">
                <a16:creationId xmlns:a16="http://schemas.microsoft.com/office/drawing/2014/main" id="{AE1C0A07-0833-D13A-B646-87439E045798}"/>
              </a:ext>
            </a:extLst>
          </p:cNvPr>
          <p:cNvSpPr txBox="1"/>
          <p:nvPr/>
        </p:nvSpPr>
        <p:spPr>
          <a:xfrm>
            <a:off x="6273663" y="5580185"/>
            <a:ext cx="3081352" cy="400110"/>
          </a:xfrm>
          <a:prstGeom prst="rect">
            <a:avLst/>
          </a:prstGeom>
          <a:noFill/>
        </p:spPr>
        <p:txBody>
          <a:bodyPr wrap="square" rtlCol="0">
            <a:spAutoFit/>
          </a:bodyPr>
          <a:lstStyle/>
          <a:p>
            <a:r>
              <a:rPr lang="en-US" sz="2000" b="1" dirty="0">
                <a:solidFill>
                  <a:srgbClr val="FF0000"/>
                </a:solidFill>
              </a:rPr>
              <a:t>Use Form TC 20-16 to apply</a:t>
            </a:r>
          </a:p>
        </p:txBody>
      </p:sp>
    </p:spTree>
    <p:extLst>
      <p:ext uri="{BB962C8B-B14F-4D97-AF65-F5344CB8AC3E}">
        <p14:creationId xmlns:p14="http://schemas.microsoft.com/office/powerpoint/2010/main" val="236176846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a:xfrm>
            <a:off x="0" y="1"/>
            <a:ext cx="12192000" cy="1183906"/>
          </a:xfrm>
        </p:spPr>
        <p:txBody>
          <a:bodyPr vert="horz" lIns="91440" tIns="45720" rIns="91440" bIns="45720" rtlCol="0" anchor="b">
            <a:normAutofit/>
          </a:bodyPr>
          <a:lstStyle/>
          <a:p>
            <a:r>
              <a:rPr lang="en-US" b="1" dirty="0"/>
              <a:t>    Application Process</a:t>
            </a:r>
            <a:endParaRPr lang="en-US" kern="1200" dirty="0"/>
          </a:p>
        </p:txBody>
      </p:sp>
      <p:pic>
        <p:nvPicPr>
          <p:cNvPr id="8" name="Content Placeholder 7">
            <a:extLst>
              <a:ext uri="{FF2B5EF4-FFF2-40B4-BE49-F238E27FC236}">
                <a16:creationId xmlns:a16="http://schemas.microsoft.com/office/drawing/2014/main" id="{0EC83576-E29A-2073-CC4B-A6E8D42525CD}"/>
              </a:ext>
            </a:extLst>
          </p:cNvPr>
          <p:cNvPicPr>
            <a:picLocks noGrp="1" noChangeAspect="1"/>
          </p:cNvPicPr>
          <p:nvPr>
            <p:ph sz="half" idx="1"/>
          </p:nvPr>
        </p:nvPicPr>
        <p:blipFill>
          <a:blip r:embed="rId2"/>
          <a:stretch/>
        </p:blipFill>
        <p:spPr>
          <a:xfrm>
            <a:off x="838200" y="2050181"/>
            <a:ext cx="5181600" cy="3803003"/>
          </a:xfrm>
          <a:noFill/>
        </p:spPr>
      </p:pic>
      <p:pic>
        <p:nvPicPr>
          <p:cNvPr id="11" name="Content Placeholder 10">
            <a:extLst>
              <a:ext uri="{FF2B5EF4-FFF2-40B4-BE49-F238E27FC236}">
                <a16:creationId xmlns:a16="http://schemas.microsoft.com/office/drawing/2014/main" id="{1C994D93-7F09-711F-04EC-09CD07DE831D}"/>
              </a:ext>
            </a:extLst>
          </p:cNvPr>
          <p:cNvPicPr>
            <a:picLocks noGrp="1" noChangeAspect="1"/>
          </p:cNvPicPr>
          <p:nvPr>
            <p:ph sz="half" idx="2"/>
          </p:nvPr>
        </p:nvPicPr>
        <p:blipFill>
          <a:blip r:embed="rId3"/>
          <a:stretch>
            <a:fillRect/>
          </a:stretch>
        </p:blipFill>
        <p:spPr>
          <a:xfrm>
            <a:off x="6246796" y="2149403"/>
            <a:ext cx="5399772" cy="3616130"/>
          </a:xfrm>
        </p:spPr>
      </p:pic>
    </p:spTree>
    <p:extLst>
      <p:ext uri="{BB962C8B-B14F-4D97-AF65-F5344CB8AC3E}">
        <p14:creationId xmlns:p14="http://schemas.microsoft.com/office/powerpoint/2010/main" val="320063402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4AEB3D5-11CC-BF92-A531-6EB8CEE91687}"/>
              </a:ext>
            </a:extLst>
          </p:cNvPr>
          <p:cNvSpPr>
            <a:spLocks noGrp="1"/>
          </p:cNvSpPr>
          <p:nvPr>
            <p:ph type="title"/>
          </p:nvPr>
        </p:nvSpPr>
        <p:spPr>
          <a:xfrm>
            <a:off x="0" y="1"/>
            <a:ext cx="12192000" cy="1068403"/>
          </a:xfrm>
        </p:spPr>
        <p:txBody>
          <a:bodyPr/>
          <a:lstStyle/>
          <a:p>
            <a:r>
              <a:rPr lang="en-US" b="1" dirty="0"/>
              <a:t>  Reimbursement</a:t>
            </a:r>
          </a:p>
        </p:txBody>
      </p:sp>
      <p:sp>
        <p:nvSpPr>
          <p:cNvPr id="3" name="Content Placeholder 2">
            <a:extLst>
              <a:ext uri="{FF2B5EF4-FFF2-40B4-BE49-F238E27FC236}">
                <a16:creationId xmlns:a16="http://schemas.microsoft.com/office/drawing/2014/main" id="{BA3B0264-A20A-2D48-EB4C-6155B9A1F5BF}"/>
              </a:ext>
            </a:extLst>
          </p:cNvPr>
          <p:cNvSpPr>
            <a:spLocks noGrp="1"/>
          </p:cNvSpPr>
          <p:nvPr>
            <p:ph sz="half" idx="1"/>
          </p:nvPr>
        </p:nvSpPr>
        <p:spPr/>
        <p:txBody>
          <a:bodyPr>
            <a:normAutofit fontScale="92500"/>
          </a:bodyPr>
          <a:lstStyle/>
          <a:p>
            <a:r>
              <a:rPr lang="en-US" sz="2400" dirty="0"/>
              <a:t>Keep detailed records as the work is done.</a:t>
            </a:r>
          </a:p>
          <a:p>
            <a:pPr marL="0" indent="0">
              <a:buNone/>
            </a:pPr>
            <a:endParaRPr lang="en-US" sz="2400" dirty="0"/>
          </a:p>
          <a:p>
            <a:r>
              <a:rPr lang="en-US" sz="2400" dirty="0"/>
              <a:t>Follow the guidelines we send the county when the project is approved.</a:t>
            </a:r>
          </a:p>
          <a:p>
            <a:pPr marL="0" indent="0">
              <a:buNone/>
            </a:pPr>
            <a:endParaRPr lang="en-US" sz="2400" dirty="0"/>
          </a:p>
          <a:p>
            <a:r>
              <a:rPr lang="en-US" sz="2400" dirty="0"/>
              <a:t>Submit Form TC 20-38 and supporting documentation to </a:t>
            </a:r>
            <a:r>
              <a:rPr lang="en-US" sz="2400" dirty="0">
                <a:hlinkClick r:id="rId2"/>
              </a:rPr>
              <a:t>RuralandMunicipalAid@ky.gov</a:t>
            </a:r>
            <a:r>
              <a:rPr lang="en-US" sz="2400" dirty="0"/>
              <a:t>.</a:t>
            </a:r>
          </a:p>
          <a:p>
            <a:pPr marL="0" indent="0">
              <a:buNone/>
            </a:pPr>
            <a:endParaRPr lang="en-US" sz="2400" dirty="0"/>
          </a:p>
          <a:p>
            <a:r>
              <a:rPr lang="en-US" sz="2400" dirty="0"/>
              <a:t>Contact Sara Hall with questions</a:t>
            </a:r>
          </a:p>
        </p:txBody>
      </p:sp>
      <p:pic>
        <p:nvPicPr>
          <p:cNvPr id="6" name="Content Placeholder 5">
            <a:extLst>
              <a:ext uri="{FF2B5EF4-FFF2-40B4-BE49-F238E27FC236}">
                <a16:creationId xmlns:a16="http://schemas.microsoft.com/office/drawing/2014/main" id="{45CDDDDA-7F10-9A1C-A079-1A738A2ACEA8}"/>
              </a:ext>
            </a:extLst>
          </p:cNvPr>
          <p:cNvPicPr>
            <a:picLocks noGrp="1" noChangeAspect="1"/>
          </p:cNvPicPr>
          <p:nvPr>
            <p:ph sz="half" idx="2"/>
          </p:nvPr>
        </p:nvPicPr>
        <p:blipFill>
          <a:blip r:embed="rId3"/>
          <a:stretch>
            <a:fillRect/>
          </a:stretch>
        </p:blipFill>
        <p:spPr>
          <a:xfrm>
            <a:off x="6439301" y="1825625"/>
            <a:ext cx="3570973" cy="4351338"/>
          </a:xfrm>
        </p:spPr>
      </p:pic>
    </p:spTree>
    <p:extLst>
      <p:ext uri="{BB962C8B-B14F-4D97-AF65-F5344CB8AC3E}">
        <p14:creationId xmlns:p14="http://schemas.microsoft.com/office/powerpoint/2010/main" val="353595926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8" name="Rectangle 17">
            <a:extLst>
              <a:ext uri="{FF2B5EF4-FFF2-40B4-BE49-F238E27FC236}">
                <a16:creationId xmlns:a16="http://schemas.microsoft.com/office/drawing/2014/main" id="{6C4028FD-8BAA-4A19-BFDE-594D991B755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a:extLst>
              <a:ext uri="{FF2B5EF4-FFF2-40B4-BE49-F238E27FC236}">
                <a16:creationId xmlns:a16="http://schemas.microsoft.com/office/drawing/2014/main" id="{D16511F0-D6C0-49F1-AECE-448617298C56}"/>
              </a:ext>
            </a:extLst>
          </p:cNvPr>
          <p:cNvSpPr>
            <a:spLocks noGrp="1"/>
          </p:cNvSpPr>
          <p:nvPr>
            <p:ph type="title"/>
          </p:nvPr>
        </p:nvSpPr>
        <p:spPr>
          <a:xfrm>
            <a:off x="410880" y="0"/>
            <a:ext cx="10515600" cy="1133693"/>
          </a:xfrm>
        </p:spPr>
        <p:txBody>
          <a:bodyPr vert="horz" lIns="91440" tIns="45720" rIns="91440" bIns="45720" rtlCol="0" anchor="ctr">
            <a:normAutofit/>
          </a:bodyPr>
          <a:lstStyle/>
          <a:p>
            <a:r>
              <a:rPr lang="en-US" sz="3600" b="1" dirty="0">
                <a:solidFill>
                  <a:schemeClr val="tx1"/>
                </a:solidFill>
              </a:rPr>
              <a:t>Mapping</a:t>
            </a:r>
            <a:endParaRPr lang="en-US" sz="3600" kern="1200" dirty="0">
              <a:solidFill>
                <a:schemeClr val="tx1"/>
              </a:solidFill>
            </a:endParaRPr>
          </a:p>
        </p:txBody>
      </p:sp>
      <p:pic>
        <p:nvPicPr>
          <p:cNvPr id="4" name="Picture 2">
            <a:extLst>
              <a:ext uri="{FF2B5EF4-FFF2-40B4-BE49-F238E27FC236}">
                <a16:creationId xmlns:a16="http://schemas.microsoft.com/office/drawing/2014/main" id="{8DD40AE4-3B66-4073-DECF-12E11D29E13D}"/>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tretch>
            <a:fillRect/>
          </a:stretch>
        </p:blipFill>
        <p:spPr bwMode="auto">
          <a:xfrm>
            <a:off x="10402349" y="6081088"/>
            <a:ext cx="1666288" cy="672417"/>
          </a:xfrm>
          <a:prstGeom prst="rect">
            <a:avLst/>
          </a:prstGeom>
          <a:noFill/>
          <a:extLst>
            <a:ext uri="{909E8E84-426E-40DD-AFC4-6F175D3DCCD1}">
              <a14:hiddenFill xmlns:a14="http://schemas.microsoft.com/office/drawing/2010/main">
                <a:solidFill>
                  <a:srgbClr val="FFFFFF"/>
                </a:solidFill>
              </a14:hiddenFill>
            </a:ext>
          </a:extLst>
        </p:spPr>
      </p:pic>
      <p:sp>
        <p:nvSpPr>
          <p:cNvPr id="5" name="Content Placeholder 4">
            <a:extLst>
              <a:ext uri="{FF2B5EF4-FFF2-40B4-BE49-F238E27FC236}">
                <a16:creationId xmlns:a16="http://schemas.microsoft.com/office/drawing/2014/main" id="{6A698DE3-E705-1249-3C0C-A002E7CD7687}"/>
              </a:ext>
            </a:extLst>
          </p:cNvPr>
          <p:cNvSpPr>
            <a:spLocks noGrp="1"/>
          </p:cNvSpPr>
          <p:nvPr>
            <p:ph idx="1"/>
          </p:nvPr>
        </p:nvSpPr>
        <p:spPr>
          <a:xfrm>
            <a:off x="316310" y="6303305"/>
            <a:ext cx="7315200" cy="900399"/>
          </a:xfrm>
        </p:spPr>
        <p:txBody>
          <a:bodyPr>
            <a:normAutofit/>
          </a:bodyPr>
          <a:lstStyle/>
          <a:p>
            <a:pPr marL="0" indent="0">
              <a:buNone/>
            </a:pPr>
            <a:r>
              <a:rPr lang="en-US" sz="1600" dirty="0">
                <a:solidFill>
                  <a:srgbClr val="0070C0"/>
                </a:solidFill>
              </a:rPr>
              <a:t>https://transportation.ky.gov/Maps/Pages/All-Maps.aspx</a:t>
            </a:r>
          </a:p>
        </p:txBody>
      </p:sp>
      <p:pic>
        <p:nvPicPr>
          <p:cNvPr id="7" name="Picture 6">
            <a:extLst>
              <a:ext uri="{FF2B5EF4-FFF2-40B4-BE49-F238E27FC236}">
                <a16:creationId xmlns:a16="http://schemas.microsoft.com/office/drawing/2014/main" id="{A0A300F2-7A68-CCBF-0EA0-D71F90D108CA}"/>
              </a:ext>
            </a:extLst>
          </p:cNvPr>
          <p:cNvPicPr>
            <a:picLocks noChangeAspect="1"/>
          </p:cNvPicPr>
          <p:nvPr/>
        </p:nvPicPr>
        <p:blipFill>
          <a:blip r:embed="rId3"/>
          <a:stretch>
            <a:fillRect/>
          </a:stretch>
        </p:blipFill>
        <p:spPr>
          <a:xfrm>
            <a:off x="410880" y="934161"/>
            <a:ext cx="11120860" cy="4989677"/>
          </a:xfrm>
          <a:prstGeom prst="rect">
            <a:avLst/>
          </a:prstGeom>
        </p:spPr>
      </p:pic>
      <p:sp>
        <p:nvSpPr>
          <p:cNvPr id="9" name="Oval 8">
            <a:extLst>
              <a:ext uri="{FF2B5EF4-FFF2-40B4-BE49-F238E27FC236}">
                <a16:creationId xmlns:a16="http://schemas.microsoft.com/office/drawing/2014/main" id="{DBEAAA4A-2C44-CEFC-4584-5CAD81B6F4E2}"/>
              </a:ext>
            </a:extLst>
          </p:cNvPr>
          <p:cNvSpPr/>
          <p:nvPr/>
        </p:nvSpPr>
        <p:spPr>
          <a:xfrm>
            <a:off x="654341" y="1359017"/>
            <a:ext cx="427839" cy="461394"/>
          </a:xfrm>
          <a:prstGeom prst="ellipse">
            <a:avLst/>
          </a:prstGeom>
          <a:noFill/>
          <a:ln>
            <a:solidFill>
              <a:srgbClr val="FF0000"/>
            </a:solidFill>
          </a:ln>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Tree>
    <p:extLst>
      <p:ext uri="{BB962C8B-B14F-4D97-AF65-F5344CB8AC3E}">
        <p14:creationId xmlns:p14="http://schemas.microsoft.com/office/powerpoint/2010/main" val="13856336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fade">
                                      <p:cBhvr>
                                        <p:cTn id="7"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8" name="Rectangle 17">
            <a:extLst>
              <a:ext uri="{FF2B5EF4-FFF2-40B4-BE49-F238E27FC236}">
                <a16:creationId xmlns:a16="http://schemas.microsoft.com/office/drawing/2014/main" id="{6C4028FD-8BAA-4A19-BFDE-594D991B755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2">
            <a:extLst>
              <a:ext uri="{FF2B5EF4-FFF2-40B4-BE49-F238E27FC236}">
                <a16:creationId xmlns:a16="http://schemas.microsoft.com/office/drawing/2014/main" id="{8DD40AE4-3B66-4073-DECF-12E11D29E13D}"/>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tretch>
            <a:fillRect/>
          </a:stretch>
        </p:blipFill>
        <p:spPr bwMode="auto">
          <a:xfrm>
            <a:off x="10402349" y="6081088"/>
            <a:ext cx="1666288" cy="672417"/>
          </a:xfrm>
          <a:prstGeom prst="rect">
            <a:avLst/>
          </a:prstGeom>
          <a:noFill/>
          <a:extLst>
            <a:ext uri="{909E8E84-426E-40DD-AFC4-6F175D3DCCD1}">
              <a14:hiddenFill xmlns:a14="http://schemas.microsoft.com/office/drawing/2010/main">
                <a:solidFill>
                  <a:srgbClr val="FFFFFF"/>
                </a:solidFill>
              </a14:hiddenFill>
            </a:ext>
          </a:extLst>
        </p:spPr>
      </p:pic>
      <p:sp>
        <p:nvSpPr>
          <p:cNvPr id="5" name="Content Placeholder 4">
            <a:extLst>
              <a:ext uri="{FF2B5EF4-FFF2-40B4-BE49-F238E27FC236}">
                <a16:creationId xmlns:a16="http://schemas.microsoft.com/office/drawing/2014/main" id="{6A698DE3-E705-1249-3C0C-A002E7CD7687}"/>
              </a:ext>
            </a:extLst>
          </p:cNvPr>
          <p:cNvSpPr>
            <a:spLocks noGrp="1"/>
          </p:cNvSpPr>
          <p:nvPr>
            <p:ph idx="1"/>
          </p:nvPr>
        </p:nvSpPr>
        <p:spPr>
          <a:xfrm>
            <a:off x="316310" y="6303305"/>
            <a:ext cx="7315200" cy="900399"/>
          </a:xfrm>
        </p:spPr>
        <p:txBody>
          <a:bodyPr>
            <a:normAutofit/>
          </a:bodyPr>
          <a:lstStyle/>
          <a:p>
            <a:pPr marL="0" indent="0">
              <a:buNone/>
            </a:pPr>
            <a:r>
              <a:rPr lang="en-US" sz="1600" dirty="0">
                <a:solidFill>
                  <a:srgbClr val="0070C0"/>
                </a:solidFill>
              </a:rPr>
              <a:t>https://transportation.ky.gov/Maps/Pages/All-Maps.aspx</a:t>
            </a:r>
          </a:p>
        </p:txBody>
      </p:sp>
      <p:pic>
        <p:nvPicPr>
          <p:cNvPr id="10" name="Picture 9">
            <a:extLst>
              <a:ext uri="{FF2B5EF4-FFF2-40B4-BE49-F238E27FC236}">
                <a16:creationId xmlns:a16="http://schemas.microsoft.com/office/drawing/2014/main" id="{3E6961B5-EF94-D1CC-297D-4689846FAD13}"/>
              </a:ext>
            </a:extLst>
          </p:cNvPr>
          <p:cNvPicPr>
            <a:picLocks noChangeAspect="1"/>
          </p:cNvPicPr>
          <p:nvPr/>
        </p:nvPicPr>
        <p:blipFill>
          <a:blip r:embed="rId3"/>
          <a:stretch>
            <a:fillRect/>
          </a:stretch>
        </p:blipFill>
        <p:spPr>
          <a:xfrm>
            <a:off x="238133" y="633702"/>
            <a:ext cx="11172135" cy="5035902"/>
          </a:xfrm>
          <a:prstGeom prst="rect">
            <a:avLst/>
          </a:prstGeom>
        </p:spPr>
      </p:pic>
      <p:sp>
        <p:nvSpPr>
          <p:cNvPr id="11" name="Oval 10">
            <a:extLst>
              <a:ext uri="{FF2B5EF4-FFF2-40B4-BE49-F238E27FC236}">
                <a16:creationId xmlns:a16="http://schemas.microsoft.com/office/drawing/2014/main" id="{F0F850A2-3C27-56F8-E963-090F9F05A3E6}"/>
              </a:ext>
            </a:extLst>
          </p:cNvPr>
          <p:cNvSpPr/>
          <p:nvPr/>
        </p:nvSpPr>
        <p:spPr>
          <a:xfrm>
            <a:off x="10603684" y="608535"/>
            <a:ext cx="318782" cy="280698"/>
          </a:xfrm>
          <a:prstGeom prst="ellipse">
            <a:avLst/>
          </a:prstGeom>
          <a:noFill/>
          <a:ln>
            <a:solidFill>
              <a:srgbClr val="FF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1076606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fade">
                                      <p:cBhvr>
                                        <p:cTn id="7"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8" name="Rectangle 17">
            <a:extLst>
              <a:ext uri="{FF2B5EF4-FFF2-40B4-BE49-F238E27FC236}">
                <a16:creationId xmlns:a16="http://schemas.microsoft.com/office/drawing/2014/main" id="{6C4028FD-8BAA-4A19-BFDE-594D991B755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2">
            <a:extLst>
              <a:ext uri="{FF2B5EF4-FFF2-40B4-BE49-F238E27FC236}">
                <a16:creationId xmlns:a16="http://schemas.microsoft.com/office/drawing/2014/main" id="{8DD40AE4-3B66-4073-DECF-12E11D29E13D}"/>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tretch>
            <a:fillRect/>
          </a:stretch>
        </p:blipFill>
        <p:spPr bwMode="auto">
          <a:xfrm>
            <a:off x="10402349" y="6081088"/>
            <a:ext cx="1666288" cy="672417"/>
          </a:xfrm>
          <a:prstGeom prst="rect">
            <a:avLst/>
          </a:prstGeom>
          <a:noFill/>
          <a:extLst>
            <a:ext uri="{909E8E84-426E-40DD-AFC4-6F175D3DCCD1}">
              <a14:hiddenFill xmlns:a14="http://schemas.microsoft.com/office/drawing/2010/main">
                <a:solidFill>
                  <a:srgbClr val="FFFFFF"/>
                </a:solidFill>
              </a14:hiddenFill>
            </a:ext>
          </a:extLst>
        </p:spPr>
      </p:pic>
      <p:sp>
        <p:nvSpPr>
          <p:cNvPr id="5" name="Content Placeholder 4">
            <a:extLst>
              <a:ext uri="{FF2B5EF4-FFF2-40B4-BE49-F238E27FC236}">
                <a16:creationId xmlns:a16="http://schemas.microsoft.com/office/drawing/2014/main" id="{6A698DE3-E705-1249-3C0C-A002E7CD7687}"/>
              </a:ext>
            </a:extLst>
          </p:cNvPr>
          <p:cNvSpPr>
            <a:spLocks noGrp="1"/>
          </p:cNvSpPr>
          <p:nvPr>
            <p:ph idx="1"/>
          </p:nvPr>
        </p:nvSpPr>
        <p:spPr>
          <a:xfrm>
            <a:off x="316310" y="6303305"/>
            <a:ext cx="7315200" cy="900399"/>
          </a:xfrm>
        </p:spPr>
        <p:txBody>
          <a:bodyPr>
            <a:normAutofit/>
          </a:bodyPr>
          <a:lstStyle/>
          <a:p>
            <a:pPr marL="0" indent="0">
              <a:buNone/>
            </a:pPr>
            <a:r>
              <a:rPr lang="en-US" sz="1600" dirty="0">
                <a:solidFill>
                  <a:srgbClr val="0070C0"/>
                </a:solidFill>
              </a:rPr>
              <a:t>https://transportation.ky.gov/Maps/Pages/All-Maps.aspx</a:t>
            </a:r>
          </a:p>
        </p:txBody>
      </p:sp>
      <p:pic>
        <p:nvPicPr>
          <p:cNvPr id="10" name="Picture 9">
            <a:extLst>
              <a:ext uri="{FF2B5EF4-FFF2-40B4-BE49-F238E27FC236}">
                <a16:creationId xmlns:a16="http://schemas.microsoft.com/office/drawing/2014/main" id="{9F7FE34A-3CDC-27BA-0FF1-68ABBEAD84A8}"/>
              </a:ext>
            </a:extLst>
          </p:cNvPr>
          <p:cNvPicPr>
            <a:picLocks noChangeAspect="1"/>
          </p:cNvPicPr>
          <p:nvPr/>
        </p:nvPicPr>
        <p:blipFill>
          <a:blip r:embed="rId3"/>
          <a:stretch>
            <a:fillRect/>
          </a:stretch>
        </p:blipFill>
        <p:spPr>
          <a:xfrm>
            <a:off x="183407" y="417282"/>
            <a:ext cx="11822135" cy="5468742"/>
          </a:xfrm>
          <a:prstGeom prst="rect">
            <a:avLst/>
          </a:prstGeom>
        </p:spPr>
      </p:pic>
      <p:sp>
        <p:nvSpPr>
          <p:cNvPr id="11" name="Rectangle 10">
            <a:extLst>
              <a:ext uri="{FF2B5EF4-FFF2-40B4-BE49-F238E27FC236}">
                <a16:creationId xmlns:a16="http://schemas.microsoft.com/office/drawing/2014/main" id="{55196411-BC9E-C27F-247D-5EFA5B4B218B}"/>
              </a:ext>
            </a:extLst>
          </p:cNvPr>
          <p:cNvSpPr/>
          <p:nvPr/>
        </p:nvSpPr>
        <p:spPr>
          <a:xfrm>
            <a:off x="553673" y="2743200"/>
            <a:ext cx="2676088" cy="1082180"/>
          </a:xfrm>
          <a:prstGeom prst="rect">
            <a:avLst/>
          </a:prstGeom>
          <a:noFill/>
          <a:ln>
            <a:solidFill>
              <a:srgbClr val="FF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a:extLst>
              <a:ext uri="{FF2B5EF4-FFF2-40B4-BE49-F238E27FC236}">
                <a16:creationId xmlns:a16="http://schemas.microsoft.com/office/drawing/2014/main" id="{617BB07B-1900-EF41-03EF-72204222DCA1}"/>
              </a:ext>
            </a:extLst>
          </p:cNvPr>
          <p:cNvSpPr/>
          <p:nvPr/>
        </p:nvSpPr>
        <p:spPr>
          <a:xfrm>
            <a:off x="8976220" y="327171"/>
            <a:ext cx="394283" cy="352337"/>
          </a:xfrm>
          <a:prstGeom prst="ellipse">
            <a:avLst/>
          </a:prstGeom>
          <a:noFill/>
          <a:ln>
            <a:solidFill>
              <a:srgbClr val="FF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4" name="Picture 13">
            <a:extLst>
              <a:ext uri="{FF2B5EF4-FFF2-40B4-BE49-F238E27FC236}">
                <a16:creationId xmlns:a16="http://schemas.microsoft.com/office/drawing/2014/main" id="{FB1A1E7D-1F09-ABE4-0467-517A97A8CE57}"/>
              </a:ext>
            </a:extLst>
          </p:cNvPr>
          <p:cNvPicPr>
            <a:picLocks noChangeAspect="1"/>
          </p:cNvPicPr>
          <p:nvPr/>
        </p:nvPicPr>
        <p:blipFill>
          <a:blip r:embed="rId4"/>
          <a:stretch>
            <a:fillRect/>
          </a:stretch>
        </p:blipFill>
        <p:spPr>
          <a:xfrm>
            <a:off x="9571839" y="679508"/>
            <a:ext cx="2433703" cy="5106798"/>
          </a:xfrm>
          <a:prstGeom prst="rect">
            <a:avLst/>
          </a:prstGeom>
        </p:spPr>
      </p:pic>
      <p:sp>
        <p:nvSpPr>
          <p:cNvPr id="15" name="Rectangle 14">
            <a:extLst>
              <a:ext uri="{FF2B5EF4-FFF2-40B4-BE49-F238E27FC236}">
                <a16:creationId xmlns:a16="http://schemas.microsoft.com/office/drawing/2014/main" id="{1F398DEC-158C-3719-3525-B4FE66E55E53}"/>
              </a:ext>
            </a:extLst>
          </p:cNvPr>
          <p:cNvSpPr/>
          <p:nvPr/>
        </p:nvSpPr>
        <p:spPr>
          <a:xfrm>
            <a:off x="9647339" y="3716323"/>
            <a:ext cx="813733" cy="671119"/>
          </a:xfrm>
          <a:prstGeom prst="rect">
            <a:avLst/>
          </a:prstGeom>
          <a:noFill/>
          <a:ln>
            <a:solidFill>
              <a:srgbClr val="FF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4146780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fade">
                                      <p:cBhvr>
                                        <p:cTn id="7" dur="500"/>
                                        <p:tgtEl>
                                          <p:spTgt spid="11"/>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12"/>
                                        </p:tgtEl>
                                        <p:attrNameLst>
                                          <p:attrName>style.visibility</p:attrName>
                                        </p:attrNameLst>
                                      </p:cBhvr>
                                      <p:to>
                                        <p:strVal val="visible"/>
                                      </p:to>
                                    </p:set>
                                    <p:animEffect transition="in" filter="fade">
                                      <p:cBhvr>
                                        <p:cTn id="12" dur="500"/>
                                        <p:tgtEl>
                                          <p:spTgt spid="12"/>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14"/>
                                        </p:tgtEl>
                                        <p:attrNameLst>
                                          <p:attrName>style.visibility</p:attrName>
                                        </p:attrNameLst>
                                      </p:cBhvr>
                                      <p:to>
                                        <p:strVal val="visible"/>
                                      </p:to>
                                    </p:set>
                                    <p:animEffect transition="in" filter="fade">
                                      <p:cBhvr>
                                        <p:cTn id="17" dur="500"/>
                                        <p:tgtEl>
                                          <p:spTgt spid="14"/>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15"/>
                                        </p:tgtEl>
                                        <p:attrNameLst>
                                          <p:attrName>style.visibility</p:attrName>
                                        </p:attrNameLst>
                                      </p:cBhvr>
                                      <p:to>
                                        <p:strVal val="visible"/>
                                      </p:to>
                                    </p:set>
                                    <p:animEffect transition="in" filter="fade">
                                      <p:cBhvr>
                                        <p:cTn id="22"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2" grpId="0" animBg="1"/>
      <p:bldP spid="15"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8" name="Rectangle 17">
            <a:extLst>
              <a:ext uri="{FF2B5EF4-FFF2-40B4-BE49-F238E27FC236}">
                <a16:creationId xmlns:a16="http://schemas.microsoft.com/office/drawing/2014/main" id="{6C4028FD-8BAA-4A19-BFDE-594D991B755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2">
            <a:extLst>
              <a:ext uri="{FF2B5EF4-FFF2-40B4-BE49-F238E27FC236}">
                <a16:creationId xmlns:a16="http://schemas.microsoft.com/office/drawing/2014/main" id="{8DD40AE4-3B66-4073-DECF-12E11D29E13D}"/>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tretch>
            <a:fillRect/>
          </a:stretch>
        </p:blipFill>
        <p:spPr bwMode="auto">
          <a:xfrm>
            <a:off x="10402349" y="6081088"/>
            <a:ext cx="1666288" cy="672417"/>
          </a:xfrm>
          <a:prstGeom prst="rect">
            <a:avLst/>
          </a:prstGeom>
          <a:noFill/>
          <a:extLst>
            <a:ext uri="{909E8E84-426E-40DD-AFC4-6F175D3DCCD1}">
              <a14:hiddenFill xmlns:a14="http://schemas.microsoft.com/office/drawing/2010/main">
                <a:solidFill>
                  <a:srgbClr val="FFFFFF"/>
                </a:solidFill>
              </a14:hiddenFill>
            </a:ext>
          </a:extLst>
        </p:spPr>
      </p:pic>
      <p:sp>
        <p:nvSpPr>
          <p:cNvPr id="5" name="Content Placeholder 4">
            <a:extLst>
              <a:ext uri="{FF2B5EF4-FFF2-40B4-BE49-F238E27FC236}">
                <a16:creationId xmlns:a16="http://schemas.microsoft.com/office/drawing/2014/main" id="{6A698DE3-E705-1249-3C0C-A002E7CD7687}"/>
              </a:ext>
            </a:extLst>
          </p:cNvPr>
          <p:cNvSpPr>
            <a:spLocks noGrp="1"/>
          </p:cNvSpPr>
          <p:nvPr>
            <p:ph idx="1"/>
          </p:nvPr>
        </p:nvSpPr>
        <p:spPr>
          <a:xfrm>
            <a:off x="316310" y="6303305"/>
            <a:ext cx="7315200" cy="900399"/>
          </a:xfrm>
        </p:spPr>
        <p:txBody>
          <a:bodyPr>
            <a:normAutofit/>
          </a:bodyPr>
          <a:lstStyle/>
          <a:p>
            <a:pPr marL="0" indent="0">
              <a:buNone/>
            </a:pPr>
            <a:r>
              <a:rPr lang="en-US" sz="1600" dirty="0">
                <a:solidFill>
                  <a:srgbClr val="0070C0"/>
                </a:solidFill>
              </a:rPr>
              <a:t>https://transportation.ky.gov/Maps/Pages/All-Maps.aspx</a:t>
            </a:r>
          </a:p>
        </p:txBody>
      </p:sp>
      <p:pic>
        <p:nvPicPr>
          <p:cNvPr id="3" name="Picture 2">
            <a:extLst>
              <a:ext uri="{FF2B5EF4-FFF2-40B4-BE49-F238E27FC236}">
                <a16:creationId xmlns:a16="http://schemas.microsoft.com/office/drawing/2014/main" id="{9FF2E6F2-8CAC-2BC8-CD53-889E65DEAA0A}"/>
              </a:ext>
            </a:extLst>
          </p:cNvPr>
          <p:cNvPicPr>
            <a:picLocks noChangeAspect="1"/>
          </p:cNvPicPr>
          <p:nvPr/>
        </p:nvPicPr>
        <p:blipFill>
          <a:blip r:embed="rId4"/>
          <a:stretch>
            <a:fillRect/>
          </a:stretch>
        </p:blipFill>
        <p:spPr>
          <a:xfrm>
            <a:off x="196322" y="498907"/>
            <a:ext cx="11872315" cy="5582181"/>
          </a:xfrm>
          <a:prstGeom prst="rect">
            <a:avLst/>
          </a:prstGeom>
        </p:spPr>
      </p:pic>
    </p:spTree>
    <p:extLst>
      <p:ext uri="{BB962C8B-B14F-4D97-AF65-F5344CB8AC3E}">
        <p14:creationId xmlns:p14="http://schemas.microsoft.com/office/powerpoint/2010/main" val="231223625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B41C81E5-B351-E047-7D5E-D1042ABC6C35}"/>
              </a:ext>
            </a:extLst>
          </p:cNvPr>
          <p:cNvSpPr>
            <a:spLocks noGrp="1"/>
          </p:cNvSpPr>
          <p:nvPr>
            <p:ph idx="1"/>
          </p:nvPr>
        </p:nvSpPr>
        <p:spPr>
          <a:xfrm>
            <a:off x="1830265" y="1842012"/>
            <a:ext cx="7315200" cy="4351338"/>
          </a:xfrm>
        </p:spPr>
        <p:txBody>
          <a:bodyPr>
            <a:normAutofit/>
          </a:bodyPr>
          <a:lstStyle/>
          <a:p>
            <a:endParaRPr lang="en-US" sz="4800" dirty="0"/>
          </a:p>
          <a:p>
            <a:pPr marL="0" indent="0">
              <a:buNone/>
            </a:pPr>
            <a:r>
              <a:rPr lang="en-US" sz="1800" dirty="0">
                <a:solidFill>
                  <a:srgbClr val="000000"/>
                </a:solidFill>
                <a:effectLst/>
                <a:latin typeface="Arial" panose="020B0604020202020204" pitchFamily="34" charset="0"/>
                <a:ea typeface="Calibri" panose="020F0502020204030204" pitchFamily="34" charset="0"/>
              </a:rPr>
              <a:t>​</a:t>
            </a:r>
          </a:p>
          <a:p>
            <a:pPr marL="0" indent="0">
              <a:buNone/>
            </a:pPr>
            <a:endParaRPr lang="en-US" sz="1800" dirty="0">
              <a:solidFill>
                <a:srgbClr val="000000"/>
              </a:solidFill>
            </a:endParaRPr>
          </a:p>
          <a:p>
            <a:pPr marL="0" indent="0">
              <a:buNone/>
            </a:pPr>
            <a:endParaRPr lang="en-US" sz="1800" dirty="0">
              <a:solidFill>
                <a:srgbClr val="000000"/>
              </a:solidFill>
            </a:endParaRPr>
          </a:p>
          <a:p>
            <a:pPr marL="0" indent="0" algn="ctr">
              <a:buNone/>
            </a:pPr>
            <a:endParaRPr lang="en-US" dirty="0"/>
          </a:p>
        </p:txBody>
      </p:sp>
      <p:sp>
        <p:nvSpPr>
          <p:cNvPr id="3" name="Title 2">
            <a:extLst>
              <a:ext uri="{FF2B5EF4-FFF2-40B4-BE49-F238E27FC236}">
                <a16:creationId xmlns:a16="http://schemas.microsoft.com/office/drawing/2014/main" id="{C8EE5278-EC0D-2915-3A96-67828F407409}"/>
              </a:ext>
            </a:extLst>
          </p:cNvPr>
          <p:cNvSpPr>
            <a:spLocks noGrp="1"/>
          </p:cNvSpPr>
          <p:nvPr>
            <p:ph type="title"/>
          </p:nvPr>
        </p:nvSpPr>
        <p:spPr/>
        <p:txBody>
          <a:bodyPr/>
          <a:lstStyle/>
          <a:p>
            <a:r>
              <a:rPr lang="en-US" dirty="0"/>
              <a:t>Where Do We Find the Right Forms?</a:t>
            </a:r>
          </a:p>
        </p:txBody>
      </p:sp>
      <p:sp>
        <p:nvSpPr>
          <p:cNvPr id="5" name="TextBox 4">
            <a:extLst>
              <a:ext uri="{FF2B5EF4-FFF2-40B4-BE49-F238E27FC236}">
                <a16:creationId xmlns:a16="http://schemas.microsoft.com/office/drawing/2014/main" id="{6D084A0A-34F2-59DD-055D-599F8F632891}"/>
              </a:ext>
            </a:extLst>
          </p:cNvPr>
          <p:cNvSpPr txBox="1"/>
          <p:nvPr/>
        </p:nvSpPr>
        <p:spPr>
          <a:xfrm>
            <a:off x="475377" y="2072081"/>
            <a:ext cx="5788403" cy="338554"/>
          </a:xfrm>
          <a:prstGeom prst="rect">
            <a:avLst/>
          </a:prstGeom>
          <a:noFill/>
        </p:spPr>
        <p:txBody>
          <a:bodyPr wrap="square">
            <a:spAutoFit/>
          </a:bodyPr>
          <a:lstStyle/>
          <a:p>
            <a:pPr marL="0" marR="0">
              <a:spcBef>
                <a:spcPts val="0"/>
              </a:spcBef>
              <a:spcAft>
                <a:spcPts val="0"/>
              </a:spcAft>
            </a:pPr>
            <a:r>
              <a:rPr lang="en-US" sz="1600" u="sng" dirty="0">
                <a:solidFill>
                  <a:srgbClr val="0000FF"/>
                </a:solidFill>
                <a:latin typeface="Calibri" panose="020F0502020204030204" pitchFamily="34" charset="0"/>
                <a:ea typeface="Calibri" panose="020F0502020204030204" pitchFamily="34" charset="0"/>
              </a:rPr>
              <a:t>https://transportation.ky.gov/Organizational-Resources/Forms</a:t>
            </a:r>
            <a:endParaRPr lang="en-US" sz="1600" dirty="0">
              <a:effectLst/>
              <a:latin typeface="Calibri" panose="020F0502020204030204" pitchFamily="34" charset="0"/>
              <a:ea typeface="Calibri" panose="020F0502020204030204" pitchFamily="34" charset="0"/>
            </a:endParaRPr>
          </a:p>
        </p:txBody>
      </p:sp>
      <p:pic>
        <p:nvPicPr>
          <p:cNvPr id="7" name="Picture 6">
            <a:extLst>
              <a:ext uri="{FF2B5EF4-FFF2-40B4-BE49-F238E27FC236}">
                <a16:creationId xmlns:a16="http://schemas.microsoft.com/office/drawing/2014/main" id="{D5B5A0A4-F47A-DA1D-6CEF-E425BD7B8C89}"/>
              </a:ext>
            </a:extLst>
          </p:cNvPr>
          <p:cNvPicPr>
            <a:picLocks noChangeAspect="1"/>
          </p:cNvPicPr>
          <p:nvPr/>
        </p:nvPicPr>
        <p:blipFill>
          <a:blip r:embed="rId2"/>
          <a:stretch>
            <a:fillRect/>
          </a:stretch>
        </p:blipFill>
        <p:spPr>
          <a:xfrm rot="660257">
            <a:off x="6143022" y="1693893"/>
            <a:ext cx="3790976" cy="4846852"/>
          </a:xfrm>
          <a:prstGeom prst="rect">
            <a:avLst/>
          </a:prstGeom>
        </p:spPr>
      </p:pic>
    </p:spTree>
    <p:extLst>
      <p:ext uri="{BB962C8B-B14F-4D97-AF65-F5344CB8AC3E}">
        <p14:creationId xmlns:p14="http://schemas.microsoft.com/office/powerpoint/2010/main" val="2030522319"/>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B41C81E5-B351-E047-7D5E-D1042ABC6C35}"/>
              </a:ext>
            </a:extLst>
          </p:cNvPr>
          <p:cNvSpPr>
            <a:spLocks noGrp="1"/>
          </p:cNvSpPr>
          <p:nvPr>
            <p:ph idx="1"/>
          </p:nvPr>
        </p:nvSpPr>
        <p:spPr>
          <a:xfrm>
            <a:off x="1830264" y="1842011"/>
            <a:ext cx="7422223" cy="4512293"/>
          </a:xfrm>
        </p:spPr>
        <p:txBody>
          <a:bodyPr>
            <a:normAutofit fontScale="25000" lnSpcReduction="20000"/>
          </a:body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4200" b="1" i="0" u="sng"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COMMISSIONER'S OFFICE		Phone		Email Address	</a:t>
            </a:r>
            <a:endParaRPr kumimoji="0" lang="en-US" sz="4200" b="0" i="0" u="sng"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endParaRP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fi-FI"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Bobbi Jo Lewis		(502)892-9022		</a:t>
            </a:r>
            <a:r>
              <a:rPr lang="fi-FI" sz="4200" u="sng" dirty="0">
                <a:solidFill>
                  <a:schemeClr val="accent2">
                    <a:lumMod val="90000"/>
                    <a:lumOff val="10000"/>
                  </a:schemeClr>
                </a:solidFill>
                <a:latin typeface="Calibri" panose="020F0502020204030204" pitchFamily="34" charset="0"/>
              </a:rPr>
              <a:t>bobbijo.lewis@ky.gov</a:t>
            </a:r>
            <a:endParaRPr kumimoji="0" lang="pl-PL" sz="4200" b="0" i="0" strike="noStrike" kern="1200" cap="none" spc="0" normalizeH="0" baseline="0" noProof="0" dirty="0">
              <a:ln>
                <a:noFill/>
              </a:ln>
              <a:solidFill>
                <a:schemeClr val="accent2">
                  <a:lumMod val="90000"/>
                  <a:lumOff val="10000"/>
                </a:schemeClr>
              </a:solidFill>
              <a:effectLst/>
              <a:uLnTx/>
              <a:uFillTx/>
              <a:latin typeface="Times New Roman" panose="02020603050405020304" pitchFamily="18" charset="0"/>
              <a:ea typeface="+mn-ea"/>
              <a:cs typeface="Arial" panose="020B0604020202020204" pitchFamily="34" charset="0"/>
              <a:hlinkClick r:id="rId2"/>
            </a:endParaRP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Christie Ross		(502)871-2828		</a:t>
            </a: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hlinkClick r:id="rId3"/>
              </a:rPr>
              <a:t>christie.ross@ky.gov</a:t>
            </a:r>
            <a:endPar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endParaRP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Debra Powell		(502)871-2822		</a:t>
            </a:r>
            <a:r>
              <a:rPr kumimoji="0" lang="en-US" sz="4200" b="0" i="0" u="sng" strike="noStrike" kern="1200" cap="none" spc="0" normalizeH="0" baseline="0" noProof="0" dirty="0">
                <a:ln>
                  <a:noFill/>
                </a:ln>
                <a:solidFill>
                  <a:srgbClr val="0562C1"/>
                </a:solidFill>
                <a:effectLst/>
                <a:uLnTx/>
                <a:uFillTx/>
                <a:latin typeface="Calibri" panose="020F0502020204030204" pitchFamily="34" charset="0"/>
                <a:ea typeface="+mn-ea"/>
                <a:cs typeface="Arial" panose="020B0604020202020204" pitchFamily="34" charset="0"/>
                <a:hlinkClick r:id="rId4"/>
              </a:rPr>
              <a:t>debra.powell@ky.gov</a:t>
            </a:r>
            <a:endParaRPr kumimoji="0" lang="en-US" sz="4200" b="0" i="0" u="none" strike="noStrike" kern="1200" cap="none" spc="0" normalizeH="0" baseline="0" noProof="0" dirty="0">
              <a:ln>
                <a:noFill/>
              </a:ln>
              <a:solidFill>
                <a:srgbClr val="0562C1"/>
              </a:solidFill>
              <a:effectLst/>
              <a:uLnTx/>
              <a:uFillTx/>
              <a:latin typeface="Calibri" panose="020F0502020204030204" pitchFamily="34" charset="0"/>
              <a:ea typeface="+mn-ea"/>
              <a:cs typeface="Arial" panose="020B0604020202020204" pitchFamily="34" charset="0"/>
              <a:hlinkClick r:id="rId4"/>
            </a:endParaRP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4200" b="1" i="0" u="sng"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RURAL AND MUNICIPAL AID</a:t>
            </a:r>
            <a:r>
              <a:rPr kumimoji="0" lang="en-US" sz="4200" b="1"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	</a:t>
            </a:r>
            <a:r>
              <a:rPr kumimoji="0" lang="en-US" sz="42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rPr>
              <a:t>	</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fr-FR"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Doug Taylor			(502)330-7453		</a:t>
            </a:r>
            <a:r>
              <a:rPr kumimoji="0" lang="fr-FR" sz="4200" b="0" i="0" u="sng" strike="noStrike" kern="1200" cap="none" spc="0" normalizeH="0" baseline="0" noProof="0" dirty="0">
                <a:ln>
                  <a:noFill/>
                </a:ln>
                <a:solidFill>
                  <a:srgbClr val="5EB3E4">
                    <a:lumMod val="50000"/>
                  </a:srgbClr>
                </a:solidFill>
                <a:effectLst/>
                <a:uLnTx/>
                <a:uFillTx/>
                <a:latin typeface="Calibri" panose="020F0502020204030204" pitchFamily="34" charset="0"/>
                <a:ea typeface="+mn-ea"/>
                <a:cs typeface="Arial" panose="020B0604020202020204" pitchFamily="34" charset="0"/>
              </a:rPr>
              <a:t>doug.taylor@ky.gov</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fr-FR"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Craig Caudill		(859)576-4619		</a:t>
            </a:r>
            <a:r>
              <a:rPr kumimoji="0" lang="fr-FR" sz="4200" b="0" i="0" u="sng" strike="noStrike" kern="1200" cap="none" spc="0" normalizeH="0" baseline="0" noProof="0" dirty="0">
                <a:ln>
                  <a:noFill/>
                </a:ln>
                <a:solidFill>
                  <a:schemeClr val="accent2">
                    <a:lumMod val="90000"/>
                    <a:lumOff val="10000"/>
                  </a:schemeClr>
                </a:solidFill>
                <a:effectLst/>
                <a:uLnTx/>
                <a:uFillTx/>
                <a:latin typeface="Calibri" panose="020F0502020204030204" pitchFamily="34" charset="0"/>
                <a:ea typeface="+mn-ea"/>
                <a:cs typeface="Arial" panose="020B0604020202020204" pitchFamily="34" charset="0"/>
              </a:rPr>
              <a:t>c</a:t>
            </a:r>
            <a:r>
              <a:rPr kumimoji="0" lang="fr-FR"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hlinkClick r:id="rId5"/>
              </a:rPr>
              <a:t>raig.caudill@ky.gov</a:t>
            </a:r>
            <a:endParaRPr kumimoji="0" lang="fr-FR" sz="42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hlinkClick r:id="rId5"/>
            </a:endParaRP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Sara Hall			(502)782-4834		</a:t>
            </a:r>
            <a:r>
              <a:rPr lang="en-US" sz="4200" dirty="0">
                <a:solidFill>
                  <a:prstClr val="black"/>
                </a:solidFill>
                <a:latin typeface="Calibri" panose="020F0502020204030204" pitchFamily="34" charset="0"/>
                <a:hlinkClick r:id="rId6"/>
              </a:rPr>
              <a:t>sara.hall@ky.gov</a:t>
            </a:r>
            <a:endParaRPr lang="en-US" sz="4200" dirty="0">
              <a:solidFill>
                <a:prstClr val="black"/>
              </a:solidFill>
              <a:latin typeface="Calibri" panose="020F0502020204030204" pitchFamily="34" charset="0"/>
            </a:endParaRP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fi-FI" sz="420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Kelley Johnson		(502)782-5575		</a:t>
            </a:r>
            <a:r>
              <a:rPr kumimoji="0" lang="fi-FI" sz="420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hlinkClick r:id="rId7"/>
              </a:rPr>
              <a:t>kelley.johnson@ky.gov</a:t>
            </a:r>
            <a:endParaRPr kumimoji="0" lang="fi-FI" sz="4200"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hlinkClick r:id="rId7"/>
            </a:endParaRP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4200" b="1" i="0" u="sng"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OFFICE OF LOCAL PROGRAMS</a:t>
            </a:r>
            <a:r>
              <a:rPr kumimoji="0" lang="en-US" sz="4200" b="1"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	</a:t>
            </a:r>
            <a:r>
              <a:rPr kumimoji="0" lang="en-US" sz="42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rPr>
              <a:t>		</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fi-FI"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Mike Jones			(502)782-4736		</a:t>
            </a:r>
            <a:r>
              <a:rPr kumimoji="0" lang="fi-FI" sz="4200" b="0" i="0" u="sng" strike="noStrike" kern="1200" cap="none" spc="0" normalizeH="0" baseline="0" noProof="0" dirty="0">
                <a:ln>
                  <a:noFill/>
                </a:ln>
                <a:solidFill>
                  <a:srgbClr val="0562C1"/>
                </a:solidFill>
                <a:effectLst/>
                <a:uLnTx/>
                <a:uFillTx/>
                <a:latin typeface="Calibri" panose="020F0502020204030204" pitchFamily="34" charset="0"/>
                <a:ea typeface="+mn-ea"/>
                <a:cs typeface="Arial" panose="020B0604020202020204" pitchFamily="34" charset="0"/>
                <a:hlinkClick r:id="rId8"/>
              </a:rPr>
              <a:t>michaelr.</a:t>
            </a:r>
            <a:r>
              <a:rPr lang="fi-FI" sz="4200" u="sng" dirty="0">
                <a:solidFill>
                  <a:srgbClr val="0562C1"/>
                </a:solidFill>
                <a:latin typeface="Calibri" panose="020F0502020204030204" pitchFamily="34" charset="0"/>
                <a:hlinkClick r:id="rId8"/>
              </a:rPr>
              <a:t>j</a:t>
            </a:r>
            <a:r>
              <a:rPr kumimoji="0" lang="fi-FI" sz="4200" b="0" i="0" u="sng" strike="noStrike" kern="1200" cap="none" spc="0" normalizeH="0" baseline="0" noProof="0" dirty="0">
                <a:ln>
                  <a:noFill/>
                </a:ln>
                <a:solidFill>
                  <a:srgbClr val="0562C1"/>
                </a:solidFill>
                <a:effectLst/>
                <a:uLnTx/>
                <a:uFillTx/>
                <a:latin typeface="Calibri" panose="020F0502020204030204" pitchFamily="34" charset="0"/>
                <a:ea typeface="+mn-ea"/>
                <a:cs typeface="Arial" panose="020B0604020202020204" pitchFamily="34" charset="0"/>
                <a:hlinkClick r:id="rId8"/>
              </a:rPr>
              <a:t>ones2@ky.gov</a:t>
            </a:r>
            <a:endParaRPr kumimoji="0" lang="fi-FI" sz="4200" b="0" i="0" u="none" strike="noStrike" kern="1200" cap="none" spc="0" normalizeH="0" baseline="0" noProof="0" dirty="0">
              <a:ln>
                <a:noFill/>
              </a:ln>
              <a:solidFill>
                <a:srgbClr val="0562C1"/>
              </a:solidFill>
              <a:effectLst/>
              <a:uLnTx/>
              <a:uFillTx/>
              <a:latin typeface="Times New Roman" panose="02020603050405020304" pitchFamily="18" charset="0"/>
              <a:ea typeface="+mn-ea"/>
              <a:cs typeface="Arial" panose="020B0604020202020204" pitchFamily="34" charset="0"/>
              <a:hlinkClick r:id="rId8"/>
            </a:endParaRP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pl-PL"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Jackie Jones	</a:t>
            </a: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		</a:t>
            </a:r>
            <a:r>
              <a:rPr kumimoji="0" lang="pl-PL"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(502)229-6431	</a:t>
            </a: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	</a:t>
            </a:r>
            <a:r>
              <a:rPr lang="en-US" sz="4200" u="sng" dirty="0">
                <a:solidFill>
                  <a:schemeClr val="accent2">
                    <a:lumMod val="90000"/>
                    <a:lumOff val="10000"/>
                  </a:schemeClr>
                </a:solidFill>
                <a:latin typeface="Calibri" panose="020F0502020204030204" pitchFamily="34" charset="0"/>
              </a:rPr>
              <a:t>j</a:t>
            </a:r>
            <a:r>
              <a:rPr kumimoji="0" lang="pl-PL" sz="4200" b="0" i="0" u="sng"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hlinkClick r:id="rId9"/>
              </a:rPr>
              <a:t>a</a:t>
            </a:r>
            <a:r>
              <a:rPr kumimoji="0" lang="pl-PL"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hlinkClick r:id="rId9"/>
              </a:rPr>
              <a:t>ckie.</a:t>
            </a: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hlinkClick r:id="rId9"/>
              </a:rPr>
              <a:t>j</a:t>
            </a:r>
            <a:r>
              <a:rPr kumimoji="0" lang="pl-PL"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hlinkClick r:id="rId9"/>
              </a:rPr>
              <a:t>ones@ky.gov</a:t>
            </a:r>
            <a:endParaRPr kumimoji="0" lang="pl-PL" sz="42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hlinkClick r:id="rId9"/>
            </a:endParaRP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Vicki Barnes		(502) 320-1151		</a:t>
            </a:r>
            <a:r>
              <a:rPr lang="en-US" sz="4200" u="sng" dirty="0">
                <a:solidFill>
                  <a:schemeClr val="accent2">
                    <a:lumMod val="90000"/>
                    <a:lumOff val="10000"/>
                  </a:schemeClr>
                </a:solidFill>
                <a:latin typeface="Calibri" panose="020F0502020204030204" pitchFamily="34" charset="0"/>
              </a:rPr>
              <a:t>v</a:t>
            </a:r>
            <a:r>
              <a:rPr kumimoji="0" lang="en-US" sz="4200" b="0" i="0" u="sng" strike="noStrike" kern="1200" cap="none" spc="0" normalizeH="0" baseline="0" noProof="0" dirty="0" err="1">
                <a:ln>
                  <a:noFill/>
                </a:ln>
                <a:solidFill>
                  <a:schemeClr val="accent2">
                    <a:lumMod val="90000"/>
                    <a:lumOff val="10000"/>
                  </a:schemeClr>
                </a:solidFill>
                <a:effectLst/>
                <a:uLnTx/>
                <a:uFillTx/>
                <a:latin typeface="Calibri" panose="020F0502020204030204" pitchFamily="34" charset="0"/>
                <a:ea typeface="+mn-ea"/>
                <a:cs typeface="Arial" panose="020B0604020202020204" pitchFamily="34" charset="0"/>
              </a:rPr>
              <a:t>icki</a:t>
            </a:r>
            <a:r>
              <a:rPr kumimoji="0" lang="en-US" sz="4200" b="0" i="0" u="sng" strike="noStrike" kern="1200" cap="none" spc="0" normalizeH="0" baseline="0" noProof="0" dirty="0">
                <a:ln>
                  <a:noFill/>
                </a:ln>
                <a:solidFill>
                  <a:schemeClr val="accent2">
                    <a:lumMod val="90000"/>
                    <a:lumOff val="10000"/>
                  </a:schemeClr>
                </a:solidFill>
                <a:effectLst/>
                <a:uLnTx/>
                <a:uFillTx/>
                <a:latin typeface="Calibri" panose="020F0502020204030204" pitchFamily="34" charset="0"/>
                <a:ea typeface="+mn-ea"/>
                <a:cs typeface="Arial" panose="020B0604020202020204" pitchFamily="34" charset="0"/>
              </a:rPr>
              <a:t>. </a:t>
            </a:r>
            <a:r>
              <a:rPr kumimoji="0" lang="en-US" sz="4200" b="0" i="0" u="sng" strike="noStrike" kern="1200" cap="none" spc="0" normalizeH="0" baseline="0" noProof="0" dirty="0" err="1">
                <a:ln>
                  <a:noFill/>
                </a:ln>
                <a:solidFill>
                  <a:schemeClr val="accent2">
                    <a:lumMod val="90000"/>
                    <a:lumOff val="10000"/>
                  </a:schemeClr>
                </a:solidFill>
                <a:effectLst/>
                <a:uLnTx/>
                <a:uFillTx/>
                <a:latin typeface="Calibri" panose="020F0502020204030204" pitchFamily="34" charset="0"/>
                <a:ea typeface="+mn-ea"/>
                <a:cs typeface="Arial" panose="020B0604020202020204" pitchFamily="34" charset="0"/>
              </a:rPr>
              <a:t>barnes</a:t>
            </a:r>
            <a:r>
              <a:rPr kumimoji="0" lang="en-US" sz="4200" b="0" i="0" u="sng" strike="noStrike" kern="1200" cap="none" spc="0" normalizeH="0" baseline="0" noProof="0" dirty="0">
                <a:ln>
                  <a:noFill/>
                </a:ln>
                <a:solidFill>
                  <a:schemeClr val="accent2">
                    <a:lumMod val="90000"/>
                    <a:lumOff val="10000"/>
                  </a:schemeClr>
                </a:solidFill>
                <a:effectLst/>
                <a:uLnTx/>
                <a:uFillTx/>
                <a:latin typeface="Calibri" panose="020F0502020204030204" pitchFamily="34" charset="0"/>
                <a:ea typeface="+mn-ea"/>
                <a:cs typeface="Arial" panose="020B0604020202020204" pitchFamily="34" charset="0"/>
              </a:rPr>
              <a:t>@ ky.gov</a:t>
            </a: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Holly Crosthwaite		(502)782-4732		</a:t>
            </a:r>
            <a:r>
              <a:rPr lang="en-US" sz="4200" u="sng" dirty="0">
                <a:solidFill>
                  <a:srgbClr val="2F5496"/>
                </a:solidFill>
                <a:latin typeface="Calibri" panose="020F0502020204030204" pitchFamily="34" charset="0"/>
              </a:rPr>
              <a:t>h</a:t>
            </a:r>
            <a:r>
              <a:rPr kumimoji="0" lang="en-US" sz="4200" b="0" i="0" u="none" strike="noStrike" kern="1200" cap="none" spc="0" normalizeH="0" baseline="0" noProof="0" dirty="0">
                <a:ln>
                  <a:noFill/>
                </a:ln>
                <a:solidFill>
                  <a:srgbClr val="2F5496"/>
                </a:solidFill>
                <a:effectLst/>
                <a:uLnTx/>
                <a:uFillTx/>
                <a:latin typeface="Calibri" panose="020F0502020204030204" pitchFamily="34" charset="0"/>
                <a:ea typeface="+mn-ea"/>
                <a:cs typeface="Arial" panose="020B0604020202020204" pitchFamily="34" charset="0"/>
                <a:hlinkClick r:id="rId10">
                  <a:extLst>
                    <a:ext uri="{A12FA001-AC4F-418D-AE19-62706E023703}">
                      <ahyp:hlinkClr xmlns:ahyp="http://schemas.microsoft.com/office/drawing/2018/hyperlinkcolor" val="tx"/>
                    </a:ext>
                  </a:extLst>
                </a:hlinkClick>
              </a:rPr>
              <a:t>olly.crosthwaite@ky.gov</a:t>
            </a:r>
            <a:endParaRPr kumimoji="0" lang="en-US" sz="4200" b="0" i="0" u="none" strike="noStrike" kern="1200" cap="none" spc="0" normalizeH="0" baseline="0" noProof="0" dirty="0">
              <a:ln>
                <a:noFill/>
              </a:ln>
              <a:solidFill>
                <a:srgbClr val="003764">
                  <a:lumMod val="90000"/>
                  <a:lumOff val="10000"/>
                </a:srgbClr>
              </a:solidFill>
              <a:effectLst/>
              <a:uLnTx/>
              <a:uFillTx/>
              <a:latin typeface="Times New Roman" panose="02020603050405020304" pitchFamily="18" charset="0"/>
              <a:ea typeface="+mn-ea"/>
              <a:cs typeface="Arial" panose="020B0604020202020204" pitchFamily="34" charset="0"/>
              <a:hlinkClick r:id="rId10">
                <a:extLst>
                  <a:ext uri="{A12FA001-AC4F-418D-AE19-62706E023703}">
                    <ahyp:hlinkClr xmlns:ahyp="http://schemas.microsoft.com/office/drawing/2018/hyperlinkcolor" val="tx"/>
                  </a:ext>
                </a:extLst>
              </a:hlinkClick>
            </a:endParaRPr>
          </a:p>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kumimoji="0" lang="en-US" sz="4200" b="1" i="0" u="sng"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GOVERNMENTAL FIELD SERVICE REPRESENTATIVES</a:t>
            </a:r>
            <a:endParaRPr kumimoji="0" lang="en-US" sz="4200" b="0" i="0" u="sng"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endParaRP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Barry Davis (Eastern)		(502)229-0760		</a:t>
            </a: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hlinkClick r:id="rId11"/>
              </a:rPr>
              <a:t>barryh.davis@ky.gov</a:t>
            </a:r>
            <a:endParaRPr kumimoji="0" lang="en-US" sz="42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hlinkClick r:id="rId11"/>
            </a:endParaRP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fi-FI"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Kenny Morgan (Southern)		(502)871-2338		</a:t>
            </a:r>
            <a:r>
              <a:rPr kumimoji="0" lang="fi-FI"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hlinkClick r:id="rId12"/>
              </a:rPr>
              <a:t>kennym.morgan@ky.gov</a:t>
            </a:r>
            <a:endParaRPr kumimoji="0" lang="fi-FI" sz="42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hlinkClick r:id="rId12"/>
            </a:endParaRPr>
          </a:p>
          <a:p>
            <a:pPr marL="228600" marR="0" lvl="0" indent="-228600" algn="l" defTabSz="914400" rtl="0" eaLnBrk="1" fontAlgn="auto" latinLnBrk="0" hangingPunct="1">
              <a:lnSpc>
                <a:spcPct val="90000"/>
              </a:lnSpc>
              <a:spcBef>
                <a:spcPts val="1000"/>
              </a:spcBef>
              <a:spcAft>
                <a:spcPts val="0"/>
              </a:spcAft>
              <a:buClrTx/>
              <a:buSzTx/>
              <a:buFont typeface="Arial" panose="020B0604020202020204" pitchFamily="34" charset="0"/>
              <a:buChar char="•"/>
              <a:tabLst/>
              <a:defRPr/>
            </a:pPr>
            <a:r>
              <a:rPr kumimoji="0" lang="en-US" sz="4200" b="0" i="0" u="none" strike="noStrike" kern="1200" cap="none" spc="0" normalizeH="0" baseline="0" noProof="0" dirty="0">
                <a:ln>
                  <a:noFill/>
                </a:ln>
                <a:solidFill>
                  <a:prstClr val="black"/>
                </a:solidFill>
                <a:effectLst/>
                <a:uLnTx/>
                <a:uFillTx/>
                <a:latin typeface="Calibri" panose="020F0502020204030204" pitchFamily="34" charset="0"/>
                <a:ea typeface="+mn-ea"/>
                <a:cs typeface="Arial" panose="020B0604020202020204" pitchFamily="34" charset="0"/>
              </a:rPr>
              <a:t>Doug Taylor (Western)		(502)330-7453		</a:t>
            </a:r>
            <a:r>
              <a:rPr lang="en-US" sz="4200" u="sng" dirty="0">
                <a:solidFill>
                  <a:schemeClr val="accent3">
                    <a:lumMod val="50000"/>
                  </a:schemeClr>
                </a:solidFill>
                <a:latin typeface="Calibri" panose="020F0502020204030204" pitchFamily="34" charset="0"/>
              </a:rPr>
              <a:t>doug.taylor@ky.gov</a:t>
            </a:r>
          </a:p>
          <a:p>
            <a:pPr marL="0" marR="0" lvl="0" indent="0" algn="l" defTabSz="914400" rtl="0" eaLnBrk="1" fontAlgn="auto" latinLnBrk="0" hangingPunct="1">
              <a:lnSpc>
                <a:spcPct val="90000"/>
              </a:lnSpc>
              <a:spcBef>
                <a:spcPts val="1000"/>
              </a:spcBef>
              <a:spcAft>
                <a:spcPts val="0"/>
              </a:spcAft>
              <a:buClrTx/>
              <a:buSzTx/>
              <a:buNone/>
              <a:tabLst/>
              <a:defRPr/>
            </a:pPr>
            <a:endParaRPr lang="en-US" sz="4200" u="sng" dirty="0">
              <a:solidFill>
                <a:schemeClr val="accent3">
                  <a:lumMod val="50000"/>
                </a:schemeClr>
              </a:solidFill>
            </a:endParaRPr>
          </a:p>
          <a:p>
            <a:pPr marL="0" indent="0">
              <a:buNone/>
            </a:pPr>
            <a:r>
              <a:rPr lang="en-US" sz="1800" dirty="0">
                <a:solidFill>
                  <a:srgbClr val="000000"/>
                </a:solidFill>
                <a:effectLst/>
                <a:latin typeface="Arial" panose="020B0604020202020204" pitchFamily="34" charset="0"/>
                <a:ea typeface="Calibri" panose="020F0502020204030204" pitchFamily="34" charset="0"/>
              </a:rPr>
              <a:t>​</a:t>
            </a:r>
          </a:p>
          <a:p>
            <a:pPr marL="0" indent="0">
              <a:buNone/>
            </a:pPr>
            <a:endParaRPr lang="en-US" sz="1800" dirty="0">
              <a:solidFill>
                <a:srgbClr val="000000"/>
              </a:solidFill>
            </a:endParaRPr>
          </a:p>
          <a:p>
            <a:pPr marL="0" indent="0">
              <a:buNone/>
            </a:pPr>
            <a:endParaRPr lang="en-US" sz="1800" dirty="0">
              <a:solidFill>
                <a:srgbClr val="000000"/>
              </a:solidFill>
            </a:endParaRPr>
          </a:p>
          <a:p>
            <a:pPr marL="0" indent="0" algn="ctr">
              <a:buNone/>
            </a:pPr>
            <a:endParaRPr lang="en-US" dirty="0"/>
          </a:p>
        </p:txBody>
      </p:sp>
      <p:sp>
        <p:nvSpPr>
          <p:cNvPr id="3" name="Title 2">
            <a:extLst>
              <a:ext uri="{FF2B5EF4-FFF2-40B4-BE49-F238E27FC236}">
                <a16:creationId xmlns:a16="http://schemas.microsoft.com/office/drawing/2014/main" id="{C8EE5278-EC0D-2915-3A96-67828F407409}"/>
              </a:ext>
            </a:extLst>
          </p:cNvPr>
          <p:cNvSpPr>
            <a:spLocks noGrp="1"/>
          </p:cNvSpPr>
          <p:nvPr>
            <p:ph type="title"/>
          </p:nvPr>
        </p:nvSpPr>
        <p:spPr/>
        <p:txBody>
          <a:bodyPr/>
          <a:lstStyle/>
          <a:p>
            <a:r>
              <a:rPr lang="en-US" dirty="0"/>
              <a:t>CONTACT INFORMATION</a:t>
            </a:r>
          </a:p>
        </p:txBody>
      </p:sp>
      <p:sp>
        <p:nvSpPr>
          <p:cNvPr id="4" name="Speech Bubble: Oval 3">
            <a:extLst>
              <a:ext uri="{FF2B5EF4-FFF2-40B4-BE49-F238E27FC236}">
                <a16:creationId xmlns:a16="http://schemas.microsoft.com/office/drawing/2014/main" id="{7B90F71E-B57B-FD6A-A258-5A7F4BF260A1}"/>
              </a:ext>
            </a:extLst>
          </p:cNvPr>
          <p:cNvSpPr/>
          <p:nvPr/>
        </p:nvSpPr>
        <p:spPr>
          <a:xfrm>
            <a:off x="8481271" y="1946246"/>
            <a:ext cx="3246538" cy="2508307"/>
          </a:xfrm>
          <a:prstGeom prst="wedgeEllipseCallou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dirty="0"/>
              <a:t>QUESTIONS?</a:t>
            </a:r>
          </a:p>
        </p:txBody>
      </p:sp>
    </p:spTree>
    <p:extLst>
      <p:ext uri="{BB962C8B-B14F-4D97-AF65-F5344CB8AC3E}">
        <p14:creationId xmlns:p14="http://schemas.microsoft.com/office/powerpoint/2010/main" val="170424386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theme/theme1.xml><?xml version="1.0" encoding="utf-8"?>
<a:theme xmlns:a="http://schemas.openxmlformats.org/drawingml/2006/main" name="Office Theme">
  <a:themeElements>
    <a:clrScheme name="Custom 1">
      <a:dk1>
        <a:sysClr val="windowText" lastClr="000000"/>
      </a:dk1>
      <a:lt1>
        <a:sysClr val="window" lastClr="FFFFFF"/>
      </a:lt1>
      <a:dk2>
        <a:srgbClr val="44546A"/>
      </a:dk2>
      <a:lt2>
        <a:srgbClr val="E7E6E6"/>
      </a:lt2>
      <a:accent1>
        <a:srgbClr val="FFC600"/>
      </a:accent1>
      <a:accent2>
        <a:srgbClr val="003764"/>
      </a:accent2>
      <a:accent3>
        <a:srgbClr val="5EB3E4"/>
      </a:accent3>
      <a:accent4>
        <a:srgbClr val="7F7F7F"/>
      </a:accent4>
      <a:accent5>
        <a:srgbClr val="3A3838"/>
      </a:accent5>
      <a:accent6>
        <a:srgbClr val="D8D9D7"/>
      </a:accent6>
      <a:hlink>
        <a:srgbClr val="2F5496"/>
      </a:hlink>
      <a:folHlink>
        <a:srgbClr val="833C0B"/>
      </a:folHlink>
    </a:clrScheme>
    <a:fontScheme name="KYTC">
      <a:majorFont>
        <a:latin typeface="Calibri"/>
        <a:ea typeface=""/>
        <a:cs typeface=""/>
      </a:majorFont>
      <a:minorFont>
        <a:latin typeface="Calibri"/>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BJ Powerpoint" id="{9F61B896-1C3F-4876-B1E5-ABD4C0A0BFC3}" vid="{395E123D-721D-4CB5-B541-63C115D5A1A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8806E1E05E7736418BB9DAAAD9AE29C1" ma:contentTypeVersion="10" ma:contentTypeDescription="Create a new document." ma:contentTypeScope="" ma:versionID="87e873521804dda619fbfab70856ce4b">
  <xsd:schema xmlns:xsd="http://www.w3.org/2001/XMLSchema" xmlns:xs="http://www.w3.org/2001/XMLSchema" xmlns:p="http://schemas.microsoft.com/office/2006/metadata/properties" xmlns:ns3="43dd6d34-a55a-4926-81f2-56f0bef4ec6e" targetNamespace="http://schemas.microsoft.com/office/2006/metadata/properties" ma:root="true" ma:fieldsID="808879e0f5ad5d47890db22d1a7fec9e" ns3:_="">
    <xsd:import namespace="43dd6d34-a55a-4926-81f2-56f0bef4ec6e"/>
    <xsd:element name="properties">
      <xsd:complexType>
        <xsd:sequence>
          <xsd:element name="documentManagement">
            <xsd:complexType>
              <xsd:all>
                <xsd:element ref="ns3:MediaServiceMetadata" minOccurs="0"/>
                <xsd:element ref="ns3:MediaServiceFastMetadata" minOccurs="0"/>
                <xsd:element ref="ns3:MediaServiceObjectDetectorVersions" minOccurs="0"/>
                <xsd:element ref="ns3:MediaServiceSearchProperties" minOccurs="0"/>
                <xsd:element ref="ns3:MediaServiceDateTaken" minOccurs="0"/>
                <xsd:element ref="ns3:MediaServiceSystemTags" minOccurs="0"/>
                <xsd:element ref="ns3:MediaServiceOCR" minOccurs="0"/>
                <xsd:element ref="ns3:MediaServiceGenerationTime" minOccurs="0"/>
                <xsd:element ref="ns3:MediaServiceEventHashCode" minOccurs="0"/>
                <xsd:element ref="ns3:MediaServiceLocation"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43dd6d34-a55a-4926-81f2-56f0bef4ec6e"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ObjectDetectorVersions" ma:index="10" nillable="true" ma:displayName="MediaServiceObjectDetectorVersions" ma:hidden="true" ma:indexed="true" ma:internalName="MediaServiceObjectDetectorVersions" ma:readOnly="true">
      <xsd:simpleType>
        <xsd:restriction base="dms:Text"/>
      </xsd:simpleType>
    </xsd:element>
    <xsd:element name="MediaServiceSearchProperties" ma:index="11" nillable="true" ma:displayName="MediaServiceSearchProperties" ma:hidden="true" ma:internalName="MediaServiceSearchProperties" ma:readOnly="true">
      <xsd:simpleType>
        <xsd:restriction base="dms:Note"/>
      </xsd:simpleType>
    </xsd:element>
    <xsd:element name="MediaServiceDateTaken" ma:index="12" nillable="true" ma:displayName="MediaServiceDateTaken" ma:hidden="true" ma:indexed="true" ma:internalName="MediaServiceDateTaken" ma:readOnly="true">
      <xsd:simpleType>
        <xsd:restriction base="dms:Text"/>
      </xsd:simpleType>
    </xsd:element>
    <xsd:element name="MediaServiceSystemTags" ma:index="13" nillable="true" ma:displayName="MediaServiceSystemTags" ma:hidden="true" ma:internalName="MediaServiceSystemTags" ma:readOnly="true">
      <xsd:simpleType>
        <xsd:restriction base="dms:Note"/>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Location" ma:index="17" nillable="true" ma:displayName="Location" ma:indexed="true" ma:internalName="MediaServiceLocation"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30F02BD3-363B-47A5-891B-D59313E3A8CD}">
  <ds:schemaRefs>
    <ds:schemaRef ds:uri="http://schemas.microsoft.com/office/2006/metadata/properties"/>
    <ds:schemaRef ds:uri="http://schemas.microsoft.com/office/2006/documentManagement/types"/>
    <ds:schemaRef ds:uri="http://schemas.openxmlformats.org/package/2006/metadata/core-properties"/>
    <ds:schemaRef ds:uri="http://www.w3.org/XML/1998/namespace"/>
    <ds:schemaRef ds:uri="http://purl.org/dc/dcmitype/"/>
    <ds:schemaRef ds:uri="http://purl.org/dc/elements/1.1/"/>
    <ds:schemaRef ds:uri="http://schemas.microsoft.com/office/infopath/2007/PartnerControls"/>
    <ds:schemaRef ds:uri="43dd6d34-a55a-4926-81f2-56f0bef4ec6e"/>
    <ds:schemaRef ds:uri="http://purl.org/dc/terms/"/>
  </ds:schemaRefs>
</ds:datastoreItem>
</file>

<file path=customXml/itemProps2.xml><?xml version="1.0" encoding="utf-8"?>
<ds:datastoreItem xmlns:ds="http://schemas.openxmlformats.org/officeDocument/2006/customXml" ds:itemID="{BFC1603F-1993-479C-B72D-CAEE233DAB78}">
  <ds:schemaRefs>
    <ds:schemaRef ds:uri="http://schemas.microsoft.com/sharepoint/v3/contenttype/forms"/>
  </ds:schemaRefs>
</ds:datastoreItem>
</file>

<file path=customXml/itemProps3.xml><?xml version="1.0" encoding="utf-8"?>
<ds:datastoreItem xmlns:ds="http://schemas.openxmlformats.org/officeDocument/2006/customXml" ds:itemID="{734A05E4-A5C9-49E5-AD55-AECBA3A75679}">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43dd6d34-a55a-4926-81f2-56f0bef4ec6e"/>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TM03457515[[fn=View]]</Template>
  <TotalTime>101607</TotalTime>
  <Words>1414</Words>
  <Application>Microsoft Office PowerPoint</Application>
  <PresentationFormat>Widescreen</PresentationFormat>
  <Paragraphs>127</Paragraphs>
  <Slides>20</Slides>
  <Notes>1</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20</vt:i4>
      </vt:variant>
    </vt:vector>
  </HeadingPairs>
  <TitlesOfParts>
    <vt:vector size="24" baseType="lpstr">
      <vt:lpstr>Arial</vt:lpstr>
      <vt:lpstr>Calibri</vt:lpstr>
      <vt:lpstr>Times New Roman</vt:lpstr>
      <vt:lpstr>Office Theme</vt:lpstr>
      <vt:lpstr>PowerPoint Presentation</vt:lpstr>
      <vt:lpstr>PowerPoint Presentation</vt:lpstr>
      <vt:lpstr>NEW FUNDING PROGRAMS ADMINISTERED BY  THE DEPARTMENT OF RURAL AND MUNICIPAL AID (“DRMA”)  </vt:lpstr>
      <vt:lpstr>HIGHWAY CONTINGENCY FUNDING – FD-39 </vt:lpstr>
      <vt:lpstr>COUNTY CITY BRIDGE IMPROVEMENT  PROGRAM “CCBIP”</vt:lpstr>
      <vt:lpstr>PHASED APPROACH TO “CCBIP” APPLICATION SUBMISSION</vt:lpstr>
      <vt:lpstr>  NEW PROGRAM FUNDED BY THE LEGISLATURE   </vt:lpstr>
      <vt:lpstr>COUNTY PRIORITY PROJECTS PROGRAM (“CPPP”)</vt:lpstr>
      <vt:lpstr>COUNTY PRIORITY PROJECTS PROGRAM (“CPPP”)</vt:lpstr>
      <vt:lpstr>FUNDING PROGRAMS ADMINISTERED BY DRMA’S OFFICE OF RURAL AND SECONDARY ROADS </vt:lpstr>
      <vt:lpstr>COOPERATIVE ROAD AID PROGRAM</vt:lpstr>
      <vt:lpstr>THE EMERGENCY FUND</vt:lpstr>
      <vt:lpstr>    Application Process</vt:lpstr>
      <vt:lpstr>  Reimbursement</vt:lpstr>
      <vt:lpstr>Mapping</vt:lpstr>
      <vt:lpstr>PowerPoint Presentation</vt:lpstr>
      <vt:lpstr>PowerPoint Presentation</vt:lpstr>
      <vt:lpstr>PowerPoint Presentation</vt:lpstr>
      <vt:lpstr>Where Do We Find the Right Forms?</vt:lpstr>
      <vt:lpstr>CONTACT INFORMATION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Department of Rural and Municipal Aid</dc:title>
  <dc:creator>Smith, Gayle (KYTC)</dc:creator>
  <cp:lastModifiedBy>Tammi Willhite</cp:lastModifiedBy>
  <cp:revision>130</cp:revision>
  <cp:lastPrinted>2023-11-08T15:34:17Z</cp:lastPrinted>
  <dcterms:created xsi:type="dcterms:W3CDTF">2022-11-10T15:41:37Z</dcterms:created>
  <dcterms:modified xsi:type="dcterms:W3CDTF">2024-11-15T19:11:07Z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0x0101008806E1E05E7736418BB9DAAAD9AE29C1</vt:lpwstr>
  </property>
</Properties>
</file>