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7" r:id="rId2"/>
    <p:sldId id="260" r:id="rId3"/>
    <p:sldId id="346" r:id="rId4"/>
    <p:sldId id="347" r:id="rId5"/>
    <p:sldId id="257" r:id="rId6"/>
    <p:sldId id="348" r:id="rId7"/>
    <p:sldId id="258" r:id="rId8"/>
    <p:sldId id="256" r:id="rId9"/>
    <p:sldId id="331" r:id="rId10"/>
    <p:sldId id="261" r:id="rId11"/>
    <p:sldId id="259" r:id="rId12"/>
    <p:sldId id="262" r:id="rId13"/>
    <p:sldId id="263" r:id="rId14"/>
    <p:sldId id="264" r:id="rId15"/>
    <p:sldId id="266" r:id="rId16"/>
    <p:sldId id="34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A279B-C39A-4577-BF57-4FD4AB6DF45F}" v="1" dt="2025-11-06T16:17:32.943"/>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B0F87-2897-407B-914E-8217019A8C3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C39440F-3A4E-434A-B112-9E27819EB6B3}">
      <dgm:prSet/>
      <dgm:spPr/>
      <dgm:t>
        <a:bodyPr/>
        <a:lstStyle/>
        <a:p>
          <a:pPr>
            <a:lnSpc>
              <a:spcPct val="100000"/>
            </a:lnSpc>
          </a:pPr>
          <a:r>
            <a:rPr lang="en-US"/>
            <a:t>TrumpRx is a federal government-backed initiative (via the administration of Donald Trump) to create an online portal where U.S. consumers can access prescription medications at discounted cash-pay prices, bypassing some of the traditional insurance/PBM system.</a:t>
          </a:r>
        </a:p>
      </dgm:t>
    </dgm:pt>
    <dgm:pt modelId="{CE8AB125-959E-4403-9F19-633392DA19F4}" type="parTrans" cxnId="{86CBFA51-7691-4EDA-ADD1-6AACE1F016DC}">
      <dgm:prSet/>
      <dgm:spPr/>
      <dgm:t>
        <a:bodyPr/>
        <a:lstStyle/>
        <a:p>
          <a:endParaRPr lang="en-US"/>
        </a:p>
      </dgm:t>
    </dgm:pt>
    <dgm:pt modelId="{97AC2AEE-319B-4326-AF71-BF847B784F77}" type="sibTrans" cxnId="{86CBFA51-7691-4EDA-ADD1-6AACE1F016DC}">
      <dgm:prSet/>
      <dgm:spPr/>
      <dgm:t>
        <a:bodyPr/>
        <a:lstStyle/>
        <a:p>
          <a:endParaRPr lang="en-US"/>
        </a:p>
      </dgm:t>
    </dgm:pt>
    <dgm:pt modelId="{8B36F825-2C81-4769-B5AF-26033EDCD290}">
      <dgm:prSet/>
      <dgm:spPr/>
      <dgm:t>
        <a:bodyPr/>
        <a:lstStyle/>
        <a:p>
          <a:pPr>
            <a:lnSpc>
              <a:spcPct val="100000"/>
            </a:lnSpc>
          </a:pPr>
          <a:r>
            <a:rPr lang="en-US"/>
            <a:t>TrumpRx.gov would not itself dispense or ship medications; rather it acts as a “referral or portal” directing users to manufacturer direct-to-consumer (DTC) websites where the drug purchase happens.</a:t>
          </a:r>
        </a:p>
      </dgm:t>
    </dgm:pt>
    <dgm:pt modelId="{57D68233-5314-4617-82C5-F717D894D380}" type="parTrans" cxnId="{A1914D22-0B47-4734-8F9D-34DFC74178EA}">
      <dgm:prSet/>
      <dgm:spPr/>
      <dgm:t>
        <a:bodyPr/>
        <a:lstStyle/>
        <a:p>
          <a:endParaRPr lang="en-US"/>
        </a:p>
      </dgm:t>
    </dgm:pt>
    <dgm:pt modelId="{17482E3B-2720-42BE-A90C-4AD3F993BA8E}" type="sibTrans" cxnId="{A1914D22-0B47-4734-8F9D-34DFC74178EA}">
      <dgm:prSet/>
      <dgm:spPr/>
      <dgm:t>
        <a:bodyPr/>
        <a:lstStyle/>
        <a:p>
          <a:endParaRPr lang="en-US"/>
        </a:p>
      </dgm:t>
    </dgm:pt>
    <dgm:pt modelId="{50EEE300-02F8-40C3-AE98-4F32F3E2F4F8}">
      <dgm:prSet/>
      <dgm:spPr/>
      <dgm:t>
        <a:bodyPr/>
        <a:lstStyle/>
        <a:p>
          <a:pPr>
            <a:lnSpc>
              <a:spcPct val="100000"/>
            </a:lnSpc>
          </a:pPr>
          <a:r>
            <a:rPr lang="en-US"/>
            <a:t>of the key policy underpinnings: linking this portal to the broader strategy of applying “most-favored-nation” (MFN) pricing and leveraging trade/tariff threats on imported branded drugs to force lower price concessions by manufacturers. Investopedia+1</a:t>
          </a:r>
        </a:p>
      </dgm:t>
    </dgm:pt>
    <dgm:pt modelId="{4AB18386-395F-4627-8F2A-825F31E3F1C8}" type="parTrans" cxnId="{38F8F6F8-8D37-4430-8F3D-4386AEC8B5F0}">
      <dgm:prSet/>
      <dgm:spPr/>
      <dgm:t>
        <a:bodyPr/>
        <a:lstStyle/>
        <a:p>
          <a:endParaRPr lang="en-US"/>
        </a:p>
      </dgm:t>
    </dgm:pt>
    <dgm:pt modelId="{9FD45ED0-FDF6-4D32-BAA5-3AA041D2DDE6}" type="sibTrans" cxnId="{38F8F6F8-8D37-4430-8F3D-4386AEC8B5F0}">
      <dgm:prSet/>
      <dgm:spPr/>
      <dgm:t>
        <a:bodyPr/>
        <a:lstStyle/>
        <a:p>
          <a:endParaRPr lang="en-US"/>
        </a:p>
      </dgm:t>
    </dgm:pt>
    <dgm:pt modelId="{915025FD-4352-41CB-87C1-279719E047DE}" type="pres">
      <dgm:prSet presAssocID="{089B0F87-2897-407B-914E-8217019A8C37}" presName="root" presStyleCnt="0">
        <dgm:presLayoutVars>
          <dgm:dir/>
          <dgm:resizeHandles val="exact"/>
        </dgm:presLayoutVars>
      </dgm:prSet>
      <dgm:spPr/>
    </dgm:pt>
    <dgm:pt modelId="{60CBEEC5-C7D2-4959-AF9E-A6626E339FBB}" type="pres">
      <dgm:prSet presAssocID="{AC39440F-3A4E-434A-B112-9E27819EB6B3}" presName="compNode" presStyleCnt="0"/>
      <dgm:spPr/>
    </dgm:pt>
    <dgm:pt modelId="{B41E7FE2-02D5-418B-9D7B-5DC2B09444AC}" type="pres">
      <dgm:prSet presAssocID="{AC39440F-3A4E-434A-B112-9E27819EB6B3}" presName="bgRect" presStyleLbl="bgShp" presStyleIdx="0" presStyleCnt="3"/>
      <dgm:spPr/>
    </dgm:pt>
    <dgm:pt modelId="{C22A23DA-0E8F-4E79-AC54-6A06B6217C6D}" type="pres">
      <dgm:prSet presAssocID="{AC39440F-3A4E-434A-B112-9E27819EB6B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C5CBDABE-21B0-44D9-A4A8-2B357B2EB03F}" type="pres">
      <dgm:prSet presAssocID="{AC39440F-3A4E-434A-B112-9E27819EB6B3}" presName="spaceRect" presStyleCnt="0"/>
      <dgm:spPr/>
    </dgm:pt>
    <dgm:pt modelId="{7C7874DA-3715-425D-B841-44C253E52EFC}" type="pres">
      <dgm:prSet presAssocID="{AC39440F-3A4E-434A-B112-9E27819EB6B3}" presName="parTx" presStyleLbl="revTx" presStyleIdx="0" presStyleCnt="3">
        <dgm:presLayoutVars>
          <dgm:chMax val="0"/>
          <dgm:chPref val="0"/>
        </dgm:presLayoutVars>
      </dgm:prSet>
      <dgm:spPr/>
    </dgm:pt>
    <dgm:pt modelId="{7F0BF3A2-1EDB-40BD-86CE-C4782FF9387F}" type="pres">
      <dgm:prSet presAssocID="{97AC2AEE-319B-4326-AF71-BF847B784F77}" presName="sibTrans" presStyleCnt="0"/>
      <dgm:spPr/>
    </dgm:pt>
    <dgm:pt modelId="{A56A167E-A6DC-4E19-B4B1-A1069D398871}" type="pres">
      <dgm:prSet presAssocID="{8B36F825-2C81-4769-B5AF-26033EDCD290}" presName="compNode" presStyleCnt="0"/>
      <dgm:spPr/>
    </dgm:pt>
    <dgm:pt modelId="{74F571A1-29F0-4997-B013-5029E485AEDE}" type="pres">
      <dgm:prSet presAssocID="{8B36F825-2C81-4769-B5AF-26033EDCD290}" presName="bgRect" presStyleLbl="bgShp" presStyleIdx="1" presStyleCnt="3"/>
      <dgm:spPr/>
    </dgm:pt>
    <dgm:pt modelId="{D04ABF6E-162B-4A2C-8CC5-619567942784}" type="pres">
      <dgm:prSet presAssocID="{8B36F825-2C81-4769-B5AF-26033EDCD2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47A2D62D-9CF7-4B45-8044-E9B259043E37}" type="pres">
      <dgm:prSet presAssocID="{8B36F825-2C81-4769-B5AF-26033EDCD290}" presName="spaceRect" presStyleCnt="0"/>
      <dgm:spPr/>
    </dgm:pt>
    <dgm:pt modelId="{6A5BA493-F55A-4277-9FE2-051C8D212B73}" type="pres">
      <dgm:prSet presAssocID="{8B36F825-2C81-4769-B5AF-26033EDCD290}" presName="parTx" presStyleLbl="revTx" presStyleIdx="1" presStyleCnt="3">
        <dgm:presLayoutVars>
          <dgm:chMax val="0"/>
          <dgm:chPref val="0"/>
        </dgm:presLayoutVars>
      </dgm:prSet>
      <dgm:spPr/>
    </dgm:pt>
    <dgm:pt modelId="{A186290F-823A-45EC-81F3-E9CA5A74A854}" type="pres">
      <dgm:prSet presAssocID="{17482E3B-2720-42BE-A90C-4AD3F993BA8E}" presName="sibTrans" presStyleCnt="0"/>
      <dgm:spPr/>
    </dgm:pt>
    <dgm:pt modelId="{2071C94C-6732-4D10-B1B5-01D83F87C6BA}" type="pres">
      <dgm:prSet presAssocID="{50EEE300-02F8-40C3-AE98-4F32F3E2F4F8}" presName="compNode" presStyleCnt="0"/>
      <dgm:spPr/>
    </dgm:pt>
    <dgm:pt modelId="{F6C44EB2-3D8E-4332-95E2-EB3C578428BF}" type="pres">
      <dgm:prSet presAssocID="{50EEE300-02F8-40C3-AE98-4F32F3E2F4F8}" presName="bgRect" presStyleLbl="bgShp" presStyleIdx="2" presStyleCnt="3"/>
      <dgm:spPr/>
    </dgm:pt>
    <dgm:pt modelId="{F2FE8447-E43E-4A30-926E-9DCE02F475CF}" type="pres">
      <dgm:prSet presAssocID="{50EEE300-02F8-40C3-AE98-4F32F3E2F4F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ey"/>
        </a:ext>
      </dgm:extLst>
    </dgm:pt>
    <dgm:pt modelId="{74823794-E678-419D-AD65-73D14C61C6E1}" type="pres">
      <dgm:prSet presAssocID="{50EEE300-02F8-40C3-AE98-4F32F3E2F4F8}" presName="spaceRect" presStyleCnt="0"/>
      <dgm:spPr/>
    </dgm:pt>
    <dgm:pt modelId="{F33DAC71-C048-4AA0-B13D-C44A52709F32}" type="pres">
      <dgm:prSet presAssocID="{50EEE300-02F8-40C3-AE98-4F32F3E2F4F8}" presName="parTx" presStyleLbl="revTx" presStyleIdx="2" presStyleCnt="3">
        <dgm:presLayoutVars>
          <dgm:chMax val="0"/>
          <dgm:chPref val="0"/>
        </dgm:presLayoutVars>
      </dgm:prSet>
      <dgm:spPr/>
    </dgm:pt>
  </dgm:ptLst>
  <dgm:cxnLst>
    <dgm:cxn modelId="{A1914D22-0B47-4734-8F9D-34DFC74178EA}" srcId="{089B0F87-2897-407B-914E-8217019A8C37}" destId="{8B36F825-2C81-4769-B5AF-26033EDCD290}" srcOrd="1" destOrd="0" parTransId="{57D68233-5314-4617-82C5-F717D894D380}" sibTransId="{17482E3B-2720-42BE-A90C-4AD3F993BA8E}"/>
    <dgm:cxn modelId="{9586D528-D8FB-43E8-B363-A7209E4CEFBB}" type="presOf" srcId="{AC39440F-3A4E-434A-B112-9E27819EB6B3}" destId="{7C7874DA-3715-425D-B841-44C253E52EFC}" srcOrd="0" destOrd="0" presId="urn:microsoft.com/office/officeart/2018/2/layout/IconVerticalSolidList"/>
    <dgm:cxn modelId="{B99AE844-C026-4493-839D-610DAFFC2653}" type="presOf" srcId="{089B0F87-2897-407B-914E-8217019A8C37}" destId="{915025FD-4352-41CB-87C1-279719E047DE}" srcOrd="0" destOrd="0" presId="urn:microsoft.com/office/officeart/2018/2/layout/IconVerticalSolidList"/>
    <dgm:cxn modelId="{86CBFA51-7691-4EDA-ADD1-6AACE1F016DC}" srcId="{089B0F87-2897-407B-914E-8217019A8C37}" destId="{AC39440F-3A4E-434A-B112-9E27819EB6B3}" srcOrd="0" destOrd="0" parTransId="{CE8AB125-959E-4403-9F19-633392DA19F4}" sibTransId="{97AC2AEE-319B-4326-AF71-BF847B784F77}"/>
    <dgm:cxn modelId="{FCC0D384-3500-4261-862F-8D8A73FEF5B5}" type="presOf" srcId="{50EEE300-02F8-40C3-AE98-4F32F3E2F4F8}" destId="{F33DAC71-C048-4AA0-B13D-C44A52709F32}" srcOrd="0" destOrd="0" presId="urn:microsoft.com/office/officeart/2018/2/layout/IconVerticalSolidList"/>
    <dgm:cxn modelId="{4B78A9DE-CFA0-4D06-A272-C496A418D997}" type="presOf" srcId="{8B36F825-2C81-4769-B5AF-26033EDCD290}" destId="{6A5BA493-F55A-4277-9FE2-051C8D212B73}" srcOrd="0" destOrd="0" presId="urn:microsoft.com/office/officeart/2018/2/layout/IconVerticalSolidList"/>
    <dgm:cxn modelId="{38F8F6F8-8D37-4430-8F3D-4386AEC8B5F0}" srcId="{089B0F87-2897-407B-914E-8217019A8C37}" destId="{50EEE300-02F8-40C3-AE98-4F32F3E2F4F8}" srcOrd="2" destOrd="0" parTransId="{4AB18386-395F-4627-8F2A-825F31E3F1C8}" sibTransId="{9FD45ED0-FDF6-4D32-BAA5-3AA041D2DDE6}"/>
    <dgm:cxn modelId="{91CC7266-7312-435B-8E9B-EB0B8E5AC5D8}" type="presParOf" srcId="{915025FD-4352-41CB-87C1-279719E047DE}" destId="{60CBEEC5-C7D2-4959-AF9E-A6626E339FBB}" srcOrd="0" destOrd="0" presId="urn:microsoft.com/office/officeart/2018/2/layout/IconVerticalSolidList"/>
    <dgm:cxn modelId="{EC9419C1-D87D-4452-9819-0803BB6CAB8C}" type="presParOf" srcId="{60CBEEC5-C7D2-4959-AF9E-A6626E339FBB}" destId="{B41E7FE2-02D5-418B-9D7B-5DC2B09444AC}" srcOrd="0" destOrd="0" presId="urn:microsoft.com/office/officeart/2018/2/layout/IconVerticalSolidList"/>
    <dgm:cxn modelId="{14FC86E4-77A5-47EA-A139-E54CAFADA932}" type="presParOf" srcId="{60CBEEC5-C7D2-4959-AF9E-A6626E339FBB}" destId="{C22A23DA-0E8F-4E79-AC54-6A06B6217C6D}" srcOrd="1" destOrd="0" presId="urn:microsoft.com/office/officeart/2018/2/layout/IconVerticalSolidList"/>
    <dgm:cxn modelId="{4F7EC8BC-E199-4CA7-8AB9-08290BBCA666}" type="presParOf" srcId="{60CBEEC5-C7D2-4959-AF9E-A6626E339FBB}" destId="{C5CBDABE-21B0-44D9-A4A8-2B357B2EB03F}" srcOrd="2" destOrd="0" presId="urn:microsoft.com/office/officeart/2018/2/layout/IconVerticalSolidList"/>
    <dgm:cxn modelId="{D89E3069-3139-46C3-AE8C-ED30D8DA6BE4}" type="presParOf" srcId="{60CBEEC5-C7D2-4959-AF9E-A6626E339FBB}" destId="{7C7874DA-3715-425D-B841-44C253E52EFC}" srcOrd="3" destOrd="0" presId="urn:microsoft.com/office/officeart/2018/2/layout/IconVerticalSolidList"/>
    <dgm:cxn modelId="{2AEABBF1-0106-41A1-A530-462BB91B8272}" type="presParOf" srcId="{915025FD-4352-41CB-87C1-279719E047DE}" destId="{7F0BF3A2-1EDB-40BD-86CE-C4782FF9387F}" srcOrd="1" destOrd="0" presId="urn:microsoft.com/office/officeart/2018/2/layout/IconVerticalSolidList"/>
    <dgm:cxn modelId="{E46CCF2B-1C83-423D-A5CC-142C971D2958}" type="presParOf" srcId="{915025FD-4352-41CB-87C1-279719E047DE}" destId="{A56A167E-A6DC-4E19-B4B1-A1069D398871}" srcOrd="2" destOrd="0" presId="urn:microsoft.com/office/officeart/2018/2/layout/IconVerticalSolidList"/>
    <dgm:cxn modelId="{C10E9929-9D5D-4EF9-834D-5AD316F0FFCC}" type="presParOf" srcId="{A56A167E-A6DC-4E19-B4B1-A1069D398871}" destId="{74F571A1-29F0-4997-B013-5029E485AEDE}" srcOrd="0" destOrd="0" presId="urn:microsoft.com/office/officeart/2018/2/layout/IconVerticalSolidList"/>
    <dgm:cxn modelId="{EE32AB03-81EE-4E98-A1BE-CFA3653EBA5E}" type="presParOf" srcId="{A56A167E-A6DC-4E19-B4B1-A1069D398871}" destId="{D04ABF6E-162B-4A2C-8CC5-619567942784}" srcOrd="1" destOrd="0" presId="urn:microsoft.com/office/officeart/2018/2/layout/IconVerticalSolidList"/>
    <dgm:cxn modelId="{1FBF2D3C-9A47-47C8-B825-2219B63FD2C6}" type="presParOf" srcId="{A56A167E-A6DC-4E19-B4B1-A1069D398871}" destId="{47A2D62D-9CF7-4B45-8044-E9B259043E37}" srcOrd="2" destOrd="0" presId="urn:microsoft.com/office/officeart/2018/2/layout/IconVerticalSolidList"/>
    <dgm:cxn modelId="{46BDDBF2-0192-4795-9739-D37913C00DD7}" type="presParOf" srcId="{A56A167E-A6DC-4E19-B4B1-A1069D398871}" destId="{6A5BA493-F55A-4277-9FE2-051C8D212B73}" srcOrd="3" destOrd="0" presId="urn:microsoft.com/office/officeart/2018/2/layout/IconVerticalSolidList"/>
    <dgm:cxn modelId="{7FAAE998-8FA4-4E86-BB48-72812A8117AB}" type="presParOf" srcId="{915025FD-4352-41CB-87C1-279719E047DE}" destId="{A186290F-823A-45EC-81F3-E9CA5A74A854}" srcOrd="3" destOrd="0" presId="urn:microsoft.com/office/officeart/2018/2/layout/IconVerticalSolidList"/>
    <dgm:cxn modelId="{E67CFCF5-F684-4A6B-A5DB-46F3ABDA6CFC}" type="presParOf" srcId="{915025FD-4352-41CB-87C1-279719E047DE}" destId="{2071C94C-6732-4D10-B1B5-01D83F87C6BA}" srcOrd="4" destOrd="0" presId="urn:microsoft.com/office/officeart/2018/2/layout/IconVerticalSolidList"/>
    <dgm:cxn modelId="{9C9DB8C2-DAB5-48B1-8D86-21B942B92218}" type="presParOf" srcId="{2071C94C-6732-4D10-B1B5-01D83F87C6BA}" destId="{F6C44EB2-3D8E-4332-95E2-EB3C578428BF}" srcOrd="0" destOrd="0" presId="urn:microsoft.com/office/officeart/2018/2/layout/IconVerticalSolidList"/>
    <dgm:cxn modelId="{8500FB79-A3B2-4BA7-8C1B-EE738BF90275}" type="presParOf" srcId="{2071C94C-6732-4D10-B1B5-01D83F87C6BA}" destId="{F2FE8447-E43E-4A30-926E-9DCE02F475CF}" srcOrd="1" destOrd="0" presId="urn:microsoft.com/office/officeart/2018/2/layout/IconVerticalSolidList"/>
    <dgm:cxn modelId="{4C81D468-2A17-476D-8B6F-20A68DD7D4D1}" type="presParOf" srcId="{2071C94C-6732-4D10-B1B5-01D83F87C6BA}" destId="{74823794-E678-419D-AD65-73D14C61C6E1}" srcOrd="2" destOrd="0" presId="urn:microsoft.com/office/officeart/2018/2/layout/IconVerticalSolidList"/>
    <dgm:cxn modelId="{342CA621-DD6C-4DE9-91C7-A190B533DDD3}" type="presParOf" srcId="{2071C94C-6732-4D10-B1B5-01D83F87C6BA}" destId="{F33DAC71-C048-4AA0-B13D-C44A52709F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E7FE2-02D5-418B-9D7B-5DC2B09444AC}">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2A23DA-0E8F-4E79-AC54-6A06B6217C6D}">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874DA-3715-425D-B841-44C253E52EF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US" sz="1700" kern="1200"/>
            <a:t>TrumpRx is a federal government-backed initiative (via the administration of Donald Trump) to create an online portal where U.S. consumers can access prescription medications at discounted cash-pay prices, bypassing some of the traditional insurance/PBM system.</a:t>
          </a:r>
        </a:p>
      </dsp:txBody>
      <dsp:txXfrm>
        <a:off x="1435590" y="531"/>
        <a:ext cx="9080009" cy="1242935"/>
      </dsp:txXfrm>
    </dsp:sp>
    <dsp:sp modelId="{74F571A1-29F0-4997-B013-5029E485AEDE}">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ABF6E-162B-4A2C-8CC5-61956794278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BA493-F55A-4277-9FE2-051C8D212B73}">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US" sz="1700" kern="1200"/>
            <a:t>TrumpRx.gov would not itself dispense or ship medications; rather it acts as a “referral or portal” directing users to manufacturer direct-to-consumer (DTC) websites where the drug purchase happens.</a:t>
          </a:r>
        </a:p>
      </dsp:txBody>
      <dsp:txXfrm>
        <a:off x="1435590" y="1554201"/>
        <a:ext cx="9080009" cy="1242935"/>
      </dsp:txXfrm>
    </dsp:sp>
    <dsp:sp modelId="{F6C44EB2-3D8E-4332-95E2-EB3C578428BF}">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E8447-E43E-4A30-926E-9DCE02F475C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3DAC71-C048-4AA0-B13D-C44A52709F32}">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US" sz="1700" kern="1200"/>
            <a:t>of the key policy underpinnings: linking this portal to the broader strategy of applying “most-favored-nation” (MFN) pricing and leveraging trade/tariff threats on imported branded drugs to force lower price concessions by manufacturers. Investopedia+1</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7020C-AC73-49B3-BACD-3EF24724E87B}"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14CC3-45F2-4722-83A6-65C1213F1E32}" type="slidenum">
              <a:rPr lang="en-US" smtClean="0"/>
              <a:t>‹#›</a:t>
            </a:fld>
            <a:endParaRPr lang="en-US"/>
          </a:p>
        </p:txBody>
      </p:sp>
    </p:spTree>
    <p:extLst>
      <p:ext uri="{BB962C8B-B14F-4D97-AF65-F5344CB8AC3E}">
        <p14:creationId xmlns:p14="http://schemas.microsoft.com/office/powerpoint/2010/main" val="2045475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14CC3-45F2-4722-83A6-65C1213F1E32}" type="slidenum">
              <a:rPr lang="en-US" smtClean="0"/>
              <a:t>2</a:t>
            </a:fld>
            <a:endParaRPr lang="en-US"/>
          </a:p>
        </p:txBody>
      </p:sp>
    </p:spTree>
    <p:extLst>
      <p:ext uri="{BB962C8B-B14F-4D97-AF65-F5344CB8AC3E}">
        <p14:creationId xmlns:p14="http://schemas.microsoft.com/office/powerpoint/2010/main" val="193335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80173-190E-7E8B-E060-4E6A76ACD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738E1-CABE-9027-3738-3DFA1975C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2ACAD-42B3-54A9-FB86-4DFD8610BC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DE64BB-E34B-E327-DA2C-F1040CB3FE10}"/>
              </a:ext>
            </a:extLst>
          </p:cNvPr>
          <p:cNvSpPr>
            <a:spLocks noGrp="1"/>
          </p:cNvSpPr>
          <p:nvPr>
            <p:ph type="sldNum" sz="quarter" idx="5"/>
          </p:nvPr>
        </p:nvSpPr>
        <p:spPr/>
        <p:txBody>
          <a:bodyPr/>
          <a:lstStyle/>
          <a:p>
            <a:fld id="{CEE14CC3-45F2-4722-83A6-65C1213F1E32}" type="slidenum">
              <a:rPr lang="en-US" smtClean="0"/>
              <a:t>4</a:t>
            </a:fld>
            <a:endParaRPr lang="en-US"/>
          </a:p>
        </p:txBody>
      </p:sp>
    </p:spTree>
    <p:extLst>
      <p:ext uri="{BB962C8B-B14F-4D97-AF65-F5344CB8AC3E}">
        <p14:creationId xmlns:p14="http://schemas.microsoft.com/office/powerpoint/2010/main" val="389342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38C45-D25D-054E-FA2E-5393A8EB2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48F7F-6EC3-04CC-84B4-9C78747A56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0751D-0C37-1154-E9F9-E0459985B6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6C6542-B94F-A9BF-CA98-5647661EA2DF}"/>
              </a:ext>
            </a:extLst>
          </p:cNvPr>
          <p:cNvSpPr>
            <a:spLocks noGrp="1"/>
          </p:cNvSpPr>
          <p:nvPr>
            <p:ph type="sldNum" sz="quarter" idx="5"/>
          </p:nvPr>
        </p:nvSpPr>
        <p:spPr/>
        <p:txBody>
          <a:bodyPr/>
          <a:lstStyle/>
          <a:p>
            <a:fld id="{CEE14CC3-45F2-4722-83A6-65C1213F1E32}" type="slidenum">
              <a:rPr lang="en-US" smtClean="0"/>
              <a:t>9</a:t>
            </a:fld>
            <a:endParaRPr lang="en-US"/>
          </a:p>
        </p:txBody>
      </p:sp>
    </p:spTree>
    <p:extLst>
      <p:ext uri="{BB962C8B-B14F-4D97-AF65-F5344CB8AC3E}">
        <p14:creationId xmlns:p14="http://schemas.microsoft.com/office/powerpoint/2010/main" val="382743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A6667-4143-89A4-926F-19210EF972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EEE13-34BA-2D5E-1B03-AE59D1CBF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A0527D-E5F2-6F67-25F5-13D8918E9D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93A136-8D93-37A7-E632-C344C8E65F54}"/>
              </a:ext>
            </a:extLst>
          </p:cNvPr>
          <p:cNvSpPr>
            <a:spLocks noGrp="1"/>
          </p:cNvSpPr>
          <p:nvPr>
            <p:ph type="sldNum" sz="quarter" idx="5"/>
          </p:nvPr>
        </p:nvSpPr>
        <p:spPr/>
        <p:txBody>
          <a:bodyPr/>
          <a:lstStyle/>
          <a:p>
            <a:fld id="{CEE14CC3-45F2-4722-83A6-65C1213F1E32}" type="slidenum">
              <a:rPr lang="en-US" smtClean="0"/>
              <a:t>10</a:t>
            </a:fld>
            <a:endParaRPr lang="en-US"/>
          </a:p>
        </p:txBody>
      </p:sp>
    </p:spTree>
    <p:extLst>
      <p:ext uri="{BB962C8B-B14F-4D97-AF65-F5344CB8AC3E}">
        <p14:creationId xmlns:p14="http://schemas.microsoft.com/office/powerpoint/2010/main" val="77532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0003-9CF6-1328-A3DF-5F539EA39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FE10FA-C7AC-1E28-B44A-BDC6A9AB1C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689106-F8F6-3B1B-2887-D474888EFD04}"/>
              </a:ext>
            </a:extLst>
          </p:cNvPr>
          <p:cNvSpPr>
            <a:spLocks noGrp="1"/>
          </p:cNvSpPr>
          <p:nvPr>
            <p:ph type="dt" sz="half" idx="10"/>
          </p:nvPr>
        </p:nvSpPr>
        <p:spPr/>
        <p:txBody>
          <a:bodyPr/>
          <a:lstStyle/>
          <a:p>
            <a:fld id="{0575CAD6-E839-4210-82CB-898B695CB5B3}" type="datetimeFigureOut">
              <a:rPr lang="en-US" smtClean="0"/>
              <a:t>11/6/2025</a:t>
            </a:fld>
            <a:endParaRPr lang="en-US"/>
          </a:p>
        </p:txBody>
      </p:sp>
      <p:sp>
        <p:nvSpPr>
          <p:cNvPr id="5" name="Footer Placeholder 4">
            <a:extLst>
              <a:ext uri="{FF2B5EF4-FFF2-40B4-BE49-F238E27FC236}">
                <a16:creationId xmlns:a16="http://schemas.microsoft.com/office/drawing/2014/main" id="{947F0986-D6E9-5918-C366-FD1A9B55D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452DD-97B8-C9D5-4C96-154874C968A9}"/>
              </a:ext>
            </a:extLst>
          </p:cNvPr>
          <p:cNvSpPr>
            <a:spLocks noGrp="1"/>
          </p:cNvSpPr>
          <p:nvPr>
            <p:ph type="sldNum" sz="quarter" idx="12"/>
          </p:nvPr>
        </p:nvSpPr>
        <p:spPr/>
        <p:txBody>
          <a:bodyPr/>
          <a:lstStyle/>
          <a:p>
            <a:fld id="{5C387AAD-4236-46C4-90F5-6C2F35C8A80C}" type="slidenum">
              <a:rPr lang="en-US" smtClean="0"/>
              <a:t>‹#›</a:t>
            </a:fld>
            <a:endParaRPr lang="en-US"/>
          </a:p>
        </p:txBody>
      </p:sp>
    </p:spTree>
    <p:extLst>
      <p:ext uri="{BB962C8B-B14F-4D97-AF65-F5344CB8AC3E}">
        <p14:creationId xmlns:p14="http://schemas.microsoft.com/office/powerpoint/2010/main" val="200928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9FD00-1470-566C-0E5B-6CB5911A64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19C1D6-AF78-9DA9-1854-F1B775230E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8DD2C-15D5-CE8A-9F16-DD52FBC34F81}"/>
              </a:ext>
            </a:extLst>
          </p:cNvPr>
          <p:cNvSpPr>
            <a:spLocks noGrp="1"/>
          </p:cNvSpPr>
          <p:nvPr>
            <p:ph type="dt" sz="half" idx="10"/>
          </p:nvPr>
        </p:nvSpPr>
        <p:spPr/>
        <p:txBody>
          <a:bodyPr/>
          <a:lstStyle/>
          <a:p>
            <a:fld id="{0575CAD6-E839-4210-82CB-898B695CB5B3}" type="datetimeFigureOut">
              <a:rPr lang="en-US" smtClean="0"/>
              <a:t>11/6/2025</a:t>
            </a:fld>
            <a:endParaRPr lang="en-US"/>
          </a:p>
        </p:txBody>
      </p:sp>
      <p:sp>
        <p:nvSpPr>
          <p:cNvPr id="5" name="Footer Placeholder 4">
            <a:extLst>
              <a:ext uri="{FF2B5EF4-FFF2-40B4-BE49-F238E27FC236}">
                <a16:creationId xmlns:a16="http://schemas.microsoft.com/office/drawing/2014/main" id="{25FA6E52-76F0-E2B9-D447-F59D6BC9E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635F2-18A4-B105-D45E-13F3A2271B9F}"/>
              </a:ext>
            </a:extLst>
          </p:cNvPr>
          <p:cNvSpPr>
            <a:spLocks noGrp="1"/>
          </p:cNvSpPr>
          <p:nvPr>
            <p:ph type="sldNum" sz="quarter" idx="12"/>
          </p:nvPr>
        </p:nvSpPr>
        <p:spPr/>
        <p:txBody>
          <a:bodyPr/>
          <a:lstStyle/>
          <a:p>
            <a:fld id="{5C387AAD-4236-46C4-90F5-6C2F35C8A80C}" type="slidenum">
              <a:rPr lang="en-US" smtClean="0"/>
              <a:t>‹#›</a:t>
            </a:fld>
            <a:endParaRPr lang="en-US"/>
          </a:p>
        </p:txBody>
      </p:sp>
    </p:spTree>
    <p:extLst>
      <p:ext uri="{BB962C8B-B14F-4D97-AF65-F5344CB8AC3E}">
        <p14:creationId xmlns:p14="http://schemas.microsoft.com/office/powerpoint/2010/main" val="286144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16852A-75B3-C9B6-07E8-FC7D399984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FF59AA-35E9-A6A4-1ED6-734D47FE35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9A630-A071-F3C7-F803-EF7EDD6251F2}"/>
              </a:ext>
            </a:extLst>
          </p:cNvPr>
          <p:cNvSpPr>
            <a:spLocks noGrp="1"/>
          </p:cNvSpPr>
          <p:nvPr>
            <p:ph type="dt" sz="half" idx="10"/>
          </p:nvPr>
        </p:nvSpPr>
        <p:spPr/>
        <p:txBody>
          <a:bodyPr/>
          <a:lstStyle/>
          <a:p>
            <a:fld id="{0575CAD6-E839-4210-82CB-898B695CB5B3}" type="datetimeFigureOut">
              <a:rPr lang="en-US" smtClean="0"/>
              <a:t>11/6/2025</a:t>
            </a:fld>
            <a:endParaRPr lang="en-US"/>
          </a:p>
        </p:txBody>
      </p:sp>
      <p:sp>
        <p:nvSpPr>
          <p:cNvPr id="5" name="Footer Placeholder 4">
            <a:extLst>
              <a:ext uri="{FF2B5EF4-FFF2-40B4-BE49-F238E27FC236}">
                <a16:creationId xmlns:a16="http://schemas.microsoft.com/office/drawing/2014/main" id="{F2C2BEB0-F4D8-33FB-6706-F18E70234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204E9-64A6-A571-66A8-BE5DB247E19D}"/>
              </a:ext>
            </a:extLst>
          </p:cNvPr>
          <p:cNvSpPr>
            <a:spLocks noGrp="1"/>
          </p:cNvSpPr>
          <p:nvPr>
            <p:ph type="sldNum" sz="quarter" idx="12"/>
          </p:nvPr>
        </p:nvSpPr>
        <p:spPr/>
        <p:txBody>
          <a:bodyPr/>
          <a:lstStyle/>
          <a:p>
            <a:fld id="{5C387AAD-4236-46C4-90F5-6C2F35C8A80C}" type="slidenum">
              <a:rPr lang="en-US" smtClean="0"/>
              <a:t>‹#›</a:t>
            </a:fld>
            <a:endParaRPr lang="en-US"/>
          </a:p>
        </p:txBody>
      </p:sp>
    </p:spTree>
    <p:extLst>
      <p:ext uri="{BB962C8B-B14F-4D97-AF65-F5344CB8AC3E}">
        <p14:creationId xmlns:p14="http://schemas.microsoft.com/office/powerpoint/2010/main" val="3500424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C1EF4E-2E07-B3C4-1DAB-0CC24894F7A1}"/>
              </a:ext>
            </a:extLst>
          </p:cNvPr>
          <p:cNvSpPr/>
          <p:nvPr userDrawn="1"/>
        </p:nvSpPr>
        <p:spPr>
          <a:xfrm>
            <a:off x="0" y="6126480"/>
            <a:ext cx="12188952" cy="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8724" y="408885"/>
            <a:ext cx="11274552" cy="671116"/>
          </a:xfrm>
        </p:spPr>
        <p:txBody>
          <a:bodyPr anchor="t">
            <a:noAutofit/>
          </a:bodyPr>
          <a:lstStyle>
            <a:lvl1pPr>
              <a:defRPr sz="2800" b="1" i="0">
                <a:solidFill>
                  <a:schemeClr val="tx2"/>
                </a:solidFill>
                <a:latin typeface="Arial Black" panose="020B0604020202020204" pitchFamily="34" charset="0"/>
                <a:cs typeface="Arial Black" panose="020B0604020202020204" pitchFamily="34" charset="0"/>
              </a:defRPr>
            </a:lvl1pPr>
          </a:lstStyle>
          <a:p>
            <a:r>
              <a:rPr lang="en-US" dirty="0"/>
              <a:t>Slide title goes here.</a:t>
            </a:r>
          </a:p>
        </p:txBody>
      </p:sp>
    </p:spTree>
    <p:extLst>
      <p:ext uri="{BB962C8B-B14F-4D97-AF65-F5344CB8AC3E}">
        <p14:creationId xmlns:p14="http://schemas.microsoft.com/office/powerpoint/2010/main" val="52447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5998-F45D-6247-E752-BFD4AAEA9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13692E-82E8-5CFB-7AE2-0DFBC2A77E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3128E-CC9A-0C71-D86A-679358C032C4}"/>
              </a:ext>
            </a:extLst>
          </p:cNvPr>
          <p:cNvSpPr>
            <a:spLocks noGrp="1"/>
          </p:cNvSpPr>
          <p:nvPr>
            <p:ph type="dt" sz="half" idx="10"/>
          </p:nvPr>
        </p:nvSpPr>
        <p:spPr/>
        <p:txBody>
          <a:bodyPr/>
          <a:lstStyle/>
          <a:p>
            <a:fld id="{0575CAD6-E839-4210-82CB-898B695CB5B3}" type="datetimeFigureOut">
              <a:rPr lang="en-US" smtClean="0"/>
              <a:t>11/6/2025</a:t>
            </a:fld>
            <a:endParaRPr lang="en-US"/>
          </a:p>
        </p:txBody>
      </p:sp>
      <p:sp>
        <p:nvSpPr>
          <p:cNvPr id="5" name="Footer Placeholder 4">
            <a:extLst>
              <a:ext uri="{FF2B5EF4-FFF2-40B4-BE49-F238E27FC236}">
                <a16:creationId xmlns:a16="http://schemas.microsoft.com/office/drawing/2014/main" id="{349F10BB-C407-C27B-814A-32C57ED5F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737F2-63A2-AC98-5697-5A4FA1955366}"/>
              </a:ext>
            </a:extLst>
          </p:cNvPr>
          <p:cNvSpPr>
            <a:spLocks noGrp="1"/>
          </p:cNvSpPr>
          <p:nvPr>
            <p:ph type="sldNum" sz="quarter" idx="12"/>
          </p:nvPr>
        </p:nvSpPr>
        <p:spPr/>
        <p:txBody>
          <a:bodyPr/>
          <a:lstStyle/>
          <a:p>
            <a:fld id="{5C387AAD-4236-46C4-90F5-6C2F35C8A80C}" type="slidenum">
              <a:rPr lang="en-US" smtClean="0"/>
              <a:t>‹#›</a:t>
            </a:fld>
            <a:endParaRPr lang="en-US"/>
          </a:p>
        </p:txBody>
      </p:sp>
    </p:spTree>
    <p:extLst>
      <p:ext uri="{BB962C8B-B14F-4D97-AF65-F5344CB8AC3E}">
        <p14:creationId xmlns:p14="http://schemas.microsoft.com/office/powerpoint/2010/main" val="91409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4A87-3F89-A391-CEC4-9C5FC5E51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CB3542-3616-7344-D810-18D8B98D43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BB4446-BB79-E771-9F89-0C6CED28E19E}"/>
              </a:ext>
            </a:extLst>
          </p:cNvPr>
          <p:cNvSpPr>
            <a:spLocks noGrp="1"/>
          </p:cNvSpPr>
          <p:nvPr>
            <p:ph type="dt" sz="half" idx="10"/>
          </p:nvPr>
        </p:nvSpPr>
        <p:spPr/>
        <p:txBody>
          <a:bodyPr/>
          <a:lstStyle/>
          <a:p>
            <a:fld id="{0575CAD6-E839-4210-82CB-898B695CB5B3}" type="datetimeFigureOut">
              <a:rPr lang="en-US" smtClean="0"/>
              <a:t>11/6/2025</a:t>
            </a:fld>
            <a:endParaRPr lang="en-US"/>
          </a:p>
        </p:txBody>
      </p:sp>
      <p:sp>
        <p:nvSpPr>
          <p:cNvPr id="5" name="Footer Placeholder 4">
            <a:extLst>
              <a:ext uri="{FF2B5EF4-FFF2-40B4-BE49-F238E27FC236}">
                <a16:creationId xmlns:a16="http://schemas.microsoft.com/office/drawing/2014/main" id="{6406AFC7-72A3-2880-9329-92ADCB280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38B0B-E8D1-BAAA-23BB-21656476886B}"/>
              </a:ext>
            </a:extLst>
          </p:cNvPr>
          <p:cNvSpPr>
            <a:spLocks noGrp="1"/>
          </p:cNvSpPr>
          <p:nvPr>
            <p:ph type="sldNum" sz="quarter" idx="12"/>
          </p:nvPr>
        </p:nvSpPr>
        <p:spPr/>
        <p:txBody>
          <a:bodyPr/>
          <a:lstStyle/>
          <a:p>
            <a:fld id="{5C387AAD-4236-46C4-90F5-6C2F35C8A80C}" type="slidenum">
              <a:rPr lang="en-US" smtClean="0"/>
              <a:t>‹#›</a:t>
            </a:fld>
            <a:endParaRPr lang="en-US"/>
          </a:p>
        </p:txBody>
      </p:sp>
    </p:spTree>
    <p:extLst>
      <p:ext uri="{BB962C8B-B14F-4D97-AF65-F5344CB8AC3E}">
        <p14:creationId xmlns:p14="http://schemas.microsoft.com/office/powerpoint/2010/main" val="311980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72C4-6419-20A4-63FF-CBB5CAA52B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2E9824-AF3F-B8A3-6357-886DA69D9A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092F-F59E-B78F-655F-0BD2DC665A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E08519-C259-A5A5-4681-D9462F3192A5}"/>
              </a:ext>
            </a:extLst>
          </p:cNvPr>
          <p:cNvSpPr>
            <a:spLocks noGrp="1"/>
          </p:cNvSpPr>
          <p:nvPr>
            <p:ph type="dt" sz="half" idx="10"/>
          </p:nvPr>
        </p:nvSpPr>
        <p:spPr/>
        <p:txBody>
          <a:bodyPr/>
          <a:lstStyle/>
          <a:p>
            <a:fld id="{0575CAD6-E839-4210-82CB-898B695CB5B3}" type="datetimeFigureOut">
              <a:rPr lang="en-US" smtClean="0"/>
              <a:t>11/6/2025</a:t>
            </a:fld>
            <a:endParaRPr lang="en-US"/>
          </a:p>
        </p:txBody>
      </p:sp>
      <p:sp>
        <p:nvSpPr>
          <p:cNvPr id="6" name="Footer Placeholder 5">
            <a:extLst>
              <a:ext uri="{FF2B5EF4-FFF2-40B4-BE49-F238E27FC236}">
                <a16:creationId xmlns:a16="http://schemas.microsoft.com/office/drawing/2014/main" id="{DD515487-58EE-F654-3059-B3A02297D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FF9AE-2FAB-2A78-FDAF-31126595003F}"/>
              </a:ext>
            </a:extLst>
          </p:cNvPr>
          <p:cNvSpPr>
            <a:spLocks noGrp="1"/>
          </p:cNvSpPr>
          <p:nvPr>
            <p:ph type="sldNum" sz="quarter" idx="12"/>
          </p:nvPr>
        </p:nvSpPr>
        <p:spPr/>
        <p:txBody>
          <a:bodyPr/>
          <a:lstStyle/>
          <a:p>
            <a:fld id="{5C387AAD-4236-46C4-90F5-6C2F35C8A80C}" type="slidenum">
              <a:rPr lang="en-US" smtClean="0"/>
              <a:t>‹#›</a:t>
            </a:fld>
            <a:endParaRPr lang="en-US"/>
          </a:p>
        </p:txBody>
      </p:sp>
    </p:spTree>
    <p:extLst>
      <p:ext uri="{BB962C8B-B14F-4D97-AF65-F5344CB8AC3E}">
        <p14:creationId xmlns:p14="http://schemas.microsoft.com/office/powerpoint/2010/main" val="401543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092D3-A024-1D2B-E1B5-76846A340B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845CD9-B4E2-56D5-D5CE-788A5B1B9A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5BB671-0532-AACD-8B85-85F8FB7EA1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F14EC5-A50E-A878-C090-C20D840AC4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4E8426-49AE-74DD-2BAA-708AF77A88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165838-5609-AB39-0CD0-32B28523DEE8}"/>
              </a:ext>
            </a:extLst>
          </p:cNvPr>
          <p:cNvSpPr>
            <a:spLocks noGrp="1"/>
          </p:cNvSpPr>
          <p:nvPr>
            <p:ph type="dt" sz="half" idx="10"/>
          </p:nvPr>
        </p:nvSpPr>
        <p:spPr/>
        <p:txBody>
          <a:bodyPr/>
          <a:lstStyle/>
          <a:p>
            <a:fld id="{0575CAD6-E839-4210-82CB-898B695CB5B3}" type="datetimeFigureOut">
              <a:rPr lang="en-US" smtClean="0"/>
              <a:t>11/6/2025</a:t>
            </a:fld>
            <a:endParaRPr lang="en-US"/>
          </a:p>
        </p:txBody>
      </p:sp>
      <p:sp>
        <p:nvSpPr>
          <p:cNvPr id="8" name="Footer Placeholder 7">
            <a:extLst>
              <a:ext uri="{FF2B5EF4-FFF2-40B4-BE49-F238E27FC236}">
                <a16:creationId xmlns:a16="http://schemas.microsoft.com/office/drawing/2014/main" id="{1064ADEC-E44A-5474-128C-9001E7709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4B43DF-43D0-70F9-8CC7-7D044D54EE1A}"/>
              </a:ext>
            </a:extLst>
          </p:cNvPr>
          <p:cNvSpPr>
            <a:spLocks noGrp="1"/>
          </p:cNvSpPr>
          <p:nvPr>
            <p:ph type="sldNum" sz="quarter" idx="12"/>
          </p:nvPr>
        </p:nvSpPr>
        <p:spPr/>
        <p:txBody>
          <a:bodyPr/>
          <a:lstStyle/>
          <a:p>
            <a:fld id="{5C387AAD-4236-46C4-90F5-6C2F35C8A80C}" type="slidenum">
              <a:rPr lang="en-US" smtClean="0"/>
              <a:t>‹#›</a:t>
            </a:fld>
            <a:endParaRPr lang="en-US"/>
          </a:p>
        </p:txBody>
      </p:sp>
    </p:spTree>
    <p:extLst>
      <p:ext uri="{BB962C8B-B14F-4D97-AF65-F5344CB8AC3E}">
        <p14:creationId xmlns:p14="http://schemas.microsoft.com/office/powerpoint/2010/main" val="245982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3A9E-5B5A-023C-BA96-3237F429CA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E5D8C7-660B-9DB5-288B-BBBC01D1A86D}"/>
              </a:ext>
            </a:extLst>
          </p:cNvPr>
          <p:cNvSpPr>
            <a:spLocks noGrp="1"/>
          </p:cNvSpPr>
          <p:nvPr>
            <p:ph type="dt" sz="half" idx="10"/>
          </p:nvPr>
        </p:nvSpPr>
        <p:spPr/>
        <p:txBody>
          <a:bodyPr/>
          <a:lstStyle/>
          <a:p>
            <a:fld id="{0575CAD6-E839-4210-82CB-898B695CB5B3}" type="datetimeFigureOut">
              <a:rPr lang="en-US" smtClean="0"/>
              <a:t>11/6/2025</a:t>
            </a:fld>
            <a:endParaRPr lang="en-US"/>
          </a:p>
        </p:txBody>
      </p:sp>
      <p:sp>
        <p:nvSpPr>
          <p:cNvPr id="4" name="Footer Placeholder 3">
            <a:extLst>
              <a:ext uri="{FF2B5EF4-FFF2-40B4-BE49-F238E27FC236}">
                <a16:creationId xmlns:a16="http://schemas.microsoft.com/office/drawing/2014/main" id="{CD9A5B32-BA95-90CB-9DE8-F7310D8576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913301-3210-39D8-ADBA-D3B10928BCDE}"/>
              </a:ext>
            </a:extLst>
          </p:cNvPr>
          <p:cNvSpPr>
            <a:spLocks noGrp="1"/>
          </p:cNvSpPr>
          <p:nvPr>
            <p:ph type="sldNum" sz="quarter" idx="12"/>
          </p:nvPr>
        </p:nvSpPr>
        <p:spPr/>
        <p:txBody>
          <a:bodyPr/>
          <a:lstStyle/>
          <a:p>
            <a:fld id="{5C387AAD-4236-46C4-90F5-6C2F35C8A80C}" type="slidenum">
              <a:rPr lang="en-US" smtClean="0"/>
              <a:t>‹#›</a:t>
            </a:fld>
            <a:endParaRPr lang="en-US"/>
          </a:p>
        </p:txBody>
      </p:sp>
    </p:spTree>
    <p:extLst>
      <p:ext uri="{BB962C8B-B14F-4D97-AF65-F5344CB8AC3E}">
        <p14:creationId xmlns:p14="http://schemas.microsoft.com/office/powerpoint/2010/main" val="103509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518D0-4177-E39A-3F3F-F422C6352727}"/>
              </a:ext>
            </a:extLst>
          </p:cNvPr>
          <p:cNvSpPr>
            <a:spLocks noGrp="1"/>
          </p:cNvSpPr>
          <p:nvPr>
            <p:ph type="dt" sz="half" idx="10"/>
          </p:nvPr>
        </p:nvSpPr>
        <p:spPr/>
        <p:txBody>
          <a:bodyPr/>
          <a:lstStyle/>
          <a:p>
            <a:fld id="{0575CAD6-E839-4210-82CB-898B695CB5B3}" type="datetimeFigureOut">
              <a:rPr lang="en-US" smtClean="0"/>
              <a:t>11/6/2025</a:t>
            </a:fld>
            <a:endParaRPr lang="en-US"/>
          </a:p>
        </p:txBody>
      </p:sp>
      <p:sp>
        <p:nvSpPr>
          <p:cNvPr id="3" name="Footer Placeholder 2">
            <a:extLst>
              <a:ext uri="{FF2B5EF4-FFF2-40B4-BE49-F238E27FC236}">
                <a16:creationId xmlns:a16="http://schemas.microsoft.com/office/drawing/2014/main" id="{B45BB055-6C06-CBDE-CE76-95B7B1DD81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90AEED-6161-ED32-F429-436E66B27174}"/>
              </a:ext>
            </a:extLst>
          </p:cNvPr>
          <p:cNvSpPr>
            <a:spLocks noGrp="1"/>
          </p:cNvSpPr>
          <p:nvPr>
            <p:ph type="sldNum" sz="quarter" idx="12"/>
          </p:nvPr>
        </p:nvSpPr>
        <p:spPr/>
        <p:txBody>
          <a:bodyPr/>
          <a:lstStyle/>
          <a:p>
            <a:fld id="{5C387AAD-4236-46C4-90F5-6C2F35C8A80C}" type="slidenum">
              <a:rPr lang="en-US" smtClean="0"/>
              <a:t>‹#›</a:t>
            </a:fld>
            <a:endParaRPr lang="en-US"/>
          </a:p>
        </p:txBody>
      </p:sp>
    </p:spTree>
    <p:extLst>
      <p:ext uri="{BB962C8B-B14F-4D97-AF65-F5344CB8AC3E}">
        <p14:creationId xmlns:p14="http://schemas.microsoft.com/office/powerpoint/2010/main" val="201429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BC01-FB3C-42B0-46DB-1B1CE56BF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784E73-D598-64BB-4ADC-7EE77BEC85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4EEA5-23C7-F42D-AC6D-3B9432715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D2E8C-6D19-F59C-A71C-122E1FC5E760}"/>
              </a:ext>
            </a:extLst>
          </p:cNvPr>
          <p:cNvSpPr>
            <a:spLocks noGrp="1"/>
          </p:cNvSpPr>
          <p:nvPr>
            <p:ph type="dt" sz="half" idx="10"/>
          </p:nvPr>
        </p:nvSpPr>
        <p:spPr/>
        <p:txBody>
          <a:bodyPr/>
          <a:lstStyle/>
          <a:p>
            <a:fld id="{0575CAD6-E839-4210-82CB-898B695CB5B3}" type="datetimeFigureOut">
              <a:rPr lang="en-US" smtClean="0"/>
              <a:t>11/6/2025</a:t>
            </a:fld>
            <a:endParaRPr lang="en-US"/>
          </a:p>
        </p:txBody>
      </p:sp>
      <p:sp>
        <p:nvSpPr>
          <p:cNvPr id="6" name="Footer Placeholder 5">
            <a:extLst>
              <a:ext uri="{FF2B5EF4-FFF2-40B4-BE49-F238E27FC236}">
                <a16:creationId xmlns:a16="http://schemas.microsoft.com/office/drawing/2014/main" id="{51022160-C306-97B7-8266-913774C16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30BB8-5488-5476-CD98-33AF926CCF9E}"/>
              </a:ext>
            </a:extLst>
          </p:cNvPr>
          <p:cNvSpPr>
            <a:spLocks noGrp="1"/>
          </p:cNvSpPr>
          <p:nvPr>
            <p:ph type="sldNum" sz="quarter" idx="12"/>
          </p:nvPr>
        </p:nvSpPr>
        <p:spPr/>
        <p:txBody>
          <a:bodyPr/>
          <a:lstStyle/>
          <a:p>
            <a:fld id="{5C387AAD-4236-46C4-90F5-6C2F35C8A80C}" type="slidenum">
              <a:rPr lang="en-US" smtClean="0"/>
              <a:t>‹#›</a:t>
            </a:fld>
            <a:endParaRPr lang="en-US"/>
          </a:p>
        </p:txBody>
      </p:sp>
    </p:spTree>
    <p:extLst>
      <p:ext uri="{BB962C8B-B14F-4D97-AF65-F5344CB8AC3E}">
        <p14:creationId xmlns:p14="http://schemas.microsoft.com/office/powerpoint/2010/main" val="173922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6B58-439D-A5C0-5E11-F28BC6FDC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417BC4-58C6-09EC-3D3A-A49D214BB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A2522A-8699-03FB-7068-CD710E58E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D65F8-6D94-5E30-2E46-5F5C7A315555}"/>
              </a:ext>
            </a:extLst>
          </p:cNvPr>
          <p:cNvSpPr>
            <a:spLocks noGrp="1"/>
          </p:cNvSpPr>
          <p:nvPr>
            <p:ph type="dt" sz="half" idx="10"/>
          </p:nvPr>
        </p:nvSpPr>
        <p:spPr/>
        <p:txBody>
          <a:bodyPr/>
          <a:lstStyle/>
          <a:p>
            <a:fld id="{0575CAD6-E839-4210-82CB-898B695CB5B3}" type="datetimeFigureOut">
              <a:rPr lang="en-US" smtClean="0"/>
              <a:t>11/6/2025</a:t>
            </a:fld>
            <a:endParaRPr lang="en-US"/>
          </a:p>
        </p:txBody>
      </p:sp>
      <p:sp>
        <p:nvSpPr>
          <p:cNvPr id="6" name="Footer Placeholder 5">
            <a:extLst>
              <a:ext uri="{FF2B5EF4-FFF2-40B4-BE49-F238E27FC236}">
                <a16:creationId xmlns:a16="http://schemas.microsoft.com/office/drawing/2014/main" id="{885321E6-037D-5D4F-861E-2EF5ED044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0672A-A793-95DE-3B8A-DD63BC37232B}"/>
              </a:ext>
            </a:extLst>
          </p:cNvPr>
          <p:cNvSpPr>
            <a:spLocks noGrp="1"/>
          </p:cNvSpPr>
          <p:nvPr>
            <p:ph type="sldNum" sz="quarter" idx="12"/>
          </p:nvPr>
        </p:nvSpPr>
        <p:spPr/>
        <p:txBody>
          <a:bodyPr/>
          <a:lstStyle/>
          <a:p>
            <a:fld id="{5C387AAD-4236-46C4-90F5-6C2F35C8A80C}" type="slidenum">
              <a:rPr lang="en-US" smtClean="0"/>
              <a:t>‹#›</a:t>
            </a:fld>
            <a:endParaRPr lang="en-US"/>
          </a:p>
        </p:txBody>
      </p:sp>
    </p:spTree>
    <p:extLst>
      <p:ext uri="{BB962C8B-B14F-4D97-AF65-F5344CB8AC3E}">
        <p14:creationId xmlns:p14="http://schemas.microsoft.com/office/powerpoint/2010/main" val="107821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59B07E-8F61-32E8-2F19-A307C1BEF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674A18-527E-0602-DD5D-D58D544667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1D364-4AB0-9FDA-869B-63A9E7EDC1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75CAD6-E839-4210-82CB-898B695CB5B3}" type="datetimeFigureOut">
              <a:rPr lang="en-US" smtClean="0"/>
              <a:t>11/6/2025</a:t>
            </a:fld>
            <a:endParaRPr lang="en-US"/>
          </a:p>
        </p:txBody>
      </p:sp>
      <p:sp>
        <p:nvSpPr>
          <p:cNvPr id="5" name="Footer Placeholder 4">
            <a:extLst>
              <a:ext uri="{FF2B5EF4-FFF2-40B4-BE49-F238E27FC236}">
                <a16:creationId xmlns:a16="http://schemas.microsoft.com/office/drawing/2014/main" id="{DACFDBF3-28A7-6AF8-D212-AD6684051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BF2BFE0-9879-61A2-EB23-DB2EFBD97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387AAD-4236-46C4-90F5-6C2F35C8A80C}" type="slidenum">
              <a:rPr lang="en-US" smtClean="0"/>
              <a:t>‹#›</a:t>
            </a:fld>
            <a:endParaRPr lang="en-US"/>
          </a:p>
        </p:txBody>
      </p:sp>
    </p:spTree>
    <p:extLst>
      <p:ext uri="{BB962C8B-B14F-4D97-AF65-F5344CB8AC3E}">
        <p14:creationId xmlns:p14="http://schemas.microsoft.com/office/powerpoint/2010/main" val="3326719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hios.cms.gov/HIOS-GCPCA-UI"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F654A3-C58B-D4A7-EEBA-20EE0BCADB13}"/>
              </a:ext>
            </a:extLst>
          </p:cNvPr>
          <p:cNvSpPr>
            <a:spLocks noGrp="1"/>
          </p:cNvSpPr>
          <p:nvPr>
            <p:ph type="title"/>
          </p:nvPr>
        </p:nvSpPr>
        <p:spPr>
          <a:xfrm>
            <a:off x="838200" y="3905833"/>
            <a:ext cx="4215063" cy="2398713"/>
          </a:xfrm>
        </p:spPr>
        <p:txBody>
          <a:bodyPr>
            <a:normAutofit/>
          </a:bodyPr>
          <a:lstStyle/>
          <a:p>
            <a:r>
              <a:rPr lang="en-US" dirty="0"/>
              <a:t>Health Insurance Updates</a:t>
            </a:r>
          </a:p>
        </p:txBody>
      </p:sp>
      <p:pic>
        <p:nvPicPr>
          <p:cNvPr id="4" name="Picture 3" descr="A blue and white logo&#10;&#10;AI-generated content may be incorrect.">
            <a:extLst>
              <a:ext uri="{FF2B5EF4-FFF2-40B4-BE49-F238E27FC236}">
                <a16:creationId xmlns:a16="http://schemas.microsoft.com/office/drawing/2014/main" id="{68EB3399-FF24-C64D-B94D-EF48FA34F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880" y="553454"/>
            <a:ext cx="7965409" cy="2469279"/>
          </a:xfrm>
          <a:prstGeom prst="rect">
            <a:avLst/>
          </a:prstGeom>
        </p:spPr>
      </p:pic>
      <p:sp>
        <p:nvSpPr>
          <p:cNvPr id="3" name="Content Placeholder 2">
            <a:extLst>
              <a:ext uri="{FF2B5EF4-FFF2-40B4-BE49-F238E27FC236}">
                <a16:creationId xmlns:a16="http://schemas.microsoft.com/office/drawing/2014/main" id="{A5FFAD76-525F-6213-55A2-54C57F316F82}"/>
              </a:ext>
            </a:extLst>
          </p:cNvPr>
          <p:cNvSpPr>
            <a:spLocks noGrp="1"/>
          </p:cNvSpPr>
          <p:nvPr>
            <p:ph idx="1"/>
          </p:nvPr>
        </p:nvSpPr>
        <p:spPr>
          <a:xfrm>
            <a:off x="5630779" y="3884452"/>
            <a:ext cx="5723021" cy="2398713"/>
          </a:xfrm>
        </p:spPr>
        <p:txBody>
          <a:bodyPr anchor="ctr">
            <a:normAutofit/>
          </a:bodyPr>
          <a:lstStyle/>
          <a:p>
            <a:r>
              <a:rPr lang="en-US" sz="3600" dirty="0"/>
              <a:t>Kelly Harding</a:t>
            </a:r>
          </a:p>
          <a:p>
            <a:r>
              <a:rPr lang="en-US" sz="3600" dirty="0"/>
              <a:t>Christina Heckathorn </a:t>
            </a:r>
          </a:p>
        </p:txBody>
      </p:sp>
    </p:spTree>
    <p:extLst>
      <p:ext uri="{BB962C8B-B14F-4D97-AF65-F5344CB8AC3E}">
        <p14:creationId xmlns:p14="http://schemas.microsoft.com/office/powerpoint/2010/main" val="3244531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E417CF-D29F-7D9C-36AB-C8A319449FB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300994-959E-A2FD-73A3-6D9DDF24E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E4B2E-E508-3EA0-CCF2-6838FEE4DFD1}"/>
              </a:ext>
            </a:extLst>
          </p:cNvPr>
          <p:cNvSpPr>
            <a:spLocks noGrp="1"/>
          </p:cNvSpPr>
          <p:nvPr>
            <p:ph type="title"/>
          </p:nvPr>
        </p:nvSpPr>
        <p:spPr>
          <a:xfrm>
            <a:off x="572493" y="238539"/>
            <a:ext cx="11018520" cy="1434415"/>
          </a:xfrm>
        </p:spPr>
        <p:txBody>
          <a:bodyPr anchor="b">
            <a:normAutofit/>
          </a:bodyPr>
          <a:lstStyle/>
          <a:p>
            <a:r>
              <a:rPr lang="en-US" sz="5400"/>
              <a:t>No Surpises Act</a:t>
            </a:r>
          </a:p>
        </p:txBody>
      </p:sp>
      <p:sp>
        <p:nvSpPr>
          <p:cNvPr id="13" name="sketchy line">
            <a:extLst>
              <a:ext uri="{FF2B5EF4-FFF2-40B4-BE49-F238E27FC236}">
                <a16:creationId xmlns:a16="http://schemas.microsoft.com/office/drawing/2014/main" id="{702ACFED-FD02-7922-AD44-502540F5D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3C13D9FE-9E82-9BDF-46BE-733FEB6CC8B8}"/>
              </a:ext>
            </a:extLst>
          </p:cNvPr>
          <p:cNvSpPr>
            <a:spLocks noGrp="1" noChangeArrowheads="1"/>
          </p:cNvSpPr>
          <p:nvPr>
            <p:ph idx="1"/>
          </p:nvPr>
        </p:nvSpPr>
        <p:spPr bwMode="auto">
          <a:xfrm>
            <a:off x="562967" y="1937966"/>
            <a:ext cx="7504707" cy="45580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lnSpcReduction="10000"/>
          </a:bodyPr>
          <a:lstStyle/>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effectLst/>
                <a:latin typeface="Arial" panose="020B0604020202020204" pitchFamily="34" charset="0"/>
              </a:rPr>
              <a:t>The plan must count the employee’s cost-sharing (deductible/coinsurance) toward the in-network out-of-pocket maximum.</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effectLst/>
                <a:latin typeface="Arial" panose="020B0604020202020204" pitchFamily="34" charset="0"/>
              </a:rPr>
              <a:t>The plan/insurer and the air-ambulance provider will negotiate to determine what the insurer pays the provider. The employee is insulated from extra billing beyond their in-network cost share. </a:t>
            </a:r>
          </a:p>
          <a:p>
            <a:pPr marL="0" marR="0" lvl="0" indent="0" defTabSz="914400" rtl="0" eaLnBrk="0" fontAlgn="base" latinLnBrk="0" hangingPunct="0">
              <a:spcBef>
                <a:spcPct val="0"/>
              </a:spcBef>
              <a:spcAft>
                <a:spcPts val="600"/>
              </a:spcAft>
              <a:buClrTx/>
              <a:buSzTx/>
              <a:buFontTx/>
              <a:buChar char="•"/>
              <a:tabLst/>
            </a:pPr>
            <a:r>
              <a:rPr lang="en-US" altLang="en-US" sz="2400" b="1" i="1" u="sng" dirty="0">
                <a:latin typeface="Arial" panose="020B0604020202020204" pitchFamily="34" charset="0"/>
              </a:rPr>
              <a:t>This does NOT apply to ground ambulance</a:t>
            </a:r>
            <a:r>
              <a:rPr lang="en-US" altLang="en-US" sz="2400" dirty="0">
                <a:latin typeface="Arial" panose="020B0604020202020204" pitchFamily="34" charset="0"/>
              </a:rPr>
              <a:t>. There was a proposed bill in Kentucky to limit out-of-network costs for ground ambulance however it was not even heard in committee meetings.</a:t>
            </a:r>
          </a:p>
          <a:p>
            <a:pPr marL="0" marR="0" lvl="0" indent="0" defTabSz="914400" rtl="0" eaLnBrk="0" fontAlgn="base" latinLnBrk="0" hangingPunct="0">
              <a:spcBef>
                <a:spcPct val="0"/>
              </a:spcBef>
              <a:spcAft>
                <a:spcPts val="600"/>
              </a:spcAft>
              <a:buClrTx/>
              <a:buSzTx/>
              <a:buFontTx/>
              <a:buChar char="•"/>
              <a:tabLst/>
            </a:pPr>
            <a:r>
              <a:rPr lang="en-US" altLang="en-US" sz="2400" dirty="0">
                <a:latin typeface="Arial" panose="020B0604020202020204" pitchFamily="34" charset="0"/>
              </a:rPr>
              <a:t>When offering a service such as MASA, educate the employees on the associated risks before investing in a policy to cover Air/Ground transport services.</a:t>
            </a:r>
            <a:endParaRPr kumimoji="0" lang="en-US" altLang="en-US" sz="2400" b="0" i="0" u="none" strike="noStrike" cap="none" normalizeH="0" baseline="0" dirty="0">
              <a:ln>
                <a:noFill/>
              </a:ln>
              <a:effectLst/>
              <a:latin typeface="Arial" panose="020B0604020202020204" pitchFamily="34" charset="0"/>
            </a:endParaRPr>
          </a:p>
        </p:txBody>
      </p:sp>
      <p:pic>
        <p:nvPicPr>
          <p:cNvPr id="6" name="Picture 2" descr="ARCH Air Medical Transport | Air Methods">
            <a:extLst>
              <a:ext uri="{FF2B5EF4-FFF2-40B4-BE49-F238E27FC236}">
                <a16:creationId xmlns:a16="http://schemas.microsoft.com/office/drawing/2014/main" id="{FBAECF8D-EE41-80AB-402E-EF7242325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30" r="30049" b="-1"/>
          <a:stretch>
            <a:fillRect/>
          </a:stretch>
        </p:blipFill>
        <p:spPr bwMode="auto">
          <a:xfrm>
            <a:off x="8390033" y="2227326"/>
            <a:ext cx="3098750" cy="322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92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36C65-B888-C7B4-BCE1-80613217010F}"/>
              </a:ext>
            </a:extLst>
          </p:cNvPr>
          <p:cNvSpPr>
            <a:spLocks noGrp="1"/>
          </p:cNvSpPr>
          <p:nvPr>
            <p:ph type="title"/>
          </p:nvPr>
        </p:nvSpPr>
        <p:spPr>
          <a:xfrm>
            <a:off x="630936" y="640080"/>
            <a:ext cx="4818888" cy="1481328"/>
          </a:xfrm>
        </p:spPr>
        <p:txBody>
          <a:bodyPr anchor="b">
            <a:normAutofit/>
          </a:bodyPr>
          <a:lstStyle/>
          <a:p>
            <a:r>
              <a:rPr lang="en-US" sz="5400"/>
              <a:t>Tariffs on RX </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0C5ED4-1D94-71BF-5179-2D6105AB729F}"/>
              </a:ext>
            </a:extLst>
          </p:cNvPr>
          <p:cNvSpPr>
            <a:spLocks noGrp="1"/>
          </p:cNvSpPr>
          <p:nvPr>
            <p:ph idx="1"/>
          </p:nvPr>
        </p:nvSpPr>
        <p:spPr>
          <a:xfrm>
            <a:off x="630936" y="2660904"/>
            <a:ext cx="4818888" cy="3547872"/>
          </a:xfrm>
        </p:spPr>
        <p:txBody>
          <a:bodyPr anchor="t">
            <a:normAutofit/>
          </a:bodyPr>
          <a:lstStyle/>
          <a:p>
            <a:r>
              <a:rPr lang="en-US" sz="1500" dirty="0"/>
              <a:t>Announced September 25, 2025, under the Trump Tariff Reform on Pharmaceuticals initiative.</a:t>
            </a:r>
          </a:p>
          <a:p>
            <a:r>
              <a:rPr lang="en-US" sz="1500" dirty="0"/>
              <a:t> Effective date October 1, 2025 — imposes a 100% tariff on branded and patented drugs imported into the U.S.</a:t>
            </a:r>
          </a:p>
          <a:p>
            <a:r>
              <a:rPr lang="en-US" sz="1500" dirty="0"/>
              <a:t>Exemptions:</a:t>
            </a:r>
          </a:p>
          <a:p>
            <a:pPr lvl="1"/>
            <a:r>
              <a:rPr lang="en-US" sz="1500" dirty="0"/>
              <a:t>Manufacturers constructing U.S. production facilities (‘broken ground’ or ‘under construction’)</a:t>
            </a:r>
          </a:p>
          <a:p>
            <a:r>
              <a:rPr lang="en-US" sz="1500" dirty="0"/>
              <a:t>Pushing  for “Most Favored Nation” pricing.</a:t>
            </a:r>
          </a:p>
          <a:p>
            <a:pPr lvl="1"/>
            <a:r>
              <a:rPr lang="en-US" sz="1500" dirty="0"/>
              <a:t>The US should pay similar pricing as other similar countries. </a:t>
            </a:r>
          </a:p>
          <a:p>
            <a:pPr lvl="1"/>
            <a:endParaRPr lang="en-US" sz="1500" dirty="0"/>
          </a:p>
          <a:p>
            <a:endParaRPr lang="en-US" sz="1500" dirty="0"/>
          </a:p>
        </p:txBody>
      </p:sp>
      <p:pic>
        <p:nvPicPr>
          <p:cNvPr id="7" name="Graphic 6" descr="Medicine">
            <a:extLst>
              <a:ext uri="{FF2B5EF4-FFF2-40B4-BE49-F238E27FC236}">
                <a16:creationId xmlns:a16="http://schemas.microsoft.com/office/drawing/2014/main" id="{EF60C958-A922-82F1-75FA-F8D48C3CC1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71392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47AC4-7A1A-E893-AB81-9C3F97895C9F}"/>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Current Status of Implementation </a:t>
            </a:r>
            <a:br>
              <a:rPr lang="en-US" sz="4000" dirty="0">
                <a:solidFill>
                  <a:srgbClr val="FFFFFF"/>
                </a:solidFill>
              </a:rPr>
            </a:br>
            <a:r>
              <a:rPr lang="en-US" sz="3200" dirty="0">
                <a:solidFill>
                  <a:srgbClr val="FFFFFF"/>
                </a:solidFill>
              </a:rPr>
              <a:t>(as of November 2025)</a:t>
            </a:r>
            <a:endParaRPr lang="en-US" sz="4000" dirty="0">
              <a:solidFill>
                <a:srgbClr val="FFFFFF"/>
              </a:solidFill>
            </a:endParaRPr>
          </a:p>
        </p:txBody>
      </p:sp>
      <p:sp>
        <p:nvSpPr>
          <p:cNvPr id="3" name="Content Placeholder 2">
            <a:extLst>
              <a:ext uri="{FF2B5EF4-FFF2-40B4-BE49-F238E27FC236}">
                <a16:creationId xmlns:a16="http://schemas.microsoft.com/office/drawing/2014/main" id="{D6E0AA23-C8B7-F501-A0C2-F86C29427A58}"/>
              </a:ext>
            </a:extLst>
          </p:cNvPr>
          <p:cNvSpPr>
            <a:spLocks noGrp="1"/>
          </p:cNvSpPr>
          <p:nvPr>
            <p:ph idx="1"/>
          </p:nvPr>
        </p:nvSpPr>
        <p:spPr>
          <a:xfrm>
            <a:off x="6503158" y="649480"/>
            <a:ext cx="4862447" cy="5546047"/>
          </a:xfrm>
        </p:spPr>
        <p:txBody>
          <a:bodyPr anchor="ctr">
            <a:normAutofit/>
          </a:bodyPr>
          <a:lstStyle/>
          <a:p>
            <a:r>
              <a:rPr lang="en-US" sz="1900"/>
              <a:t>Although officially effective October 1, enforcement remains under review by the U.S. Trade Representative.</a:t>
            </a:r>
          </a:p>
          <a:p>
            <a:r>
              <a:rPr lang="en-US" sz="1900"/>
              <a:t>No confirmed public list of specific drugs subject to tariffs has been released.</a:t>
            </a:r>
          </a:p>
          <a:p>
            <a:r>
              <a:rPr lang="en-US" sz="1900"/>
              <a:t>Major manufacturers negotiating exemptions tied to new U.S. facilities.</a:t>
            </a:r>
          </a:p>
          <a:p>
            <a:r>
              <a:rPr lang="en-US" sz="1900"/>
              <a:t>Phased implementation expected in early 2026 once HTS codes are finalized.</a:t>
            </a:r>
          </a:p>
          <a:p>
            <a:r>
              <a:rPr lang="en-US" sz="1900"/>
              <a:t>Uncertainty remains around:</a:t>
            </a:r>
          </a:p>
          <a:p>
            <a:pPr lvl="1"/>
            <a:r>
              <a:rPr lang="en-US" sz="1900"/>
              <a:t>Applicability to finished drugs vs. active ingredients (APIs)</a:t>
            </a:r>
          </a:p>
          <a:p>
            <a:pPr lvl="1"/>
            <a:r>
              <a:rPr lang="en-US" sz="1900"/>
              <a:t>Definition of ‘Made in the USA’ verification.</a:t>
            </a:r>
          </a:p>
          <a:p>
            <a:r>
              <a:rPr lang="en-US" sz="1900"/>
              <a:t>Countries like the EU and Japan are seeking mutual trade deals to reduce or cap tariffs on pharmaceuticals, avoiding a trade war and preserving market access.</a:t>
            </a:r>
          </a:p>
          <a:p>
            <a:endParaRPr lang="en-US" sz="1900"/>
          </a:p>
        </p:txBody>
      </p:sp>
    </p:spTree>
    <p:extLst>
      <p:ext uri="{BB962C8B-B14F-4D97-AF65-F5344CB8AC3E}">
        <p14:creationId xmlns:p14="http://schemas.microsoft.com/office/powerpoint/2010/main" val="3816611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5D0DBB-8C6F-87A3-502B-DAE9334D257A}"/>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Impact on Group Health Plans</a:t>
            </a:r>
          </a:p>
        </p:txBody>
      </p:sp>
      <p:sp>
        <p:nvSpPr>
          <p:cNvPr id="3" name="Content Placeholder 2">
            <a:extLst>
              <a:ext uri="{FF2B5EF4-FFF2-40B4-BE49-F238E27FC236}">
                <a16:creationId xmlns:a16="http://schemas.microsoft.com/office/drawing/2014/main" id="{7AAF368D-FF62-3E44-056E-A1431928D58E}"/>
              </a:ext>
            </a:extLst>
          </p:cNvPr>
          <p:cNvSpPr>
            <a:spLocks noGrp="1"/>
          </p:cNvSpPr>
          <p:nvPr>
            <p:ph idx="1"/>
          </p:nvPr>
        </p:nvSpPr>
        <p:spPr>
          <a:xfrm>
            <a:off x="6503158" y="649480"/>
            <a:ext cx="4862447" cy="5546047"/>
          </a:xfrm>
        </p:spPr>
        <p:txBody>
          <a:bodyPr anchor="ctr">
            <a:normAutofit/>
          </a:bodyPr>
          <a:lstStyle/>
          <a:p>
            <a:r>
              <a:rPr lang="en-US" sz="2000"/>
              <a:t>Short-term: Higher costs for imported branded/specialty drugs (oncology, autoimmune, diabetes).</a:t>
            </a:r>
          </a:p>
          <a:p>
            <a:r>
              <a:rPr lang="en-US" sz="2000"/>
              <a:t>Anticipated effects:</a:t>
            </a:r>
          </a:p>
          <a:p>
            <a:r>
              <a:rPr lang="en-US" sz="2000"/>
              <a:t>Rising 2026 pharmacy claims &amp; specialty costs.</a:t>
            </a:r>
          </a:p>
          <a:p>
            <a:r>
              <a:rPr lang="en-US" sz="2000"/>
              <a:t>Formulary and prior authorization adjustments.</a:t>
            </a:r>
          </a:p>
          <a:p>
            <a:r>
              <a:rPr lang="en-US" sz="2000"/>
              <a:t>Increased stop-loss exposure in self-funded plans.</a:t>
            </a:r>
          </a:p>
          <a:p>
            <a:r>
              <a:rPr lang="en-US" sz="2000"/>
              <a:t>Outlook: Cost pressures through 2026, stabilization by late 2027.</a:t>
            </a:r>
          </a:p>
          <a:p>
            <a:pPr marL="0" indent="0">
              <a:buNone/>
            </a:pPr>
            <a:endParaRPr lang="en-US" sz="2000"/>
          </a:p>
          <a:p>
            <a:pPr marL="0" indent="0">
              <a:buNone/>
            </a:pPr>
            <a:r>
              <a:rPr lang="en-US" sz="2000"/>
              <a:t>Summary: Framework in place, enforcement incomplete.</a:t>
            </a:r>
          </a:p>
          <a:p>
            <a:endParaRPr lang="en-US" sz="2000"/>
          </a:p>
          <a:p>
            <a:endParaRPr lang="en-US" sz="2000"/>
          </a:p>
        </p:txBody>
      </p:sp>
    </p:spTree>
    <p:extLst>
      <p:ext uri="{BB962C8B-B14F-4D97-AF65-F5344CB8AC3E}">
        <p14:creationId xmlns:p14="http://schemas.microsoft.com/office/powerpoint/2010/main" val="9338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304E-02FF-3D4A-7199-FF590907F75D}"/>
              </a:ext>
            </a:extLst>
          </p:cNvPr>
          <p:cNvSpPr>
            <a:spLocks noGrp="1"/>
          </p:cNvSpPr>
          <p:nvPr>
            <p:ph type="title"/>
          </p:nvPr>
        </p:nvSpPr>
        <p:spPr/>
        <p:txBody>
          <a:bodyPr/>
          <a:lstStyle/>
          <a:p>
            <a:r>
              <a:rPr lang="en-US" dirty="0"/>
              <a:t>What is TrumpRx.gov ?</a:t>
            </a:r>
          </a:p>
        </p:txBody>
      </p:sp>
      <p:graphicFrame>
        <p:nvGraphicFramePr>
          <p:cNvPr id="9" name="Content Placeholder 4">
            <a:extLst>
              <a:ext uri="{FF2B5EF4-FFF2-40B4-BE49-F238E27FC236}">
                <a16:creationId xmlns:a16="http://schemas.microsoft.com/office/drawing/2014/main" id="{4B1D3A93-FE2D-C3A6-F7FC-A78C0C57863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2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62142C-9C0E-05E9-EDB3-287F4E141F5C}"/>
              </a:ext>
            </a:extLst>
          </p:cNvPr>
          <p:cNvSpPr>
            <a:spLocks noGrp="1"/>
          </p:cNvSpPr>
          <p:nvPr>
            <p:ph type="title"/>
          </p:nvPr>
        </p:nvSpPr>
        <p:spPr>
          <a:xfrm>
            <a:off x="638879" y="905661"/>
            <a:ext cx="10909640" cy="935734"/>
          </a:xfrm>
        </p:spPr>
        <p:txBody>
          <a:bodyPr vert="horz" lIns="91440" tIns="45720" rIns="91440" bIns="45720" rtlCol="0" anchor="b">
            <a:normAutofit/>
          </a:bodyPr>
          <a:lstStyle/>
          <a:p>
            <a:pPr algn="ctr"/>
            <a:r>
              <a:rPr lang="en-US" sz="4800" kern="1200" dirty="0">
                <a:solidFill>
                  <a:schemeClr val="tx1"/>
                </a:solidFill>
                <a:latin typeface="+mj-lt"/>
                <a:ea typeface="+mj-ea"/>
                <a:cs typeface="+mj-cs"/>
              </a:rPr>
              <a:t>Plan Design Considerations</a:t>
            </a:r>
          </a:p>
        </p:txBody>
      </p:sp>
      <p:sp>
        <p:nvSpPr>
          <p:cNvPr id="45"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78CBCED3-4019-43D5-271C-4CC8BE556B06}"/>
              </a:ext>
            </a:extLst>
          </p:cNvPr>
          <p:cNvGraphicFramePr>
            <a:graphicFrameLocks noGrp="1"/>
          </p:cNvGraphicFramePr>
          <p:nvPr>
            <p:extLst>
              <p:ext uri="{D42A27DB-BD31-4B8C-83A1-F6EECF244321}">
                <p14:modId xmlns:p14="http://schemas.microsoft.com/office/powerpoint/2010/main" val="151688684"/>
              </p:ext>
            </p:extLst>
          </p:nvPr>
        </p:nvGraphicFramePr>
        <p:xfrm>
          <a:off x="1062934" y="2747056"/>
          <a:ext cx="10061533" cy="3102865"/>
        </p:xfrm>
        <a:graphic>
          <a:graphicData uri="http://schemas.openxmlformats.org/drawingml/2006/table">
            <a:tbl>
              <a:tblPr firstRow="1" bandRow="1">
                <a:noFill/>
                <a:tableStyleId>{5C22544A-7EE6-4342-B048-85BDC9FD1C3A}</a:tableStyleId>
              </a:tblPr>
              <a:tblGrid>
                <a:gridCol w="3829129">
                  <a:extLst>
                    <a:ext uri="{9D8B030D-6E8A-4147-A177-3AD203B41FA5}">
                      <a16:colId xmlns:a16="http://schemas.microsoft.com/office/drawing/2014/main" val="3408737138"/>
                    </a:ext>
                  </a:extLst>
                </a:gridCol>
                <a:gridCol w="2977487">
                  <a:extLst>
                    <a:ext uri="{9D8B030D-6E8A-4147-A177-3AD203B41FA5}">
                      <a16:colId xmlns:a16="http://schemas.microsoft.com/office/drawing/2014/main" val="3988239268"/>
                    </a:ext>
                  </a:extLst>
                </a:gridCol>
                <a:gridCol w="3254917">
                  <a:extLst>
                    <a:ext uri="{9D8B030D-6E8A-4147-A177-3AD203B41FA5}">
                      <a16:colId xmlns:a16="http://schemas.microsoft.com/office/drawing/2014/main" val="2089785431"/>
                    </a:ext>
                  </a:extLst>
                </a:gridCol>
              </a:tblGrid>
              <a:tr h="600831">
                <a:tc>
                  <a:txBody>
                    <a:bodyPr/>
                    <a:lstStyle/>
                    <a:p>
                      <a:r>
                        <a:rPr lang="en-US" sz="2100" b="1" cap="none" spc="60">
                          <a:solidFill>
                            <a:schemeClr val="tx1">
                              <a:lumMod val="75000"/>
                              <a:lumOff val="25000"/>
                            </a:schemeClr>
                          </a:solidFill>
                        </a:rPr>
                        <a:t>Waiting Periods</a:t>
                      </a:r>
                    </a:p>
                  </a:txBody>
                  <a:tcPr marL="247750" marR="296966" marT="123875" marB="123875"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en-US" sz="2100" b="1" cap="none" spc="60">
                          <a:solidFill>
                            <a:schemeClr val="tx1">
                              <a:lumMod val="75000"/>
                              <a:lumOff val="25000"/>
                            </a:schemeClr>
                          </a:solidFill>
                        </a:rPr>
                        <a:t>Term Rules</a:t>
                      </a:r>
                    </a:p>
                  </a:txBody>
                  <a:tcPr marL="247750" marR="296966" marT="123875" marB="123875"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en-US" sz="2100" b="1" cap="none" spc="60">
                          <a:solidFill>
                            <a:schemeClr val="tx1">
                              <a:lumMod val="75000"/>
                              <a:lumOff val="25000"/>
                            </a:schemeClr>
                          </a:solidFill>
                        </a:rPr>
                        <a:t>Accumulators</a:t>
                      </a:r>
                    </a:p>
                  </a:txBody>
                  <a:tcPr marL="247750" marR="296966" marT="123875" marB="123875"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3782219357"/>
                  </a:ext>
                </a:extLst>
              </a:tr>
              <a:tr h="2502034">
                <a:tc>
                  <a:txBody>
                    <a:bodyPr/>
                    <a:lstStyle/>
                    <a:p>
                      <a:pPr marL="0" indent="0">
                        <a:buNone/>
                      </a:pPr>
                      <a:r>
                        <a:rPr lang="en-US" sz="2100" kern="1200" cap="none" spc="0">
                          <a:solidFill>
                            <a:schemeClr val="tx1">
                              <a:lumMod val="75000"/>
                              <a:lumOff val="25000"/>
                            </a:schemeClr>
                          </a:solidFill>
                          <a:latin typeface="+mn-lt"/>
                          <a:ea typeface="+mn-ea"/>
                          <a:cs typeface="+mn-cs"/>
                        </a:rPr>
                        <a:t>Options: </a:t>
                      </a:r>
                    </a:p>
                    <a:p>
                      <a:pPr marL="0" indent="0">
                        <a:buNone/>
                      </a:pPr>
                      <a:endParaRPr lang="en-US" sz="2100" kern="1200" cap="none" spc="0">
                        <a:solidFill>
                          <a:schemeClr val="tx1">
                            <a:lumMod val="75000"/>
                            <a:lumOff val="25000"/>
                          </a:schemeClr>
                        </a:solidFill>
                        <a:latin typeface="+mn-lt"/>
                        <a:ea typeface="+mn-ea"/>
                        <a:cs typeface="+mn-cs"/>
                      </a:endParaRPr>
                    </a:p>
                    <a:p>
                      <a:pPr marL="285750" indent="-285750">
                        <a:buFont typeface="Arial" panose="020B0604020202020204" pitchFamily="34" charset="0"/>
                        <a:buChar char="•"/>
                      </a:pPr>
                      <a:r>
                        <a:rPr lang="en-US" sz="2100" kern="1200" cap="none" spc="0">
                          <a:solidFill>
                            <a:schemeClr val="tx1">
                              <a:lumMod val="75000"/>
                              <a:lumOff val="25000"/>
                            </a:schemeClr>
                          </a:solidFill>
                          <a:latin typeface="+mn-lt"/>
                          <a:ea typeface="+mn-ea"/>
                          <a:cs typeface="+mn-cs"/>
                        </a:rPr>
                        <a:t>0, 30, 60 or 90 days</a:t>
                      </a:r>
                    </a:p>
                    <a:p>
                      <a:pPr marL="285750" indent="-285750">
                        <a:buFont typeface="Arial" panose="020B0604020202020204" pitchFamily="34" charset="0"/>
                        <a:buChar char="•"/>
                      </a:pPr>
                      <a:r>
                        <a:rPr lang="en-US" sz="2100" kern="1200" cap="none" spc="0">
                          <a:solidFill>
                            <a:schemeClr val="tx1">
                              <a:lumMod val="75000"/>
                              <a:lumOff val="25000"/>
                            </a:schemeClr>
                          </a:solidFill>
                          <a:latin typeface="+mn-lt"/>
                          <a:ea typeface="+mn-ea"/>
                          <a:cs typeface="+mn-cs"/>
                        </a:rPr>
                        <a:t>Can’t exceed 90 days</a:t>
                      </a:r>
                    </a:p>
                    <a:p>
                      <a:pPr marL="285750" indent="-285750">
                        <a:buFont typeface="Arial" panose="020B0604020202020204" pitchFamily="34" charset="0"/>
                        <a:buChar char="•"/>
                      </a:pPr>
                      <a:r>
                        <a:rPr lang="en-US" sz="2100" kern="1200" cap="none" spc="0">
                          <a:solidFill>
                            <a:schemeClr val="tx1">
                              <a:lumMod val="75000"/>
                              <a:lumOff val="25000"/>
                            </a:schemeClr>
                          </a:solidFill>
                          <a:latin typeface="+mn-lt"/>
                          <a:ea typeface="+mn-ea"/>
                          <a:cs typeface="+mn-cs"/>
                        </a:rPr>
                        <a:t>1</a:t>
                      </a:r>
                      <a:r>
                        <a:rPr lang="en-US" sz="2100" kern="1200" cap="none" spc="0" baseline="30000">
                          <a:solidFill>
                            <a:schemeClr val="tx1">
                              <a:lumMod val="75000"/>
                              <a:lumOff val="25000"/>
                            </a:schemeClr>
                          </a:solidFill>
                          <a:latin typeface="+mn-lt"/>
                          <a:ea typeface="+mn-ea"/>
                          <a:cs typeface="+mn-cs"/>
                        </a:rPr>
                        <a:t>st</a:t>
                      </a:r>
                      <a:r>
                        <a:rPr lang="en-US" sz="2100" kern="1200" cap="none" spc="0">
                          <a:solidFill>
                            <a:schemeClr val="tx1">
                              <a:lumMod val="75000"/>
                              <a:lumOff val="25000"/>
                            </a:schemeClr>
                          </a:solidFill>
                          <a:latin typeface="+mn-lt"/>
                          <a:ea typeface="+mn-ea"/>
                          <a:cs typeface="+mn-cs"/>
                        </a:rPr>
                        <a:t> of month following or immediately following </a:t>
                      </a:r>
                    </a:p>
                    <a:p>
                      <a:endParaRPr lang="en-US" sz="2100" cap="none" spc="0" dirty="0">
                        <a:solidFill>
                          <a:schemeClr val="tx1">
                            <a:lumMod val="75000"/>
                            <a:lumOff val="25000"/>
                          </a:schemeClr>
                        </a:solidFill>
                      </a:endParaRPr>
                    </a:p>
                  </a:txBody>
                  <a:tcPr marL="247750" marR="296966" marT="123875" marB="12387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US" sz="2100" kern="1200" cap="none" spc="0" dirty="0">
                          <a:solidFill>
                            <a:schemeClr val="tx1">
                              <a:lumMod val="75000"/>
                              <a:lumOff val="25000"/>
                            </a:schemeClr>
                          </a:solidFill>
                          <a:latin typeface="+mn-lt"/>
                          <a:ea typeface="+mn-ea"/>
                          <a:cs typeface="+mn-cs"/>
                        </a:rPr>
                        <a:t>Options: </a:t>
                      </a:r>
                    </a:p>
                    <a:p>
                      <a:endParaRPr lang="en-US" sz="2100" kern="1200" cap="none" spc="0" dirty="0">
                        <a:solidFill>
                          <a:schemeClr val="tx1">
                            <a:lumMod val="75000"/>
                            <a:lumOff val="25000"/>
                          </a:schemeClr>
                        </a:solidFill>
                        <a:latin typeface="+mn-lt"/>
                        <a:ea typeface="+mn-ea"/>
                        <a:cs typeface="+mn-cs"/>
                      </a:endParaRPr>
                    </a:p>
                    <a:p>
                      <a:pPr marL="285750" indent="-285750">
                        <a:buFont typeface="Arial" panose="020B0604020202020204" pitchFamily="34" charset="0"/>
                        <a:buChar char="•"/>
                      </a:pPr>
                      <a:r>
                        <a:rPr lang="en-US" sz="2100" kern="1200" cap="none" spc="0" dirty="0">
                          <a:solidFill>
                            <a:schemeClr val="tx1">
                              <a:lumMod val="75000"/>
                              <a:lumOff val="25000"/>
                            </a:schemeClr>
                          </a:solidFill>
                          <a:latin typeface="+mn-lt"/>
                          <a:ea typeface="+mn-ea"/>
                          <a:cs typeface="+mn-cs"/>
                        </a:rPr>
                        <a:t>Last day worked</a:t>
                      </a:r>
                    </a:p>
                    <a:p>
                      <a:pPr marL="285750" indent="-285750">
                        <a:buFont typeface="Arial" panose="020B0604020202020204" pitchFamily="34" charset="0"/>
                        <a:buChar char="•"/>
                      </a:pPr>
                      <a:r>
                        <a:rPr lang="en-US" sz="2100" kern="1200" cap="none" spc="0" dirty="0">
                          <a:solidFill>
                            <a:schemeClr val="tx1">
                              <a:lumMod val="75000"/>
                              <a:lumOff val="25000"/>
                            </a:schemeClr>
                          </a:solidFill>
                          <a:latin typeface="+mn-lt"/>
                          <a:ea typeface="+mn-ea"/>
                          <a:cs typeface="+mn-cs"/>
                        </a:rPr>
                        <a:t>End of month</a:t>
                      </a:r>
                    </a:p>
                    <a:p>
                      <a:endParaRPr lang="en-US" sz="2100" cap="none" spc="0" dirty="0">
                        <a:solidFill>
                          <a:schemeClr val="tx1">
                            <a:lumMod val="75000"/>
                            <a:lumOff val="25000"/>
                          </a:schemeClr>
                        </a:solidFill>
                      </a:endParaRPr>
                    </a:p>
                  </a:txBody>
                  <a:tcPr marL="247750" marR="296966" marT="123875" marB="12387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US" sz="2100" kern="1200" cap="none" spc="0" dirty="0">
                          <a:solidFill>
                            <a:schemeClr val="tx1">
                              <a:lumMod val="75000"/>
                              <a:lumOff val="25000"/>
                            </a:schemeClr>
                          </a:solidFill>
                          <a:latin typeface="+mn-lt"/>
                          <a:ea typeface="+mn-ea"/>
                          <a:cs typeface="+mn-cs"/>
                        </a:rPr>
                        <a:t>Options: </a:t>
                      </a:r>
                    </a:p>
                    <a:p>
                      <a:endParaRPr lang="en-US" sz="2100" kern="1200" cap="none" spc="0" dirty="0">
                        <a:solidFill>
                          <a:schemeClr val="tx1">
                            <a:lumMod val="75000"/>
                            <a:lumOff val="25000"/>
                          </a:schemeClr>
                        </a:solidFill>
                        <a:latin typeface="+mn-lt"/>
                        <a:ea typeface="+mn-ea"/>
                        <a:cs typeface="+mn-cs"/>
                      </a:endParaRPr>
                    </a:p>
                    <a:p>
                      <a:pPr marL="285750" indent="-285750">
                        <a:buFont typeface="Arial" panose="020B0604020202020204" pitchFamily="34" charset="0"/>
                        <a:buChar char="•"/>
                      </a:pPr>
                      <a:r>
                        <a:rPr lang="en-US" sz="2100" kern="1200" cap="none" spc="0" dirty="0">
                          <a:solidFill>
                            <a:schemeClr val="tx1">
                              <a:lumMod val="75000"/>
                              <a:lumOff val="25000"/>
                            </a:schemeClr>
                          </a:solidFill>
                          <a:latin typeface="+mn-lt"/>
                          <a:ea typeface="+mn-ea"/>
                          <a:cs typeface="+mn-cs"/>
                        </a:rPr>
                        <a:t>Calendar Year</a:t>
                      </a:r>
                    </a:p>
                    <a:p>
                      <a:pPr marL="285750" indent="-285750">
                        <a:buFont typeface="Arial" panose="020B0604020202020204" pitchFamily="34" charset="0"/>
                        <a:buChar char="•"/>
                      </a:pPr>
                      <a:r>
                        <a:rPr lang="en-US" sz="2100" kern="1200" cap="none" spc="0" dirty="0">
                          <a:solidFill>
                            <a:schemeClr val="tx1">
                              <a:lumMod val="75000"/>
                              <a:lumOff val="25000"/>
                            </a:schemeClr>
                          </a:solidFill>
                          <a:latin typeface="+mn-lt"/>
                          <a:ea typeface="+mn-ea"/>
                          <a:cs typeface="Arial"/>
                        </a:rPr>
                        <a:t>Upon plan renewal</a:t>
                      </a:r>
                    </a:p>
                    <a:p>
                      <a:endParaRPr lang="en-US" sz="2100" cap="none" spc="0" dirty="0">
                        <a:solidFill>
                          <a:schemeClr val="tx1">
                            <a:lumMod val="75000"/>
                            <a:lumOff val="25000"/>
                          </a:schemeClr>
                        </a:solidFill>
                      </a:endParaRPr>
                    </a:p>
                  </a:txBody>
                  <a:tcPr marL="247750" marR="296966" marT="123875" marB="12387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4287726005"/>
                  </a:ext>
                </a:extLst>
              </a:tr>
            </a:tbl>
          </a:graphicData>
        </a:graphic>
      </p:graphicFrame>
      <p:sp>
        <p:nvSpPr>
          <p:cNvPr id="5" name="TextBox 4">
            <a:extLst>
              <a:ext uri="{FF2B5EF4-FFF2-40B4-BE49-F238E27FC236}">
                <a16:creationId xmlns:a16="http://schemas.microsoft.com/office/drawing/2014/main" id="{C0685F8B-E244-9007-46E7-B8937CF9277C}"/>
              </a:ext>
            </a:extLst>
          </p:cNvPr>
          <p:cNvSpPr txBox="1"/>
          <p:nvPr/>
        </p:nvSpPr>
        <p:spPr>
          <a:xfrm>
            <a:off x="1062933" y="6234777"/>
            <a:ext cx="10061533" cy="369332"/>
          </a:xfrm>
          <a:prstGeom prst="rect">
            <a:avLst/>
          </a:prstGeom>
          <a:solidFill>
            <a:schemeClr val="accent2"/>
          </a:solidFill>
        </p:spPr>
        <p:txBody>
          <a:bodyPr wrap="square" rtlCol="0">
            <a:spAutoFit/>
          </a:bodyPr>
          <a:lstStyle/>
          <a:p>
            <a:r>
              <a:rPr lang="en-US" dirty="0"/>
              <a:t>Note: Can’t change when the plan renews – July 1st</a:t>
            </a:r>
          </a:p>
        </p:txBody>
      </p:sp>
    </p:spTree>
    <p:extLst>
      <p:ext uri="{BB962C8B-B14F-4D97-AF65-F5344CB8AC3E}">
        <p14:creationId xmlns:p14="http://schemas.microsoft.com/office/powerpoint/2010/main" val="68253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150FBA-9077-39CB-9278-95F6DA313928}"/>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43679C9-DAB0-2BBA-3B22-3176223A3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329D92C-2792-5103-CDD4-B5A3A9495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77DCFE-4C85-BE55-1431-CFA7D51E9F6E}"/>
              </a:ext>
            </a:extLst>
          </p:cNvPr>
          <p:cNvSpPr>
            <a:spLocks noGrp="1"/>
          </p:cNvSpPr>
          <p:nvPr>
            <p:ph type="title"/>
          </p:nvPr>
        </p:nvSpPr>
        <p:spPr>
          <a:xfrm>
            <a:off x="591312" y="3896689"/>
            <a:ext cx="4215063" cy="2398713"/>
          </a:xfrm>
        </p:spPr>
        <p:txBody>
          <a:bodyPr>
            <a:normAutofit/>
          </a:bodyPr>
          <a:lstStyle/>
          <a:p>
            <a:pPr algn="ctr"/>
            <a:r>
              <a:rPr lang="en-US" dirty="0"/>
              <a:t>Thankyou !  </a:t>
            </a:r>
          </a:p>
        </p:txBody>
      </p:sp>
      <p:pic>
        <p:nvPicPr>
          <p:cNvPr id="4" name="Picture 3" descr="A blue and white logo&#10;&#10;AI-generated content may be incorrect.">
            <a:extLst>
              <a:ext uri="{FF2B5EF4-FFF2-40B4-BE49-F238E27FC236}">
                <a16:creationId xmlns:a16="http://schemas.microsoft.com/office/drawing/2014/main" id="{B5A68842-AEEA-D0FF-21C4-D872E2F4F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880" y="553454"/>
            <a:ext cx="7965409" cy="2469279"/>
          </a:xfrm>
          <a:prstGeom prst="rect">
            <a:avLst/>
          </a:prstGeom>
        </p:spPr>
      </p:pic>
      <p:sp>
        <p:nvSpPr>
          <p:cNvPr id="3" name="Content Placeholder 2">
            <a:extLst>
              <a:ext uri="{FF2B5EF4-FFF2-40B4-BE49-F238E27FC236}">
                <a16:creationId xmlns:a16="http://schemas.microsoft.com/office/drawing/2014/main" id="{47A6D5B5-176F-9C5D-DA00-CA8576A62F58}"/>
              </a:ext>
            </a:extLst>
          </p:cNvPr>
          <p:cNvSpPr>
            <a:spLocks noGrp="1"/>
          </p:cNvSpPr>
          <p:nvPr>
            <p:ph idx="1"/>
          </p:nvPr>
        </p:nvSpPr>
        <p:spPr>
          <a:xfrm>
            <a:off x="5630779" y="3884452"/>
            <a:ext cx="5723021" cy="2398713"/>
          </a:xfrm>
        </p:spPr>
        <p:txBody>
          <a:bodyPr anchor="ctr">
            <a:normAutofit/>
          </a:bodyPr>
          <a:lstStyle/>
          <a:p>
            <a:r>
              <a:rPr lang="en-US" sz="3600" dirty="0"/>
              <a:t>Kelly Harding</a:t>
            </a:r>
          </a:p>
          <a:p>
            <a:r>
              <a:rPr lang="en-US" sz="3600" dirty="0"/>
              <a:t>Christina Heckathorn </a:t>
            </a:r>
          </a:p>
        </p:txBody>
      </p:sp>
    </p:spTree>
    <p:extLst>
      <p:ext uri="{BB962C8B-B14F-4D97-AF65-F5344CB8AC3E}">
        <p14:creationId xmlns:p14="http://schemas.microsoft.com/office/powerpoint/2010/main" val="423736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74A67E-EF2D-02A6-A01F-E917FB686F95}"/>
              </a:ext>
            </a:extLst>
          </p:cNvPr>
          <p:cNvSpPr>
            <a:spLocks noGrp="1"/>
          </p:cNvSpPr>
          <p:nvPr>
            <p:ph type="title"/>
          </p:nvPr>
        </p:nvSpPr>
        <p:spPr>
          <a:xfrm>
            <a:off x="572493" y="238539"/>
            <a:ext cx="11018520" cy="1434415"/>
          </a:xfrm>
        </p:spPr>
        <p:txBody>
          <a:bodyPr anchor="b">
            <a:normAutofit/>
          </a:bodyPr>
          <a:lstStyle/>
          <a:p>
            <a:r>
              <a:rPr lang="en-US" sz="4800" dirty="0"/>
              <a:t>Medicare Part D</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A348629D-17AA-9EA7-4084-27FACA6A2FD2}"/>
              </a:ext>
            </a:extLst>
          </p:cNvPr>
          <p:cNvSpPr>
            <a:spLocks noGrp="1" noChangeArrowheads="1"/>
          </p:cNvSpPr>
          <p:nvPr>
            <p:ph idx="1"/>
          </p:nvPr>
        </p:nvSpPr>
        <p:spPr bwMode="auto">
          <a:xfrm>
            <a:off x="332202" y="1986435"/>
            <a:ext cx="10880888" cy="45580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lvl="1">
              <a:defRPr/>
            </a:pPr>
            <a:r>
              <a:rPr lang="en-US" sz="2000" dirty="0"/>
              <a:t>Individuals who are eligible for Medicare </a:t>
            </a:r>
            <a:r>
              <a:rPr lang="en-US" sz="2000" u="sng" dirty="0"/>
              <a:t>must have creditable coverage </a:t>
            </a:r>
            <a:r>
              <a:rPr lang="en-US" sz="2000" dirty="0"/>
              <a:t>or they will pay late enrollment penalties</a:t>
            </a:r>
          </a:p>
          <a:p>
            <a:pPr lvl="1">
              <a:defRPr/>
            </a:pPr>
            <a:r>
              <a:rPr lang="en-US" sz="2000" u="sng" dirty="0"/>
              <a:t>Employers do not have to offer </a:t>
            </a:r>
            <a:r>
              <a:rPr lang="en-US" sz="2000" dirty="0"/>
              <a:t>creditable coverage, just provide notice to employees and spouses </a:t>
            </a:r>
          </a:p>
          <a:p>
            <a:pPr marL="457200" lvl="1" indent="0">
              <a:buNone/>
              <a:defRPr/>
            </a:pPr>
            <a:endParaRPr lang="en-US" sz="2000" dirty="0"/>
          </a:p>
          <a:p>
            <a:pPr marL="457200" lvl="1" indent="0">
              <a:buNone/>
              <a:defRPr/>
            </a:pPr>
            <a:endParaRPr lang="en-US" sz="1800" dirty="0"/>
          </a:p>
          <a:p>
            <a:pPr lvl="1">
              <a:defRPr/>
            </a:pPr>
            <a:endParaRPr lang="en-US" sz="1800" dirty="0"/>
          </a:p>
          <a:p>
            <a:pPr lvl="1">
              <a:defRPr/>
            </a:pPr>
            <a:endParaRPr lang="en-US" sz="2000" dirty="0"/>
          </a:p>
          <a:p>
            <a:pPr lvl="1">
              <a:defRPr/>
            </a:pPr>
            <a:r>
              <a:rPr lang="en-US" sz="2000" dirty="0"/>
              <a:t>2026 out of pocket maximum of $2,100 potentially makes Medicare more attractive than group plans for certain Medicare eligible individuals</a:t>
            </a:r>
          </a:p>
          <a:p>
            <a:pPr lvl="1">
              <a:defRPr/>
            </a:pPr>
            <a:r>
              <a:rPr lang="en-US" sz="2000" dirty="0"/>
              <a:t>Group health plans must provide a notice of creditable coverage to employees by October 15</a:t>
            </a:r>
            <a:r>
              <a:rPr lang="en-US" sz="2000" baseline="30000" dirty="0"/>
              <a:t>th</a:t>
            </a:r>
            <a:r>
              <a:rPr lang="en-US" sz="2000" dirty="0"/>
              <a:t> </a:t>
            </a:r>
          </a:p>
          <a:p>
            <a:pPr lvl="1">
              <a:defRPr/>
            </a:pPr>
            <a:r>
              <a:rPr lang="en-US" sz="2000" dirty="0"/>
              <a:t>Keep in mind that if your plan was previously “creditable,” it may not be upon renewal in 2026</a:t>
            </a:r>
          </a:p>
          <a:p>
            <a:pPr marL="0" marR="0" lvl="0" indent="0" defTabSz="914400" rtl="0" eaLnBrk="0" fontAlgn="base" latinLnBrk="0" hangingPunct="0">
              <a:spcBef>
                <a:spcPct val="0"/>
              </a:spcBef>
              <a:spcAft>
                <a:spcPts val="600"/>
              </a:spcAft>
              <a:buClrTx/>
              <a:buSzTx/>
              <a:buNone/>
              <a:tabLst/>
            </a:pPr>
            <a:endParaRPr kumimoji="0" lang="en-US" altLang="en-US" sz="2400" b="0" i="0" u="none" strike="noStrike" cap="none" normalizeH="0" baseline="0" dirty="0">
              <a:ln>
                <a:noFill/>
              </a:ln>
              <a:effectLst/>
              <a:latin typeface="Arial" panose="020B0604020202020204" pitchFamily="34" charset="0"/>
            </a:endParaRPr>
          </a:p>
        </p:txBody>
      </p:sp>
      <p:sp>
        <p:nvSpPr>
          <p:cNvPr id="3" name="TextBox 2">
            <a:extLst>
              <a:ext uri="{FF2B5EF4-FFF2-40B4-BE49-F238E27FC236}">
                <a16:creationId xmlns:a16="http://schemas.microsoft.com/office/drawing/2014/main" id="{C7D94BC9-10EF-F619-EC92-3716DF28BBBF}"/>
              </a:ext>
            </a:extLst>
          </p:cNvPr>
          <p:cNvSpPr txBox="1"/>
          <p:nvPr/>
        </p:nvSpPr>
        <p:spPr>
          <a:xfrm>
            <a:off x="0" y="3513374"/>
            <a:ext cx="11545293" cy="738664"/>
          </a:xfrm>
          <a:prstGeom prst="rect">
            <a:avLst/>
          </a:prstGeom>
          <a:solidFill>
            <a:schemeClr val="accent2"/>
          </a:solidFill>
        </p:spPr>
        <p:txBody>
          <a:bodyPr wrap="square" rtlCol="0">
            <a:spAutoFit/>
          </a:bodyPr>
          <a:lstStyle/>
          <a:p>
            <a:r>
              <a:rPr lang="en-US" sz="2400" b="1" dirty="0">
                <a:solidFill>
                  <a:schemeClr val="bg1"/>
                </a:solidFill>
                <a:ea typeface="Helvetica" charset="0"/>
                <a:cs typeface="Helvetica" charset="0"/>
              </a:rPr>
              <a:t>Creditable coverage = coverage at least as good as Part D</a:t>
            </a:r>
          </a:p>
          <a:p>
            <a:endParaRPr lang="en-US" dirty="0"/>
          </a:p>
        </p:txBody>
      </p:sp>
    </p:spTree>
    <p:extLst>
      <p:ext uri="{BB962C8B-B14F-4D97-AF65-F5344CB8AC3E}">
        <p14:creationId xmlns:p14="http://schemas.microsoft.com/office/powerpoint/2010/main" val="50956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0D00-3F16-B616-C174-1D6615E2DA2C}"/>
              </a:ext>
            </a:extLst>
          </p:cNvPr>
          <p:cNvSpPr>
            <a:spLocks noGrp="1"/>
          </p:cNvSpPr>
          <p:nvPr>
            <p:ph type="title"/>
          </p:nvPr>
        </p:nvSpPr>
        <p:spPr/>
        <p:txBody>
          <a:bodyPr/>
          <a:lstStyle/>
          <a:p>
            <a:r>
              <a:rPr lang="en-US" sz="4400" b="0" dirty="0">
                <a:solidFill>
                  <a:schemeClr val="tx1"/>
                </a:solidFill>
                <a:latin typeface="+mj-lt"/>
              </a:rPr>
              <a:t>Gag Clause: Attestation Requirements</a:t>
            </a:r>
          </a:p>
        </p:txBody>
      </p:sp>
      <p:sp>
        <p:nvSpPr>
          <p:cNvPr id="3" name="Rectangle: Diagonal Corners Rounded 2">
            <a:extLst>
              <a:ext uri="{FF2B5EF4-FFF2-40B4-BE49-F238E27FC236}">
                <a16:creationId xmlns:a16="http://schemas.microsoft.com/office/drawing/2014/main" id="{AE04D090-633B-8B0A-623C-D6D6F890D103}"/>
              </a:ext>
            </a:extLst>
          </p:cNvPr>
          <p:cNvSpPr/>
          <p:nvPr/>
        </p:nvSpPr>
        <p:spPr>
          <a:xfrm>
            <a:off x="584998" y="5363264"/>
            <a:ext cx="11022004" cy="1054440"/>
          </a:xfrm>
          <a:prstGeom prst="round2Diag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spcBef>
                <a:spcPts val="1200"/>
              </a:spcBef>
            </a:pPr>
            <a:endParaRPr lang="en-US" sz="1800" i="1" dirty="0">
              <a:solidFill>
                <a:schemeClr val="bg1"/>
              </a:solidFill>
              <a:latin typeface="Arial"/>
              <a:cs typeface="Arial"/>
            </a:endParaRPr>
          </a:p>
        </p:txBody>
      </p:sp>
      <p:sp>
        <p:nvSpPr>
          <p:cNvPr id="5" name="TextBox 4">
            <a:extLst>
              <a:ext uri="{FF2B5EF4-FFF2-40B4-BE49-F238E27FC236}">
                <a16:creationId xmlns:a16="http://schemas.microsoft.com/office/drawing/2014/main" id="{640DF2FE-C3EF-9A02-03AD-40F86B3B839B}"/>
              </a:ext>
            </a:extLst>
          </p:cNvPr>
          <p:cNvSpPr txBox="1"/>
          <p:nvPr/>
        </p:nvSpPr>
        <p:spPr>
          <a:xfrm>
            <a:off x="842209" y="5491297"/>
            <a:ext cx="10564315" cy="683264"/>
          </a:xfrm>
          <a:prstGeom prst="rect">
            <a:avLst/>
          </a:prstGeom>
          <a:noFill/>
        </p:spPr>
        <p:txBody>
          <a:bodyPr wrap="square" numCol="2">
            <a:spAutoFit/>
          </a:bodyPr>
          <a:lstStyle/>
          <a:p>
            <a:pPr>
              <a:lnSpc>
                <a:spcPct val="90000"/>
              </a:lnSpc>
              <a:spcBef>
                <a:spcPts val="1200"/>
              </a:spcBef>
            </a:pPr>
            <a:r>
              <a:rPr lang="en-US" sz="1600" b="1" spc="-5" dirty="0">
                <a:latin typeface="+mj-lt"/>
                <a:cs typeface="Arial Black" panose="020B0604020202020204" pitchFamily="34" charset="0"/>
              </a:rPr>
              <a:t>How is the attestation submitted?</a:t>
            </a:r>
          </a:p>
          <a:p>
            <a:pPr>
              <a:spcAft>
                <a:spcPts val="1200"/>
              </a:spcAft>
            </a:pPr>
            <a:r>
              <a:rPr lang="en-US" sz="1400" dirty="0">
                <a:latin typeface="+mj-lt"/>
                <a:cs typeface="Arial" panose="020B0604020202020204" pitchFamily="34" charset="0"/>
              </a:rPr>
              <a:t>Via the HIOS site: </a:t>
            </a:r>
            <a:r>
              <a:rPr lang="en-US" sz="1400" dirty="0">
                <a:latin typeface="+mj-lt"/>
                <a:hlinkClick r:id="rId2">
                  <a:extLst>
                    <a:ext uri="{A12FA001-AC4F-418D-AE19-62706E023703}">
                      <ahyp:hlinkClr xmlns:ahyp="http://schemas.microsoft.com/office/drawing/2018/hyperlinkcolor" val="tx"/>
                    </a:ext>
                  </a:extLst>
                </a:hlinkClick>
              </a:rPr>
              <a:t>Gag Clause Attestation | Welcome! (cms.gov)</a:t>
            </a:r>
            <a:endParaRPr lang="en-US" sz="1400" u="sng" dirty="0">
              <a:latin typeface="+mj-lt"/>
              <a:cs typeface="Arial"/>
            </a:endParaRPr>
          </a:p>
          <a:p>
            <a:pPr>
              <a:lnSpc>
                <a:spcPct val="90000"/>
              </a:lnSpc>
              <a:spcBef>
                <a:spcPts val="600"/>
              </a:spcBef>
            </a:pPr>
            <a:r>
              <a:rPr lang="en-US" sz="1600" i="1" u="sng" dirty="0">
                <a:latin typeface="+mj-lt"/>
                <a:cs typeface="Arial"/>
              </a:rPr>
              <a:t>Note</a:t>
            </a:r>
            <a:r>
              <a:rPr lang="en-US" sz="1600" i="1" dirty="0">
                <a:latin typeface="+mj-lt"/>
                <a:cs typeface="Arial"/>
              </a:rPr>
              <a:t>: Anthem will file the attestation for KACO Association Health Plan groups </a:t>
            </a:r>
          </a:p>
        </p:txBody>
      </p:sp>
      <p:sp>
        <p:nvSpPr>
          <p:cNvPr id="6" name="Rectangle: Diagonal Corners Rounded 5">
            <a:extLst>
              <a:ext uri="{FF2B5EF4-FFF2-40B4-BE49-F238E27FC236}">
                <a16:creationId xmlns:a16="http://schemas.microsoft.com/office/drawing/2014/main" id="{8A629F91-ECB8-1C8C-AE95-45F77A03C080}"/>
              </a:ext>
            </a:extLst>
          </p:cNvPr>
          <p:cNvSpPr/>
          <p:nvPr/>
        </p:nvSpPr>
        <p:spPr>
          <a:xfrm>
            <a:off x="571793" y="1464960"/>
            <a:ext cx="11048413" cy="912358"/>
          </a:xfrm>
          <a:prstGeom prst="round2Diag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spcBef>
                <a:spcPts val="1200"/>
              </a:spcBef>
            </a:pPr>
            <a:endParaRPr lang="en-US" sz="1800" i="1" dirty="0">
              <a:solidFill>
                <a:schemeClr val="bg1"/>
              </a:solidFill>
              <a:latin typeface="Arial"/>
              <a:cs typeface="Arial"/>
            </a:endParaRPr>
          </a:p>
        </p:txBody>
      </p:sp>
      <p:sp>
        <p:nvSpPr>
          <p:cNvPr id="7" name="TextBox 6">
            <a:extLst>
              <a:ext uri="{FF2B5EF4-FFF2-40B4-BE49-F238E27FC236}">
                <a16:creationId xmlns:a16="http://schemas.microsoft.com/office/drawing/2014/main" id="{EFF86CB0-C5B1-A9CF-56A9-A643704A87E5}"/>
              </a:ext>
            </a:extLst>
          </p:cNvPr>
          <p:cNvSpPr txBox="1"/>
          <p:nvPr/>
        </p:nvSpPr>
        <p:spPr>
          <a:xfrm>
            <a:off x="842209" y="1620296"/>
            <a:ext cx="10426030" cy="535531"/>
          </a:xfrm>
          <a:prstGeom prst="rect">
            <a:avLst/>
          </a:prstGeom>
          <a:solidFill>
            <a:schemeClr val="bg1">
              <a:lumMod val="85000"/>
            </a:schemeClr>
          </a:solidFill>
        </p:spPr>
        <p:txBody>
          <a:bodyPr wrap="square">
            <a:spAutoFit/>
          </a:bodyPr>
          <a:lstStyle/>
          <a:p>
            <a:pPr marR="5080">
              <a:lnSpc>
                <a:spcPct val="90000"/>
              </a:lnSpc>
              <a:spcBef>
                <a:spcPts val="1450"/>
              </a:spcBef>
              <a:buClr>
                <a:srgbClr val="0578D4"/>
              </a:buClr>
              <a:buSzPct val="80000"/>
              <a:tabLst>
                <a:tab pos="699135" algn="l"/>
              </a:tabLst>
            </a:pPr>
            <a:r>
              <a:rPr lang="en-US" sz="1600" b="1" spc="-5" dirty="0">
                <a:cs typeface="Arial Black" panose="020B0604020202020204" pitchFamily="34" charset="0"/>
              </a:rPr>
              <a:t>Purpose: </a:t>
            </a:r>
            <a:r>
              <a:rPr lang="en-US" sz="1600" spc="-5" dirty="0">
                <a:cs typeface="Arial" panose="020B0604020202020204" pitchFamily="34" charset="0"/>
              </a:rPr>
              <a:t>Prohibiting health plans from entering contracts with carriers, TPAs, network and service providers, or others that inhibit a plan’s right to know cost or quality of care information.  </a:t>
            </a:r>
            <a:endParaRPr lang="en-US" sz="1600" dirty="0">
              <a:cs typeface="Arial" panose="020B0604020202020204" pitchFamily="34" charset="0"/>
            </a:endParaRPr>
          </a:p>
        </p:txBody>
      </p:sp>
      <p:sp>
        <p:nvSpPr>
          <p:cNvPr id="8" name="Rectangle: Diagonal Corners Rounded 7">
            <a:extLst>
              <a:ext uri="{FF2B5EF4-FFF2-40B4-BE49-F238E27FC236}">
                <a16:creationId xmlns:a16="http://schemas.microsoft.com/office/drawing/2014/main" id="{094E69E8-802A-4ED0-8AE7-0E869D73A3D7}"/>
              </a:ext>
            </a:extLst>
          </p:cNvPr>
          <p:cNvSpPr/>
          <p:nvPr/>
        </p:nvSpPr>
        <p:spPr>
          <a:xfrm>
            <a:off x="584998" y="2532613"/>
            <a:ext cx="11022006" cy="2705091"/>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spcBef>
                <a:spcPts val="1200"/>
              </a:spcBef>
            </a:pPr>
            <a:endParaRPr lang="en-US" sz="1800" i="1" dirty="0">
              <a:solidFill>
                <a:schemeClr val="bg1"/>
              </a:solidFill>
              <a:latin typeface="Arial"/>
              <a:cs typeface="Arial"/>
            </a:endParaRPr>
          </a:p>
        </p:txBody>
      </p:sp>
      <p:sp>
        <p:nvSpPr>
          <p:cNvPr id="9" name="TextBox 8">
            <a:extLst>
              <a:ext uri="{FF2B5EF4-FFF2-40B4-BE49-F238E27FC236}">
                <a16:creationId xmlns:a16="http://schemas.microsoft.com/office/drawing/2014/main" id="{5B234DFB-342F-D63C-8413-31E63EA0E422}"/>
              </a:ext>
            </a:extLst>
          </p:cNvPr>
          <p:cNvSpPr txBox="1"/>
          <p:nvPr/>
        </p:nvSpPr>
        <p:spPr>
          <a:xfrm>
            <a:off x="797246" y="2687907"/>
            <a:ext cx="10609278" cy="2394502"/>
          </a:xfrm>
          <a:prstGeom prst="rect">
            <a:avLst/>
          </a:prstGeom>
          <a:noFill/>
        </p:spPr>
        <p:txBody>
          <a:bodyPr wrap="square" lIns="182880" tIns="45720" rIns="91440" bIns="45720" anchor="t">
            <a:spAutoFit/>
          </a:bodyPr>
          <a:lstStyle/>
          <a:p>
            <a:pPr>
              <a:lnSpc>
                <a:spcPct val="90000"/>
              </a:lnSpc>
              <a:spcAft>
                <a:spcPts val="600"/>
              </a:spcAft>
            </a:pPr>
            <a:r>
              <a:rPr lang="en-US" sz="1600" b="1" spc="-5" dirty="0">
                <a:solidFill>
                  <a:schemeClr val="bg1"/>
                </a:solidFill>
                <a:latin typeface="+mj-lt"/>
                <a:cs typeface="Arial Black" panose="020B0604020202020204" pitchFamily="34" charset="0"/>
              </a:rPr>
              <a:t>Deadline: </a:t>
            </a:r>
            <a:r>
              <a:rPr lang="en-US" sz="1600" b="1" dirty="0">
                <a:solidFill>
                  <a:schemeClr val="bg1"/>
                </a:solidFill>
                <a:latin typeface="+mj-lt"/>
                <a:cs typeface="Arial" panose="020B0604020202020204" pitchFamily="34" charset="0"/>
              </a:rPr>
              <a:t>December 31, 2025</a:t>
            </a:r>
          </a:p>
          <a:p>
            <a:pPr>
              <a:lnSpc>
                <a:spcPct val="90000"/>
              </a:lnSpc>
              <a:spcAft>
                <a:spcPts val="600"/>
              </a:spcAft>
            </a:pPr>
            <a:r>
              <a:rPr lang="en-US" sz="1600" b="1" spc="-5" dirty="0">
                <a:solidFill>
                  <a:schemeClr val="bg1"/>
                </a:solidFill>
                <a:latin typeface="+mj-lt"/>
                <a:cs typeface="Arial Black" panose="020B0604020202020204" pitchFamily="34" charset="0"/>
              </a:rPr>
              <a:t>The plan must attest that </a:t>
            </a:r>
            <a:r>
              <a:rPr lang="en-US" sz="1600" dirty="0">
                <a:solidFill>
                  <a:schemeClr val="bg1"/>
                </a:solidFill>
                <a:latin typeface="+mj-lt"/>
                <a:cs typeface="Arial" panose="020B0604020202020204" pitchFamily="34" charset="0"/>
              </a:rPr>
              <a:t>it has not agreed to any restrictions on:</a:t>
            </a:r>
          </a:p>
          <a:p>
            <a:pPr marL="342900" indent="-342900">
              <a:lnSpc>
                <a:spcPct val="90000"/>
              </a:lnSpc>
              <a:spcAft>
                <a:spcPts val="600"/>
              </a:spcAft>
              <a:buClr>
                <a:schemeClr val="bg1"/>
              </a:buClr>
              <a:buFont typeface="+mj-lt"/>
              <a:buAutoNum type="arabicPeriod"/>
            </a:pPr>
            <a:r>
              <a:rPr lang="en-US" sz="1600" dirty="0">
                <a:solidFill>
                  <a:schemeClr val="bg1"/>
                </a:solidFill>
                <a:latin typeface="+mj-lt"/>
                <a:cs typeface="Arial" panose="020B0604020202020204" pitchFamily="34" charset="0"/>
              </a:rPr>
              <a:t>The disclosure of provider-specific cost or quality of care information or data to referring providers, the plan sponsor, participants, beneficiaries or enrollees, or individuals eligible to become participants, beneficiaries or enrollees of the plan or coverage;</a:t>
            </a:r>
          </a:p>
          <a:p>
            <a:pPr marL="342900" indent="-342900">
              <a:lnSpc>
                <a:spcPct val="90000"/>
              </a:lnSpc>
              <a:spcAft>
                <a:spcPts val="600"/>
              </a:spcAft>
              <a:buClr>
                <a:schemeClr val="bg1"/>
              </a:buClr>
              <a:buFont typeface="+mj-lt"/>
              <a:buAutoNum type="arabicPeriod"/>
            </a:pPr>
            <a:r>
              <a:rPr lang="en-US" sz="1600" dirty="0">
                <a:solidFill>
                  <a:schemeClr val="bg1"/>
                </a:solidFill>
                <a:latin typeface="+mj-lt"/>
                <a:cs typeface="Arial" panose="020B0604020202020204" pitchFamily="34" charset="0"/>
              </a:rPr>
              <a:t>Electronic access to de-identified claims and encounter information or data for each participant, beneficiary or enrollee upon request; and </a:t>
            </a:r>
          </a:p>
          <a:p>
            <a:pPr marL="342900" indent="-342900">
              <a:lnSpc>
                <a:spcPct val="90000"/>
              </a:lnSpc>
              <a:spcAft>
                <a:spcPts val="600"/>
              </a:spcAft>
              <a:buClr>
                <a:schemeClr val="bg1"/>
              </a:buClr>
              <a:buFont typeface="+mj-lt"/>
              <a:buAutoNum type="arabicPeriod"/>
            </a:pPr>
            <a:r>
              <a:rPr lang="en-US" sz="1600" dirty="0">
                <a:solidFill>
                  <a:schemeClr val="bg1"/>
                </a:solidFill>
                <a:latin typeface="+mj-lt"/>
                <a:cs typeface="Arial" panose="020B0604020202020204" pitchFamily="34" charset="0"/>
              </a:rPr>
              <a:t>Sharing information or data described in (1) and (2), or directing that such information or data </a:t>
            </a:r>
            <a:br>
              <a:rPr lang="en-US" sz="1600" dirty="0">
                <a:solidFill>
                  <a:schemeClr val="bg1"/>
                </a:solidFill>
                <a:latin typeface="+mj-lt"/>
                <a:cs typeface="Arial" panose="020B0604020202020204" pitchFamily="34" charset="0"/>
              </a:rPr>
            </a:br>
            <a:r>
              <a:rPr lang="en-US" sz="1600" dirty="0">
                <a:solidFill>
                  <a:schemeClr val="bg1"/>
                </a:solidFill>
                <a:latin typeface="+mj-lt"/>
                <a:cs typeface="Arial" panose="020B0604020202020204" pitchFamily="34" charset="0"/>
              </a:rPr>
              <a:t>be shared with a HIPAA business associate, consistent with applicable privacy regulations.</a:t>
            </a:r>
          </a:p>
        </p:txBody>
      </p:sp>
      <p:cxnSp>
        <p:nvCxnSpPr>
          <p:cNvPr id="10" name="Straight Connector 9">
            <a:extLst>
              <a:ext uri="{FF2B5EF4-FFF2-40B4-BE49-F238E27FC236}">
                <a16:creationId xmlns:a16="http://schemas.microsoft.com/office/drawing/2014/main" id="{5BD91FE1-1970-56B2-C1D2-8F0996E19EA8}"/>
              </a:ext>
            </a:extLst>
          </p:cNvPr>
          <p:cNvCxnSpPr>
            <a:cxnSpLocks/>
          </p:cNvCxnSpPr>
          <p:nvPr/>
        </p:nvCxnSpPr>
        <p:spPr>
          <a:xfrm>
            <a:off x="5944400" y="5074942"/>
            <a:ext cx="0" cy="60589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28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A8997E-C099-21D3-BC5E-52FC7849CD53}"/>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28DAFE-ACB5-313D-DD50-695D0BAFE7F8}"/>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5400" kern="1200" dirty="0">
                <a:solidFill>
                  <a:schemeClr val="tx1"/>
                </a:solidFill>
                <a:latin typeface="+mj-lt"/>
                <a:ea typeface="+mj-ea"/>
                <a:cs typeface="+mj-cs"/>
              </a:rPr>
              <a:t>ACA Reporting</a:t>
            </a:r>
          </a:p>
        </p:txBody>
      </p:sp>
      <p:sp>
        <p:nvSpPr>
          <p:cNvPr id="2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4ECF8C44-F23E-0D42-7AF3-A90B09502EA0}"/>
              </a:ext>
            </a:extLst>
          </p:cNvPr>
          <p:cNvGraphicFramePr>
            <a:graphicFrameLocks noGrp="1"/>
          </p:cNvGraphicFramePr>
          <p:nvPr>
            <p:extLst>
              <p:ext uri="{D42A27DB-BD31-4B8C-83A1-F6EECF244321}">
                <p14:modId xmlns:p14="http://schemas.microsoft.com/office/powerpoint/2010/main" val="35382858"/>
              </p:ext>
            </p:extLst>
          </p:nvPr>
        </p:nvGraphicFramePr>
        <p:xfrm>
          <a:off x="836628" y="2225778"/>
          <a:ext cx="10518744" cy="4062840"/>
        </p:xfrm>
        <a:graphic>
          <a:graphicData uri="http://schemas.openxmlformats.org/drawingml/2006/table">
            <a:tbl>
              <a:tblPr firstRow="1" lastRow="1">
                <a:tableStyleId>{793D81CF-94F2-401A-BA57-92F5A7B2D0C5}</a:tableStyleId>
              </a:tblPr>
              <a:tblGrid>
                <a:gridCol w="2600784">
                  <a:extLst>
                    <a:ext uri="{9D8B030D-6E8A-4147-A177-3AD203B41FA5}">
                      <a16:colId xmlns:a16="http://schemas.microsoft.com/office/drawing/2014/main" val="1932604638"/>
                    </a:ext>
                  </a:extLst>
                </a:gridCol>
                <a:gridCol w="4068275">
                  <a:extLst>
                    <a:ext uri="{9D8B030D-6E8A-4147-A177-3AD203B41FA5}">
                      <a16:colId xmlns:a16="http://schemas.microsoft.com/office/drawing/2014/main" val="3992857230"/>
                    </a:ext>
                  </a:extLst>
                </a:gridCol>
                <a:gridCol w="3849685">
                  <a:extLst>
                    <a:ext uri="{9D8B030D-6E8A-4147-A177-3AD203B41FA5}">
                      <a16:colId xmlns:a16="http://schemas.microsoft.com/office/drawing/2014/main" val="2152401340"/>
                    </a:ext>
                  </a:extLst>
                </a:gridCol>
              </a:tblGrid>
              <a:tr h="393230">
                <a:tc>
                  <a:txBody>
                    <a:bodyPr/>
                    <a:lstStyle/>
                    <a:p>
                      <a:pPr marL="0" marR="0" indent="0" algn="l" defTabSz="685783" rtl="0" eaLnBrk="1" fontAlgn="auto" latinLnBrk="0" hangingPunct="1">
                        <a:lnSpc>
                          <a:spcPct val="95000"/>
                        </a:lnSpc>
                        <a:spcBef>
                          <a:spcPts val="0"/>
                        </a:spcBef>
                        <a:spcAft>
                          <a:spcPts val="0"/>
                        </a:spcAft>
                        <a:buClrTx/>
                        <a:buSzTx/>
                        <a:buFontTx/>
                        <a:buNone/>
                        <a:tabLst/>
                        <a:defRPr/>
                      </a:pPr>
                      <a:r>
                        <a:rPr lang="en-US" sz="1600" b="1" i="0" dirty="0">
                          <a:solidFill>
                            <a:schemeClr val="bg1"/>
                          </a:solidFill>
                          <a:latin typeface="+mn-lt"/>
                          <a:ea typeface="Helvetica" charset="0"/>
                          <a:cs typeface="Helvetica"/>
                        </a:rPr>
                        <a:t>Who Reports</a:t>
                      </a:r>
                    </a:p>
                  </a:txBody>
                  <a:tcPr marL="63967" marR="63967" marT="85474" marB="85474" anchor="ctr">
                    <a:lnL w="12700" cmpd="sng">
                      <a:noFill/>
                    </a:lnL>
                    <a:lnR>
                      <a:noFill/>
                    </a:lnR>
                    <a:lnT w="12700" cmpd="sng">
                      <a:noFill/>
                    </a:lnT>
                    <a:lnB w="571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lnSpc>
                          <a:spcPct val="95000"/>
                        </a:lnSpc>
                      </a:pPr>
                      <a:r>
                        <a:rPr lang="en-US" sz="1600" b="1" i="0" dirty="0">
                          <a:solidFill>
                            <a:schemeClr val="tx1"/>
                          </a:solidFill>
                          <a:latin typeface="+mn-lt"/>
                          <a:ea typeface="Helvetica" charset="0"/>
                          <a:cs typeface="Helvetica"/>
                        </a:rPr>
                        <a:t>Form(s)</a:t>
                      </a:r>
                      <a:r>
                        <a:rPr lang="en-US" sz="1600" b="1" i="0" baseline="0" dirty="0">
                          <a:solidFill>
                            <a:schemeClr val="tx1"/>
                          </a:solidFill>
                          <a:latin typeface="+mn-lt"/>
                          <a:ea typeface="Helvetica" charset="0"/>
                          <a:cs typeface="Helvetica"/>
                        </a:rPr>
                        <a:t> Required</a:t>
                      </a:r>
                      <a:endParaRPr lang="en-US" sz="1600" b="1" i="0" dirty="0">
                        <a:solidFill>
                          <a:schemeClr val="tx1"/>
                        </a:solidFill>
                        <a:latin typeface="+mn-lt"/>
                        <a:ea typeface="Helvetica" charset="0"/>
                        <a:cs typeface="Helvetica"/>
                      </a:endParaRPr>
                    </a:p>
                  </a:txBody>
                  <a:tcPr marL="63967" marR="63967" marT="85474" marB="85474" anchor="ctr">
                    <a:lnL>
                      <a:noFill/>
                    </a:lnL>
                    <a:lnR>
                      <a:noFill/>
                    </a:lnR>
                    <a:lnT w="12700" cmpd="sng">
                      <a:noFill/>
                    </a:lnT>
                    <a:lnB w="571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pPr>
                      <a:r>
                        <a:rPr lang="en-US" sz="1600" b="1" i="0">
                          <a:solidFill>
                            <a:schemeClr val="tx1"/>
                          </a:solidFill>
                          <a:latin typeface="+mn-lt"/>
                          <a:ea typeface="Helvetica" charset="0"/>
                          <a:cs typeface="Helvetica"/>
                        </a:rPr>
                        <a:t>Due Date</a:t>
                      </a:r>
                    </a:p>
                  </a:txBody>
                  <a:tcPr marL="63967" marR="63967" marT="85474" marB="85474" anchor="ctr">
                    <a:lnL>
                      <a:noFill/>
                    </a:lnL>
                    <a:lnR>
                      <a:noFill/>
                    </a:lnR>
                    <a:lnT w="12700" cmpd="sng">
                      <a:noFill/>
                    </a:lnT>
                    <a:lnB w="571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23832864"/>
                  </a:ext>
                </a:extLst>
              </a:tr>
              <a:tr h="324008">
                <a:tc rowSpan="2">
                  <a:txBody>
                    <a:bodyPr/>
                    <a:lstStyle/>
                    <a:p>
                      <a:pPr marL="57150" indent="0" algn="l" fontAlgn="ctr"/>
                      <a:r>
                        <a:rPr lang="en-US" sz="1100" b="1" i="0" u="none" strike="noStrike" dirty="0">
                          <a:solidFill>
                            <a:srgbClr val="333333"/>
                          </a:solidFill>
                          <a:effectLst/>
                          <a:latin typeface="+mn-lt"/>
                        </a:rPr>
                        <a:t>Small employer, insured plan</a:t>
                      </a:r>
                    </a:p>
                  </a:txBody>
                  <a:tcPr marL="42737" marR="42737" marT="42737" marB="42737">
                    <a:lnL w="12700" cmpd="sng">
                      <a:noFill/>
                    </a:lnL>
                    <a:lnR w="12700" cap="flat" cmpd="sng" algn="ctr">
                      <a:noFill/>
                      <a:prstDash val="solid"/>
                      <a:round/>
                      <a:headEnd type="none" w="med" len="med"/>
                      <a:tailEnd type="none" w="med" len="med"/>
                    </a:lnR>
                    <a:lnT w="57150" cap="flat" cmpd="sng" algn="ctr">
                      <a:solidFill>
                        <a:schemeClr val="tx2"/>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57150" indent="0" algn="l" fontAlgn="ctr"/>
                      <a:r>
                        <a:rPr lang="en-US" sz="1100" b="0" i="0" u="none" strike="noStrike" dirty="0">
                          <a:solidFill>
                            <a:srgbClr val="333333"/>
                          </a:solidFill>
                          <a:effectLst/>
                          <a:latin typeface="+mn-lt"/>
                        </a:rPr>
                        <a:t>No filing required; carrier distributes Form 1094/95-B </a:t>
                      </a:r>
                    </a:p>
                    <a:p>
                      <a:pPr marL="57150" indent="0" algn="l" fontAlgn="ctr"/>
                      <a:endParaRPr lang="en-US" sz="1100" b="0" i="0" u="none" strike="noStrike" dirty="0">
                        <a:solidFill>
                          <a:srgbClr val="333333"/>
                        </a:solidFill>
                        <a:effectLst/>
                        <a:latin typeface="+mn-lt"/>
                      </a:endParaRPr>
                    </a:p>
                    <a:p>
                      <a:pPr marL="57150" marR="0" lvl="0" indent="0" algn="l" defTabSz="685783" rtl="0" eaLnBrk="1" fontAlgn="ctr" latinLnBrk="0" hangingPunct="1">
                        <a:lnSpc>
                          <a:spcPct val="100000"/>
                        </a:lnSpc>
                        <a:spcBef>
                          <a:spcPts val="0"/>
                        </a:spcBef>
                        <a:spcAft>
                          <a:spcPts val="0"/>
                        </a:spcAft>
                        <a:buClrTx/>
                        <a:buSzTx/>
                        <a:buFontTx/>
                        <a:buNone/>
                        <a:tabLst/>
                        <a:defRPr/>
                      </a:pPr>
                      <a:r>
                        <a:rPr lang="en-US" sz="1100" b="0" i="0" u="none" strike="noStrike" baseline="0" dirty="0">
                          <a:solidFill>
                            <a:srgbClr val="333333"/>
                          </a:solidFill>
                          <a:effectLst/>
                          <a:latin typeface="+mn-lt"/>
                        </a:rPr>
                        <a:t>If an aggregated applicable large employer, </a:t>
                      </a:r>
                      <a:r>
                        <a:rPr lang="en-US" sz="1100" b="0" i="0" u="none" strike="noStrike" dirty="0">
                          <a:solidFill>
                            <a:srgbClr val="333333"/>
                          </a:solidFill>
                          <a:effectLst/>
                          <a:latin typeface="+mn-lt"/>
                        </a:rPr>
                        <a:t>distribute</a:t>
                      </a:r>
                      <a:r>
                        <a:rPr lang="en-US" sz="1100" b="0" i="0" u="none" strike="noStrike" baseline="0" dirty="0">
                          <a:solidFill>
                            <a:srgbClr val="333333"/>
                          </a:solidFill>
                          <a:effectLst/>
                          <a:latin typeface="+mn-lt"/>
                        </a:rPr>
                        <a:t> 1094/95-C to IRS</a:t>
                      </a:r>
                    </a:p>
                  </a:txBody>
                  <a:tcPr marL="42737" marR="42737" marT="42737" marB="42737">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2"/>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a:latin typeface="+mn-lt"/>
                          <a:cs typeface="Helvetica"/>
                        </a:rPr>
                        <a:t>To employees: </a:t>
                      </a:r>
                      <a:r>
                        <a:rPr lang="en-US" sz="1100" b="0">
                          <a:latin typeface="+mn-lt"/>
                          <a:cs typeface="Helvetica"/>
                        </a:rPr>
                        <a:t>March 1</a:t>
                      </a:r>
                    </a:p>
                  </a:txBody>
                  <a:tcPr marL="63967" marR="63096" marT="63096" marB="630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2"/>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8473507"/>
                  </a:ext>
                </a:extLst>
              </a:tr>
              <a:tr h="476422">
                <a:tc vMerge="1">
                  <a:txBody>
                    <a:bodyPr/>
                    <a:lstStyle/>
                    <a:p>
                      <a:endParaRPr lang="en-US"/>
                    </a:p>
                  </a:txBody>
                  <a:tcPr/>
                </a:tc>
                <a:tc vMerge="1">
                  <a:txBody>
                    <a:bodyPr/>
                    <a:lstStyle/>
                    <a:p>
                      <a:endParaRPr lang="en-US"/>
                    </a:p>
                  </a:txBody>
                  <a:tcP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100" b="1">
                          <a:latin typeface="+mn-lt"/>
                          <a:cs typeface="Helvetica"/>
                        </a:rPr>
                        <a:t>To IRS:</a:t>
                      </a:r>
                      <a:r>
                        <a:rPr lang="en-US" sz="1100" b="1" baseline="0">
                          <a:latin typeface="+mn-lt"/>
                          <a:cs typeface="Helvetica"/>
                        </a:rPr>
                        <a:t> </a:t>
                      </a:r>
                      <a:r>
                        <a:rPr lang="en-US" sz="1100">
                          <a:latin typeface="+mn-lt"/>
                          <a:cs typeface="Helvetica"/>
                        </a:rPr>
                        <a:t>April 1 (electronic, usually March 31; mandatory if </a:t>
                      </a:r>
                      <a:r>
                        <a:rPr lang="en-US" sz="1100" b="1">
                          <a:latin typeface="+mn-lt"/>
                          <a:cs typeface="Helvetica"/>
                        </a:rPr>
                        <a:t>10+ information forms of various kinds</a:t>
                      </a:r>
                      <a:r>
                        <a:rPr lang="en-US" sz="1100">
                          <a:latin typeface="+mn-lt"/>
                          <a:cs typeface="Helvetica"/>
                        </a:rPr>
                        <a:t>)</a:t>
                      </a:r>
                      <a:endParaRPr lang="en-US" sz="1100">
                        <a:latin typeface="+mn-lt"/>
                      </a:endParaRPr>
                    </a:p>
                  </a:txBody>
                  <a:tcPr marL="63967" marR="63096" marT="63096" marB="630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4D7DF"/>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49874385"/>
                  </a:ext>
                </a:extLst>
              </a:tr>
              <a:tr h="466832">
                <a:tc rowSpan="2">
                  <a:txBody>
                    <a:bodyPr/>
                    <a:lstStyle/>
                    <a:p>
                      <a:pPr marL="57150" indent="0" algn="l" fontAlgn="ctr"/>
                      <a:r>
                        <a:rPr lang="en-US" sz="1100" b="1" i="0" u="none" strike="noStrike" dirty="0">
                          <a:solidFill>
                            <a:srgbClr val="333333"/>
                          </a:solidFill>
                          <a:effectLst/>
                          <a:latin typeface="+mn-lt"/>
                        </a:rPr>
                        <a:t>Small employer (50 employees or fewer), </a:t>
                      </a:r>
                      <a:br>
                        <a:rPr lang="en-US" sz="1100" b="1" i="0" u="none" strike="noStrike" dirty="0">
                          <a:solidFill>
                            <a:srgbClr val="333333"/>
                          </a:solidFill>
                          <a:effectLst/>
                          <a:latin typeface="+mn-lt"/>
                        </a:rPr>
                      </a:br>
                      <a:r>
                        <a:rPr lang="en-US" sz="1100" b="1" i="0" u="none" strike="noStrike" dirty="0">
                          <a:solidFill>
                            <a:srgbClr val="333333"/>
                          </a:solidFill>
                          <a:effectLst/>
                          <a:latin typeface="+mn-lt"/>
                        </a:rPr>
                        <a:t>self-funded plan</a:t>
                      </a:r>
                    </a:p>
                  </a:txBody>
                  <a:tcPr marL="42737" marR="42737" marT="42737" marB="42737">
                    <a:lnL w="12700" cmpd="sng">
                      <a:noFill/>
                    </a:lnL>
                    <a:lnR w="12700" cap="flat" cmpd="sng" algn="ctr">
                      <a:noFill/>
                      <a:prstDash val="solid"/>
                      <a:round/>
                      <a:headEnd type="none" w="med" len="med"/>
                      <a:tailEnd type="none" w="med" len="med"/>
                    </a:lnR>
                    <a:lnT w="12700" cap="flat" cmpd="sng" algn="ctr">
                      <a:solidFill>
                        <a:srgbClr val="D4D7DF"/>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57150" marR="0" indent="0" algn="l" defTabSz="685783"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333333"/>
                          </a:solidFill>
                          <a:effectLst/>
                          <a:latin typeface="+mn-lt"/>
                        </a:rPr>
                        <a:t>Distribute Form 1095-B to employees </a:t>
                      </a:r>
                      <a:r>
                        <a:rPr lang="en-US" sz="1100" b="0" i="0" u="none" strike="noStrike" baseline="0" dirty="0">
                          <a:solidFill>
                            <a:srgbClr val="333333"/>
                          </a:solidFill>
                          <a:effectLst/>
                          <a:latin typeface="+mn-lt"/>
                        </a:rPr>
                        <a:t>(if the small employer is an aggregated applicable large employer, Form 1095-C may be used in substitution of the B forms for proof of MEC distributed to employees)</a:t>
                      </a:r>
                    </a:p>
                    <a:p>
                      <a:pPr marL="57150" indent="0" algn="l" fontAlgn="ctr"/>
                      <a:endParaRPr lang="en-US" sz="1100" b="0" i="0" u="none" strike="noStrike" dirty="0">
                        <a:solidFill>
                          <a:srgbClr val="333333"/>
                        </a:solidFill>
                        <a:effectLst/>
                        <a:latin typeface="+mn-lt"/>
                      </a:endParaRPr>
                    </a:p>
                    <a:p>
                      <a:pPr marL="57150" marR="0" lvl="0" indent="0" algn="l" defTabSz="685783" rtl="0" eaLnBrk="1" fontAlgn="ctr" latinLnBrk="0" hangingPunct="1">
                        <a:lnSpc>
                          <a:spcPct val="100000"/>
                        </a:lnSpc>
                        <a:spcBef>
                          <a:spcPts val="0"/>
                        </a:spcBef>
                        <a:spcAft>
                          <a:spcPts val="0"/>
                        </a:spcAft>
                        <a:buClrTx/>
                        <a:buSzTx/>
                        <a:buFontTx/>
                        <a:buNone/>
                        <a:tabLst/>
                        <a:defRPr/>
                      </a:pPr>
                      <a:r>
                        <a:rPr lang="en-US" sz="1100" b="0" i="0" u="none" strike="noStrike" baseline="0" dirty="0">
                          <a:solidFill>
                            <a:srgbClr val="333333"/>
                          </a:solidFill>
                          <a:effectLst/>
                          <a:latin typeface="+mn-lt"/>
                        </a:rPr>
                        <a:t>If an aggregated applicable large employer, </a:t>
                      </a:r>
                      <a:r>
                        <a:rPr lang="en-US" sz="1100" b="0" i="0" u="none" strike="noStrike" dirty="0">
                          <a:solidFill>
                            <a:srgbClr val="333333"/>
                          </a:solidFill>
                          <a:effectLst/>
                          <a:latin typeface="+mn-lt"/>
                        </a:rPr>
                        <a:t>distribute Forms</a:t>
                      </a:r>
                      <a:r>
                        <a:rPr lang="en-US" sz="1100" b="0" i="0" u="none" strike="noStrike" baseline="0" dirty="0">
                          <a:solidFill>
                            <a:srgbClr val="333333"/>
                          </a:solidFill>
                          <a:effectLst/>
                          <a:latin typeface="+mn-lt"/>
                        </a:rPr>
                        <a:t> 1094/95-C to IRS</a:t>
                      </a:r>
                      <a:endParaRPr lang="en-US" sz="1100" b="0" i="0" u="none" strike="noStrike" dirty="0">
                        <a:solidFill>
                          <a:srgbClr val="333333"/>
                        </a:solidFill>
                        <a:effectLst/>
                        <a:latin typeface="+mn-lt"/>
                      </a:endParaRPr>
                    </a:p>
                  </a:txBody>
                  <a:tcPr marL="42737" marR="42737" marT="42737" marB="4273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4D7DF"/>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a:latin typeface="+mn-lt"/>
                          <a:cs typeface="Helvetica"/>
                        </a:rPr>
                        <a:t>To employees: </a:t>
                      </a:r>
                      <a:r>
                        <a:rPr lang="en-US" sz="1100">
                          <a:latin typeface="+mn-lt"/>
                          <a:cs typeface="Helvetica"/>
                        </a:rPr>
                        <a:t>March 1</a:t>
                      </a:r>
                    </a:p>
                  </a:txBody>
                  <a:tcPr marL="63967" marR="63096" marT="63096" marB="630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4D7DF"/>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7670098"/>
                  </a:ext>
                </a:extLst>
              </a:tr>
              <a:tr h="575683">
                <a:tc vMerge="1">
                  <a:txBody>
                    <a:bodyPr/>
                    <a:lstStyle/>
                    <a:p>
                      <a:endParaRPr lang="en-US"/>
                    </a:p>
                  </a:txBody>
                  <a:tcPr/>
                </a:tc>
                <a:tc vMerge="1">
                  <a:txBody>
                    <a:bodyPr/>
                    <a:lstStyle/>
                    <a:p>
                      <a:endParaRPr lang="en-US"/>
                    </a:p>
                  </a:txBody>
                  <a:tcP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100" b="1" dirty="0">
                          <a:latin typeface="+mn-lt"/>
                          <a:cs typeface="Helvetica"/>
                        </a:rPr>
                        <a:t>To IRS:</a:t>
                      </a:r>
                      <a:r>
                        <a:rPr lang="en-US" sz="1100" b="1" baseline="0" dirty="0">
                          <a:latin typeface="+mn-lt"/>
                          <a:cs typeface="Helvetica"/>
                        </a:rPr>
                        <a:t> </a:t>
                      </a:r>
                      <a:r>
                        <a:rPr lang="en-US" sz="1100" dirty="0">
                          <a:latin typeface="+mn-lt"/>
                          <a:cs typeface="Helvetica"/>
                        </a:rPr>
                        <a:t>April 1 (electronic, usually March 31; mandatory if </a:t>
                      </a:r>
                      <a:r>
                        <a:rPr lang="en-US" sz="1100" b="1" dirty="0">
                          <a:latin typeface="+mn-lt"/>
                          <a:cs typeface="Helvetica"/>
                        </a:rPr>
                        <a:t>10+ information forms of various kinds</a:t>
                      </a:r>
                      <a:r>
                        <a:rPr lang="en-US" sz="1100" dirty="0">
                          <a:latin typeface="+mn-lt"/>
                          <a:cs typeface="Helvetica"/>
                        </a:rPr>
                        <a:t>) </a:t>
                      </a:r>
                      <a:endParaRPr lang="en-US" sz="1100" dirty="0">
                        <a:latin typeface="+mn-lt"/>
                      </a:endParaRPr>
                    </a:p>
                  </a:txBody>
                  <a:tcPr marL="42737" marR="42737" marT="42737" marB="427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4D7DF"/>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1054788"/>
                  </a:ext>
                </a:extLst>
              </a:tr>
              <a:tr h="324008">
                <a:tc rowSpan="2">
                  <a:txBody>
                    <a:bodyPr/>
                    <a:lstStyle/>
                    <a:p>
                      <a:pPr marL="57150" indent="0" algn="l" fontAlgn="ctr"/>
                      <a:r>
                        <a:rPr lang="en-US" sz="1100" b="1" i="0" u="none" strike="noStrike">
                          <a:solidFill>
                            <a:srgbClr val="333333"/>
                          </a:solidFill>
                          <a:effectLst/>
                          <a:latin typeface="+mn-lt"/>
                        </a:rPr>
                        <a:t>Applicable large employer, insured plan</a:t>
                      </a:r>
                    </a:p>
                  </a:txBody>
                  <a:tcPr marL="42737" marR="42737" marT="42737" marB="42737">
                    <a:lnL w="12700" cmpd="sng">
                      <a:noFill/>
                    </a:lnL>
                    <a:lnR w="12700" cap="flat" cmpd="sng" algn="ctr">
                      <a:noFill/>
                      <a:prstDash val="solid"/>
                      <a:round/>
                      <a:headEnd type="none" w="med" len="med"/>
                      <a:tailEnd type="none" w="med" len="med"/>
                    </a:lnR>
                    <a:lnT w="12700" cap="flat" cmpd="sng" algn="ctr">
                      <a:solidFill>
                        <a:srgbClr val="D4D7DF"/>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57150" indent="0" algn="l" fontAlgn="ctr"/>
                      <a:r>
                        <a:rPr lang="en-US" sz="1100" b="0" i="0" u="none" strike="noStrike" dirty="0">
                          <a:solidFill>
                            <a:srgbClr val="333333"/>
                          </a:solidFill>
                          <a:effectLst/>
                          <a:latin typeface="+mn-lt"/>
                        </a:rPr>
                        <a:t>Carrier distributes</a:t>
                      </a:r>
                      <a:r>
                        <a:rPr lang="en-US" sz="1100" b="0" i="0" u="none" strike="noStrike" baseline="0" dirty="0">
                          <a:solidFill>
                            <a:srgbClr val="333333"/>
                          </a:solidFill>
                          <a:effectLst/>
                          <a:latin typeface="+mn-lt"/>
                        </a:rPr>
                        <a:t> Form 1095-B to employees</a:t>
                      </a:r>
                    </a:p>
                    <a:p>
                      <a:pPr marL="57150" indent="0" algn="l" fontAlgn="ctr"/>
                      <a:endParaRPr lang="en-US" sz="1100" b="0" i="0" u="none" strike="noStrike" baseline="0" dirty="0">
                        <a:solidFill>
                          <a:srgbClr val="333333"/>
                        </a:solidFill>
                        <a:effectLst/>
                        <a:latin typeface="+mn-lt"/>
                      </a:endParaRPr>
                    </a:p>
                    <a:p>
                      <a:pPr marL="57150" indent="0" algn="l" fontAlgn="ctr"/>
                      <a:r>
                        <a:rPr lang="en-US" sz="1100" b="0" i="0" u="none" strike="noStrike" baseline="0" dirty="0">
                          <a:solidFill>
                            <a:srgbClr val="333333"/>
                          </a:solidFill>
                          <a:effectLst/>
                          <a:latin typeface="+mn-lt"/>
                        </a:rPr>
                        <a:t>Distribute Forms 1094/95-C to IRS</a:t>
                      </a:r>
                      <a:endParaRPr lang="en-US" sz="1100" b="0" i="0" u="none" strike="noStrike" dirty="0">
                        <a:solidFill>
                          <a:srgbClr val="333333"/>
                        </a:solidFill>
                        <a:effectLst/>
                        <a:latin typeface="+mn-lt"/>
                      </a:endParaRPr>
                    </a:p>
                  </a:txBody>
                  <a:tcPr marL="42737" marR="42737" marT="42737" marB="4273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4D7DF"/>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a:latin typeface="+mn-lt"/>
                          <a:cs typeface="Helvetica"/>
                        </a:rPr>
                        <a:t>To employees: </a:t>
                      </a:r>
                      <a:r>
                        <a:rPr lang="en-US" sz="1100">
                          <a:latin typeface="+mn-lt"/>
                          <a:cs typeface="Helvetica"/>
                        </a:rPr>
                        <a:t>March 1</a:t>
                      </a:r>
                    </a:p>
                  </a:txBody>
                  <a:tcPr marL="63967" marR="63096" marT="63096" marB="630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4D7DF"/>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905036"/>
                  </a:ext>
                </a:extLst>
              </a:tr>
              <a:tr h="476422">
                <a:tc vMerge="1">
                  <a:txBody>
                    <a:bodyPr/>
                    <a:lstStyle/>
                    <a:p>
                      <a:endParaRPr lang="en-US"/>
                    </a:p>
                  </a:txBody>
                  <a:tcPr/>
                </a:tc>
                <a:tc vMerge="1">
                  <a:txBody>
                    <a:bodyPr/>
                    <a:lstStyle/>
                    <a:p>
                      <a:endParaRPr lang="en-US"/>
                    </a:p>
                  </a:txBody>
                  <a:tcP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100" b="1">
                          <a:latin typeface="+mn-lt"/>
                          <a:cs typeface="Helvetica"/>
                        </a:rPr>
                        <a:t>To IRS:</a:t>
                      </a:r>
                      <a:r>
                        <a:rPr lang="en-US" sz="1100" b="1" baseline="0">
                          <a:latin typeface="+mn-lt"/>
                          <a:cs typeface="Helvetica"/>
                        </a:rPr>
                        <a:t> </a:t>
                      </a:r>
                      <a:r>
                        <a:rPr lang="en-US" sz="1100">
                          <a:latin typeface="+mn-lt"/>
                          <a:cs typeface="Helvetica"/>
                        </a:rPr>
                        <a:t>April 1 (electronic, usually March 31; mandatory if </a:t>
                      </a:r>
                      <a:r>
                        <a:rPr lang="en-US" sz="1100" b="1">
                          <a:latin typeface="+mn-lt"/>
                          <a:cs typeface="Helvetica"/>
                        </a:rPr>
                        <a:t>10+ information forms of various kinds</a:t>
                      </a:r>
                      <a:r>
                        <a:rPr lang="en-US" sz="1100">
                          <a:latin typeface="+mn-lt"/>
                          <a:cs typeface="Helvetica"/>
                        </a:rPr>
                        <a:t>)</a:t>
                      </a:r>
                      <a:endParaRPr lang="en-US" sz="1100">
                        <a:latin typeface="+mn-lt"/>
                      </a:endParaRPr>
                    </a:p>
                  </a:txBody>
                  <a:tcPr marL="63967" marR="63096" marT="63096" marB="630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4D7DF"/>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04114921"/>
                  </a:ext>
                </a:extLst>
              </a:tr>
              <a:tr h="324008">
                <a:tc rowSpan="2">
                  <a:txBody>
                    <a:bodyPr/>
                    <a:lstStyle/>
                    <a:p>
                      <a:pPr marL="57150" indent="0" algn="l" fontAlgn="ctr"/>
                      <a:r>
                        <a:rPr lang="en-US" sz="1100" b="1" i="0" u="none" strike="noStrike">
                          <a:solidFill>
                            <a:srgbClr val="333333"/>
                          </a:solidFill>
                          <a:effectLst/>
                          <a:latin typeface="+mn-lt"/>
                        </a:rPr>
                        <a:t>Applicable large employer, </a:t>
                      </a:r>
                      <a:br>
                        <a:rPr lang="en-US" sz="1100" b="1" i="0" u="none" strike="noStrike">
                          <a:solidFill>
                            <a:srgbClr val="333333"/>
                          </a:solidFill>
                          <a:effectLst/>
                          <a:latin typeface="+mn-lt"/>
                        </a:rPr>
                      </a:br>
                      <a:r>
                        <a:rPr lang="en-US" sz="1100" b="1" i="0" u="none" strike="noStrike">
                          <a:solidFill>
                            <a:srgbClr val="333333"/>
                          </a:solidFill>
                          <a:effectLst/>
                          <a:latin typeface="+mn-lt"/>
                        </a:rPr>
                        <a:t>self-funded</a:t>
                      </a:r>
                      <a:r>
                        <a:rPr lang="en-US" sz="1100" b="1" i="0" u="none" strike="noStrike" baseline="0">
                          <a:solidFill>
                            <a:srgbClr val="333333"/>
                          </a:solidFill>
                          <a:effectLst/>
                          <a:latin typeface="+mn-lt"/>
                        </a:rPr>
                        <a:t> </a:t>
                      </a:r>
                      <a:r>
                        <a:rPr lang="en-US" sz="1100" b="1" i="0" u="none" strike="noStrike">
                          <a:solidFill>
                            <a:srgbClr val="333333"/>
                          </a:solidFill>
                          <a:effectLst/>
                          <a:latin typeface="+mn-lt"/>
                        </a:rPr>
                        <a:t>plan</a:t>
                      </a:r>
                    </a:p>
                  </a:txBody>
                  <a:tcPr marL="42737" marR="42737" marT="42737" marB="42737">
                    <a:lnL w="12700" cmpd="sng">
                      <a:noFill/>
                    </a:lnL>
                    <a:lnR w="12700" cap="flat" cmpd="sng" algn="ctr">
                      <a:noFill/>
                      <a:prstDash val="solid"/>
                      <a:round/>
                      <a:headEnd type="none" w="med" len="med"/>
                      <a:tailEnd type="none" w="med" len="med"/>
                    </a:lnR>
                    <a:lnT w="12700" cap="flat" cmpd="sng" algn="ctr">
                      <a:solidFill>
                        <a:srgbClr val="D4D7DF"/>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57150" indent="0" algn="l" fontAlgn="ctr"/>
                      <a:r>
                        <a:rPr lang="en-US" sz="1100" b="0" i="0" u="none" strike="noStrike" baseline="0" dirty="0">
                          <a:solidFill>
                            <a:srgbClr val="333333"/>
                          </a:solidFill>
                          <a:effectLst/>
                          <a:latin typeface="+mn-lt"/>
                        </a:rPr>
                        <a:t>Form 1095-C may be used in substitution of the B forms for proof of MEC distributed to employees</a:t>
                      </a:r>
                    </a:p>
                    <a:p>
                      <a:pPr marL="57150" indent="0" algn="l" fontAlgn="ctr"/>
                      <a:endParaRPr lang="en-US" sz="1100" b="0" i="0" u="none" strike="noStrike" baseline="0" dirty="0">
                        <a:solidFill>
                          <a:srgbClr val="333333"/>
                        </a:solidFill>
                        <a:effectLst/>
                        <a:latin typeface="+mn-lt"/>
                      </a:endParaRPr>
                    </a:p>
                    <a:p>
                      <a:pPr marL="57150" indent="0" algn="l" fontAlgn="ctr"/>
                      <a:r>
                        <a:rPr lang="en-US" sz="1100" b="0" i="0" u="none" strike="noStrike" baseline="0" dirty="0">
                          <a:solidFill>
                            <a:srgbClr val="333333"/>
                          </a:solidFill>
                          <a:effectLst/>
                          <a:latin typeface="+mn-lt"/>
                        </a:rPr>
                        <a:t>Distribute Forms1094/95-C to IRS</a:t>
                      </a:r>
                      <a:endParaRPr lang="en-US" sz="1100" b="0" i="0" u="none" strike="noStrike" dirty="0">
                        <a:solidFill>
                          <a:srgbClr val="333333"/>
                        </a:solidFill>
                        <a:effectLst/>
                        <a:latin typeface="+mn-lt"/>
                      </a:endParaRPr>
                    </a:p>
                  </a:txBody>
                  <a:tcPr marL="42737" marR="42737" marT="42737" marB="4273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4D7DF"/>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a:latin typeface="+mn-lt"/>
                          <a:cs typeface="Helvetica"/>
                        </a:rPr>
                        <a:t>To employees: </a:t>
                      </a:r>
                      <a:r>
                        <a:rPr lang="en-US" sz="1100" dirty="0">
                          <a:latin typeface="+mn-lt"/>
                          <a:cs typeface="Helvetica"/>
                        </a:rPr>
                        <a:t>March 1</a:t>
                      </a:r>
                    </a:p>
                  </a:txBody>
                  <a:tcPr marL="63967" marR="63096" marT="63096" marB="630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4D7DF"/>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69312824"/>
                  </a:ext>
                </a:extLst>
              </a:tr>
              <a:tr h="476422">
                <a:tc vMerge="1">
                  <a:txBody>
                    <a:bodyPr/>
                    <a:lstStyle/>
                    <a:p>
                      <a:endParaRPr lang="en-US"/>
                    </a:p>
                  </a:txBody>
                  <a:tcPr/>
                </a:tc>
                <a:tc vMerge="1">
                  <a:txBody>
                    <a:bodyPr/>
                    <a:lstStyle/>
                    <a:p>
                      <a:endParaRPr lang="en-US"/>
                    </a:p>
                  </a:txBody>
                  <a:tcP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100" b="1" dirty="0">
                          <a:latin typeface="+mn-lt"/>
                          <a:cs typeface="Helvetica"/>
                        </a:rPr>
                        <a:t>To IRS:</a:t>
                      </a:r>
                      <a:r>
                        <a:rPr lang="en-US" sz="1100" b="1" baseline="0" dirty="0">
                          <a:latin typeface="+mn-lt"/>
                          <a:cs typeface="Helvetica"/>
                        </a:rPr>
                        <a:t> </a:t>
                      </a:r>
                      <a:r>
                        <a:rPr lang="en-US" sz="1100" b="0" dirty="0">
                          <a:latin typeface="+mn-lt"/>
                          <a:cs typeface="Helvetica"/>
                        </a:rPr>
                        <a:t>April 1 (electronic, usually March 31; mandatory if </a:t>
                      </a:r>
                      <a:r>
                        <a:rPr lang="en-US" sz="1100" b="1" dirty="0">
                          <a:latin typeface="+mn-lt"/>
                          <a:cs typeface="Helvetica"/>
                        </a:rPr>
                        <a:t>10+ information forms of various kinds</a:t>
                      </a:r>
                      <a:r>
                        <a:rPr lang="en-US" sz="1100" b="0" dirty="0">
                          <a:latin typeface="+mn-lt"/>
                          <a:cs typeface="Helvetica"/>
                        </a:rPr>
                        <a:t>)</a:t>
                      </a:r>
                      <a:endParaRPr lang="en-US" sz="1100" b="0" dirty="0">
                        <a:latin typeface="+mn-lt"/>
                      </a:endParaRPr>
                    </a:p>
                  </a:txBody>
                  <a:tcPr marL="63967" marR="63096" marT="63096" marB="630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4D7DF"/>
                      </a:solidFill>
                      <a:prstDash val="solid"/>
                      <a:round/>
                      <a:headEnd type="none" w="med" len="med"/>
                      <a:tailEnd type="none" w="med" len="med"/>
                    </a:lnT>
                    <a:lnB w="12700" cap="flat" cmpd="sng" algn="ctr">
                      <a:solidFill>
                        <a:srgbClr val="D4D7D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82472146"/>
                  </a:ext>
                </a:extLst>
              </a:tr>
            </a:tbl>
          </a:graphicData>
        </a:graphic>
      </p:graphicFrame>
    </p:spTree>
    <p:extLst>
      <p:ext uri="{BB962C8B-B14F-4D97-AF65-F5344CB8AC3E}">
        <p14:creationId xmlns:p14="http://schemas.microsoft.com/office/powerpoint/2010/main" val="258694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ABE625-921A-8A70-748F-F845EB5E7F71}"/>
              </a:ext>
            </a:extLst>
          </p:cNvPr>
          <p:cNvSpPr>
            <a:spLocks noGrp="1"/>
          </p:cNvSpPr>
          <p:nvPr>
            <p:ph type="title"/>
          </p:nvPr>
        </p:nvSpPr>
        <p:spPr>
          <a:xfrm>
            <a:off x="1137034" y="609597"/>
            <a:ext cx="9392421" cy="1330841"/>
          </a:xfrm>
        </p:spPr>
        <p:txBody>
          <a:bodyPr>
            <a:normAutofit/>
          </a:bodyPr>
          <a:lstStyle/>
          <a:p>
            <a:r>
              <a:rPr lang="en-US"/>
              <a:t>ACA Reporting - Updates</a:t>
            </a:r>
          </a:p>
        </p:txBody>
      </p:sp>
      <p:sp>
        <p:nvSpPr>
          <p:cNvPr id="3" name="Content Placeholder 2">
            <a:extLst>
              <a:ext uri="{FF2B5EF4-FFF2-40B4-BE49-F238E27FC236}">
                <a16:creationId xmlns:a16="http://schemas.microsoft.com/office/drawing/2014/main" id="{1D54F800-4412-4E21-63A1-8E5966C8090F}"/>
              </a:ext>
            </a:extLst>
          </p:cNvPr>
          <p:cNvSpPr>
            <a:spLocks noGrp="1"/>
          </p:cNvSpPr>
          <p:nvPr>
            <p:ph idx="1"/>
          </p:nvPr>
        </p:nvSpPr>
        <p:spPr>
          <a:xfrm>
            <a:off x="1137034" y="2198362"/>
            <a:ext cx="4958966" cy="3917773"/>
          </a:xfrm>
        </p:spPr>
        <p:txBody>
          <a:bodyPr>
            <a:normAutofit/>
          </a:bodyPr>
          <a:lstStyle/>
          <a:p>
            <a:pPr fontAlgn="t">
              <a:buClr>
                <a:schemeClr val="tx2"/>
              </a:buClr>
              <a:buFont typeface="Courier New" panose="02070309020205020404" pitchFamily="49" charset="0"/>
              <a:buChar char="o"/>
              <a:tabLst>
                <a:tab pos="3657600" algn="r"/>
                <a:tab pos="6400800" algn="r"/>
              </a:tabLst>
              <a:defRPr/>
            </a:pPr>
            <a:r>
              <a:rPr lang="en-US" sz="1700">
                <a:cs typeface="Arial"/>
              </a:rPr>
              <a:t>Under the Paperwork Burden Reduction Act, starting in 2025 employers generally only need to provide employees with a copy of Form 1095-C upon request.</a:t>
            </a:r>
          </a:p>
          <a:p>
            <a:pPr marL="0" indent="0" fontAlgn="t">
              <a:buClr>
                <a:schemeClr val="tx2"/>
              </a:buClr>
              <a:buNone/>
              <a:tabLst>
                <a:tab pos="3657600" algn="r"/>
                <a:tab pos="6400800" algn="r"/>
              </a:tabLst>
              <a:defRPr/>
            </a:pPr>
            <a:endParaRPr lang="en-US" sz="1700">
              <a:cs typeface="Arial" charset="0"/>
            </a:endParaRPr>
          </a:p>
          <a:p>
            <a:pPr lvl="1" fontAlgn="t">
              <a:buClr>
                <a:schemeClr val="tx2"/>
              </a:buClr>
              <a:tabLst>
                <a:tab pos="3657600" algn="r"/>
                <a:tab pos="6400800" algn="r"/>
              </a:tabLst>
              <a:defRPr/>
            </a:pPr>
            <a:r>
              <a:rPr lang="en-US" sz="1700">
                <a:cs typeface="Arial"/>
              </a:rPr>
              <a:t>Employers must </a:t>
            </a:r>
            <a:r>
              <a:rPr lang="en-US" sz="1700">
                <a:cs typeface="Helvetica"/>
              </a:rPr>
              <a:t>provide clear, conspicuous and accessible notice</a:t>
            </a:r>
            <a:r>
              <a:rPr lang="en-US" sz="1700">
                <a:cs typeface="Arial"/>
              </a:rPr>
              <a:t> that anyone entitled to receive Form 1095-C can request a copy</a:t>
            </a:r>
          </a:p>
          <a:p>
            <a:pPr lvl="1">
              <a:buClr>
                <a:schemeClr val="tx2"/>
              </a:buClr>
              <a:tabLst>
                <a:tab pos="3657600" algn="r"/>
                <a:tab pos="6400800" algn="r"/>
              </a:tabLst>
              <a:defRPr/>
            </a:pPr>
            <a:r>
              <a:rPr lang="en-US" sz="1700">
                <a:cs typeface="Arial"/>
              </a:rPr>
              <a:t>If requested, forms must be provided by January 31 (if requested in the prior year) or within 30 days</a:t>
            </a:r>
          </a:p>
          <a:p>
            <a:pPr lvl="1" fontAlgn="t">
              <a:buClr>
                <a:schemeClr val="tx2"/>
              </a:buClr>
              <a:tabLst>
                <a:tab pos="3657600" algn="r"/>
                <a:tab pos="6400800" algn="r"/>
              </a:tabLst>
              <a:defRPr/>
            </a:pPr>
            <a:r>
              <a:rPr lang="en-US" sz="1700">
                <a:cs typeface="Arial"/>
              </a:rPr>
              <a:t>1095-C forms must still be transmitted to the IRS</a:t>
            </a:r>
            <a:endParaRPr lang="en-US" sz="1700">
              <a:cs typeface="Arial" charset="0"/>
            </a:endParaRPr>
          </a:p>
          <a:p>
            <a:pPr lvl="1"/>
            <a:endParaRPr lang="en-US" sz="1700"/>
          </a:p>
        </p:txBody>
      </p:sp>
      <p:pic>
        <p:nvPicPr>
          <p:cNvPr id="1028" name="Picture 4" descr="An Introduction to the IRS Aca Reporting Forms for Employer Reporting">
            <a:extLst>
              <a:ext uri="{FF2B5EF4-FFF2-40B4-BE49-F238E27FC236}">
                <a16:creationId xmlns:a16="http://schemas.microsoft.com/office/drawing/2014/main" id="{11FB9AF3-B165-52ED-7092-29AC457844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0" t="2482" r="3548" b="7362"/>
          <a:stretch>
            <a:fillRect/>
          </a:stretch>
        </p:blipFill>
        <p:spPr bwMode="auto">
          <a:xfrm>
            <a:off x="6803135" y="2061836"/>
            <a:ext cx="4489705" cy="3386149"/>
          </a:xfrm>
          <a:prstGeom prst="rect">
            <a:avLst/>
          </a:prstGeom>
          <a:noFill/>
          <a:ln>
            <a:solidFill>
              <a:schemeClr val="accent2"/>
            </a:solidFill>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7954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774B34-AA47-EECA-E42F-A87D0DB5E206}"/>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0DF6680-62B4-9125-69B8-82889ABEA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1D858-6230-E6E7-2B5A-D3608258AC4F}"/>
              </a:ext>
            </a:extLst>
          </p:cNvPr>
          <p:cNvSpPr>
            <a:spLocks noGrp="1"/>
          </p:cNvSpPr>
          <p:nvPr>
            <p:ph type="title"/>
          </p:nvPr>
        </p:nvSpPr>
        <p:spPr>
          <a:xfrm>
            <a:off x="630936" y="640080"/>
            <a:ext cx="4818888" cy="1481328"/>
          </a:xfrm>
        </p:spPr>
        <p:txBody>
          <a:bodyPr anchor="b">
            <a:normAutofit/>
          </a:bodyPr>
          <a:lstStyle/>
          <a:p>
            <a:r>
              <a:rPr lang="en-US" sz="5000" dirty="0"/>
              <a:t>Kentucky Market Update</a:t>
            </a:r>
          </a:p>
        </p:txBody>
      </p:sp>
      <p:sp>
        <p:nvSpPr>
          <p:cNvPr id="19" name="sketch line">
            <a:extLst>
              <a:ext uri="{FF2B5EF4-FFF2-40B4-BE49-F238E27FC236}">
                <a16:creationId xmlns:a16="http://schemas.microsoft.com/office/drawing/2014/main" id="{9A953C9F-AFBD-1D4B-C4AA-49C5C8285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092609-8F6A-9465-6764-3DE3B0F35C26}"/>
              </a:ext>
            </a:extLst>
          </p:cNvPr>
          <p:cNvSpPr>
            <a:spLocks noGrp="1"/>
          </p:cNvSpPr>
          <p:nvPr>
            <p:ph idx="1"/>
          </p:nvPr>
        </p:nvSpPr>
        <p:spPr>
          <a:xfrm>
            <a:off x="630936" y="2660904"/>
            <a:ext cx="4818888" cy="3547872"/>
          </a:xfrm>
        </p:spPr>
        <p:txBody>
          <a:bodyPr anchor="t">
            <a:normAutofit fontScale="92500" lnSpcReduction="10000"/>
          </a:bodyPr>
          <a:lstStyle/>
          <a:p>
            <a:r>
              <a:rPr lang="en-US" sz="2400" dirty="0"/>
              <a:t>What are the option in Kentucky for 2026?</a:t>
            </a:r>
          </a:p>
          <a:p>
            <a:pPr lvl="1"/>
            <a:r>
              <a:rPr lang="en-US" dirty="0"/>
              <a:t>Anthem</a:t>
            </a:r>
          </a:p>
          <a:p>
            <a:pPr lvl="1"/>
            <a:r>
              <a:rPr lang="en-US" dirty="0"/>
              <a:t>United Healthcare</a:t>
            </a:r>
          </a:p>
          <a:p>
            <a:pPr lvl="1"/>
            <a:r>
              <a:rPr lang="en-US" dirty="0"/>
              <a:t>Cigna/Aetna </a:t>
            </a:r>
          </a:p>
          <a:p>
            <a:pPr lvl="1"/>
            <a:r>
              <a:rPr lang="en-US" dirty="0"/>
              <a:t>Partially Self-Funded Options</a:t>
            </a:r>
          </a:p>
          <a:p>
            <a:pPr lvl="2"/>
            <a:r>
              <a:rPr lang="en-US" sz="2400" dirty="0"/>
              <a:t>Many different options to self-fund</a:t>
            </a:r>
          </a:p>
          <a:p>
            <a:pPr lvl="1"/>
            <a:r>
              <a:rPr lang="en-US" dirty="0"/>
              <a:t>Anthem/KACo Association</a:t>
            </a:r>
          </a:p>
          <a:p>
            <a:pPr lvl="1"/>
            <a:r>
              <a:rPr lang="en-US" dirty="0"/>
              <a:t>KEHP (State Plan)</a:t>
            </a:r>
          </a:p>
          <a:p>
            <a:pPr lvl="1"/>
            <a:endParaRPr lang="en-US" sz="2200" dirty="0"/>
          </a:p>
        </p:txBody>
      </p:sp>
      <p:pic>
        <p:nvPicPr>
          <p:cNvPr id="5" name="Picture 4" descr="A blue and white logo&#10;&#10;AI-generated content may be incorrect.">
            <a:extLst>
              <a:ext uri="{FF2B5EF4-FFF2-40B4-BE49-F238E27FC236}">
                <a16:creationId xmlns:a16="http://schemas.microsoft.com/office/drawing/2014/main" id="{FEE59335-91CB-B5F2-5B99-709F89EFF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306" y="2753928"/>
            <a:ext cx="5371904" cy="1665291"/>
          </a:xfrm>
          <a:prstGeom prst="rect">
            <a:avLst/>
          </a:prstGeom>
        </p:spPr>
      </p:pic>
      <p:sp>
        <p:nvSpPr>
          <p:cNvPr id="6" name="TextBox 5">
            <a:extLst>
              <a:ext uri="{FF2B5EF4-FFF2-40B4-BE49-F238E27FC236}">
                <a16:creationId xmlns:a16="http://schemas.microsoft.com/office/drawing/2014/main" id="{C790C224-B611-ECEE-B26B-F55C2A09B0CE}"/>
              </a:ext>
            </a:extLst>
          </p:cNvPr>
          <p:cNvSpPr txBox="1"/>
          <p:nvPr/>
        </p:nvSpPr>
        <p:spPr>
          <a:xfrm>
            <a:off x="6102858" y="4954524"/>
            <a:ext cx="5705475" cy="1077218"/>
          </a:xfrm>
          <a:prstGeom prst="rect">
            <a:avLst/>
          </a:prstGeom>
          <a:noFill/>
        </p:spPr>
        <p:txBody>
          <a:bodyPr wrap="square" rtlCol="0">
            <a:spAutoFit/>
          </a:bodyPr>
          <a:lstStyle/>
          <a:p>
            <a:pPr algn="ctr"/>
            <a:r>
              <a:rPr lang="en-US" sz="3200" dirty="0"/>
              <a:t>KACo Benefits Group and bring ALL of these options !!</a:t>
            </a:r>
          </a:p>
        </p:txBody>
      </p:sp>
    </p:spTree>
    <p:extLst>
      <p:ext uri="{BB962C8B-B14F-4D97-AF65-F5344CB8AC3E}">
        <p14:creationId xmlns:p14="http://schemas.microsoft.com/office/powerpoint/2010/main" val="392264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5" name="Rectangle 309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Freeform: Shape 309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9B6471-121B-6FAC-F3F9-FB695DCDC9B6}"/>
              </a:ext>
            </a:extLst>
          </p:cNvPr>
          <p:cNvSpPr>
            <a:spLocks noGrp="1"/>
          </p:cNvSpPr>
          <p:nvPr>
            <p:ph type="title"/>
          </p:nvPr>
        </p:nvSpPr>
        <p:spPr>
          <a:xfrm>
            <a:off x="803659" y="85722"/>
            <a:ext cx="9392421" cy="1330841"/>
          </a:xfrm>
        </p:spPr>
        <p:txBody>
          <a:bodyPr>
            <a:normAutofit/>
          </a:bodyPr>
          <a:lstStyle/>
          <a:p>
            <a:r>
              <a:rPr lang="en-US" dirty="0"/>
              <a:t>KEHP Plan </a:t>
            </a:r>
          </a:p>
        </p:txBody>
      </p:sp>
      <p:sp>
        <p:nvSpPr>
          <p:cNvPr id="3" name="Content Placeholder 2">
            <a:extLst>
              <a:ext uri="{FF2B5EF4-FFF2-40B4-BE49-F238E27FC236}">
                <a16:creationId xmlns:a16="http://schemas.microsoft.com/office/drawing/2014/main" id="{0C352959-509A-E38C-EE22-ADB79C6CD803}"/>
              </a:ext>
            </a:extLst>
          </p:cNvPr>
          <p:cNvSpPr>
            <a:spLocks noGrp="1"/>
          </p:cNvSpPr>
          <p:nvPr>
            <p:ph idx="1"/>
          </p:nvPr>
        </p:nvSpPr>
        <p:spPr>
          <a:xfrm>
            <a:off x="375034" y="1903086"/>
            <a:ext cx="6692516" cy="4631063"/>
          </a:xfrm>
        </p:spPr>
        <p:txBody>
          <a:bodyPr>
            <a:normAutofit fontScale="92500"/>
          </a:bodyPr>
          <a:lstStyle/>
          <a:p>
            <a:r>
              <a:rPr lang="en-US" sz="2400" dirty="0"/>
              <a:t>Increase of an average of 17.2% on Employee Coverage</a:t>
            </a:r>
          </a:p>
          <a:p>
            <a:r>
              <a:rPr lang="en-US" sz="2400" dirty="0"/>
              <a:t>Three plan are over $1,000 per month for single coverage</a:t>
            </a:r>
          </a:p>
          <a:p>
            <a:r>
              <a:rPr lang="en-US" sz="2400" dirty="0"/>
              <a:t>The fourth plan is $983.66 for single coverage </a:t>
            </a:r>
          </a:p>
          <a:p>
            <a:r>
              <a:rPr lang="en-US" sz="2400" dirty="0"/>
              <a:t>This increase is 100% mandated on the </a:t>
            </a:r>
            <a:r>
              <a:rPr lang="en-US" sz="2400" u="sng" dirty="0"/>
              <a:t>Employer</a:t>
            </a:r>
          </a:p>
          <a:p>
            <a:r>
              <a:rPr lang="en-US" sz="2400" dirty="0"/>
              <a:t>Plan changes to deductible, Max out of pocket, ER visits</a:t>
            </a:r>
          </a:p>
          <a:p>
            <a:r>
              <a:rPr lang="en-US" sz="2400" dirty="0"/>
              <a:t>Family Cross-Reference not available for employees hired on or after 1/1/2025</a:t>
            </a:r>
          </a:p>
          <a:p>
            <a:r>
              <a:rPr lang="en-US" sz="2400" dirty="0"/>
              <a:t>GLP-1 are covered but will be applied to deductible and co-insurance. </a:t>
            </a:r>
          </a:p>
        </p:txBody>
      </p:sp>
      <p:pic>
        <p:nvPicPr>
          <p:cNvPr id="3074" name="Picture 2" descr="KACo Benefits Group | Employee Benefits ...">
            <a:extLst>
              <a:ext uri="{FF2B5EF4-FFF2-40B4-BE49-F238E27FC236}">
                <a16:creationId xmlns:a16="http://schemas.microsoft.com/office/drawing/2014/main" id="{2C0F1F48-C998-706B-4EA9-32414A434E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8917" y="2407853"/>
            <a:ext cx="4788505" cy="3157637"/>
          </a:xfrm>
          <a:prstGeom prst="rect">
            <a:avLst/>
          </a:prstGeom>
          <a:noFill/>
          <a:extLst>
            <a:ext uri="{909E8E84-426E-40DD-AFC4-6F175D3DCCD1}">
              <a14:hiddenFill xmlns:a14="http://schemas.microsoft.com/office/drawing/2010/main">
                <a:solidFill>
                  <a:srgbClr val="FFFFFF"/>
                </a:solidFill>
              </a14:hiddenFill>
            </a:ext>
          </a:extLst>
        </p:spPr>
      </p:pic>
      <p:sp>
        <p:nvSpPr>
          <p:cNvPr id="3094" name="Freeform: Shape 309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5132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99525-2C0B-C236-5113-22EC969E29E0}"/>
              </a:ext>
            </a:extLst>
          </p:cNvPr>
          <p:cNvSpPr>
            <a:spLocks noGrp="1"/>
          </p:cNvSpPr>
          <p:nvPr>
            <p:ph type="ctrTitle"/>
          </p:nvPr>
        </p:nvSpPr>
        <p:spPr>
          <a:xfrm>
            <a:off x="638881" y="457200"/>
            <a:ext cx="10909640" cy="1368614"/>
          </a:xfrm>
        </p:spPr>
        <p:txBody>
          <a:bodyPr anchor="ctr">
            <a:normAutofit/>
          </a:bodyPr>
          <a:lstStyle/>
          <a:p>
            <a:r>
              <a:rPr lang="en-US" sz="6600"/>
              <a:t>Air and Ground Transport</a:t>
            </a:r>
          </a:p>
        </p:txBody>
      </p:sp>
      <p:sp>
        <p:nvSpPr>
          <p:cNvPr id="103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RCH Air Medical Transport | Air Methods">
            <a:extLst>
              <a:ext uri="{FF2B5EF4-FFF2-40B4-BE49-F238E27FC236}">
                <a16:creationId xmlns:a16="http://schemas.microsoft.com/office/drawing/2014/main" id="{86E0695C-DB80-D82B-6A4D-7082BCD837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7984" y="2642616"/>
            <a:ext cx="5418527" cy="3605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feCare Ambulance - Emergent Health ...">
            <a:extLst>
              <a:ext uri="{FF2B5EF4-FFF2-40B4-BE49-F238E27FC236}">
                <a16:creationId xmlns:a16="http://schemas.microsoft.com/office/drawing/2014/main" id="{8058A98F-B162-C693-78C5-82E4068C8E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2440" y="2642616"/>
            <a:ext cx="5418527" cy="360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43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5D466D-2E55-7B13-94BA-2A70DBA9CB2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6385C6-72D1-CDC6-361C-56C85C759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7FE6F4-B3FC-43D3-1521-46DD374F17AD}"/>
              </a:ext>
            </a:extLst>
          </p:cNvPr>
          <p:cNvSpPr>
            <a:spLocks noGrp="1"/>
          </p:cNvSpPr>
          <p:nvPr>
            <p:ph type="title"/>
          </p:nvPr>
        </p:nvSpPr>
        <p:spPr>
          <a:xfrm>
            <a:off x="572493" y="238539"/>
            <a:ext cx="11018520" cy="1434415"/>
          </a:xfrm>
        </p:spPr>
        <p:txBody>
          <a:bodyPr anchor="b">
            <a:normAutofit/>
          </a:bodyPr>
          <a:lstStyle/>
          <a:p>
            <a:r>
              <a:rPr lang="en-US" sz="5400"/>
              <a:t>No Surpises Act</a:t>
            </a:r>
          </a:p>
        </p:txBody>
      </p:sp>
      <p:sp>
        <p:nvSpPr>
          <p:cNvPr id="13" name="sketchy line">
            <a:extLst>
              <a:ext uri="{FF2B5EF4-FFF2-40B4-BE49-F238E27FC236}">
                <a16:creationId xmlns:a16="http://schemas.microsoft.com/office/drawing/2014/main" id="{C84A2CD9-3603-C967-8775-5C2F8089B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0B8AB09D-D2DE-1783-D591-E2E25D4F8642}"/>
              </a:ext>
            </a:extLst>
          </p:cNvPr>
          <p:cNvSpPr>
            <a:spLocks noGrp="1" noChangeArrowheads="1"/>
          </p:cNvSpPr>
          <p:nvPr>
            <p:ph idx="1"/>
          </p:nvPr>
        </p:nvSpPr>
        <p:spPr bwMode="auto">
          <a:xfrm>
            <a:off x="562967" y="1937966"/>
            <a:ext cx="7504707" cy="45580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lnSpcReduction="10000"/>
          </a:bodyPr>
          <a:lstStyle/>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effectLst/>
                <a:latin typeface="Arial" panose="020B0604020202020204" pitchFamily="34" charset="0"/>
              </a:rPr>
              <a:t>The NSA took effect for most relevant services on January 1, 2022.</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effectLst/>
                <a:latin typeface="Arial" panose="020B0604020202020204" pitchFamily="34" charset="0"/>
              </a:rPr>
              <a:t>When an out-of-network provider (including an air-ambulance provider) furnishes certain covered services (especially emergency services, or air-ambulance transports) where the patient cannot </a:t>
            </a:r>
            <a:r>
              <a:rPr kumimoji="0" lang="en-US" altLang="en-US" sz="2400" b="1" i="1" u="sng" strike="noStrike" cap="none" normalizeH="0" baseline="0" dirty="0">
                <a:ln>
                  <a:noFill/>
                </a:ln>
                <a:effectLst/>
                <a:latin typeface="Arial" panose="020B0604020202020204" pitchFamily="34" charset="0"/>
              </a:rPr>
              <a:t>prudently choose a network provider</a:t>
            </a:r>
            <a:r>
              <a:rPr kumimoji="0" lang="en-US" altLang="en-US" sz="2400" b="0" i="0" u="none" strike="noStrike" cap="none" normalizeH="0" baseline="0" dirty="0">
                <a:ln>
                  <a:noFill/>
                </a:ln>
                <a:effectLst/>
                <a:latin typeface="Arial" panose="020B0604020202020204" pitchFamily="34" charset="0"/>
              </a:rPr>
              <a:t>, the law prohibits </a:t>
            </a:r>
            <a:r>
              <a:rPr kumimoji="0" lang="en-US" altLang="en-US" sz="2400" i="0" u="none" strike="noStrike" cap="none" normalizeH="0" baseline="0" dirty="0">
                <a:ln>
                  <a:noFill/>
                </a:ln>
                <a:effectLst/>
                <a:latin typeface="Arial" panose="020B0604020202020204" pitchFamily="34" charset="0"/>
              </a:rPr>
              <a:t>balance billing</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effectLst/>
                <a:latin typeface="Arial" panose="020B0604020202020204" pitchFamily="34" charset="0"/>
              </a:rPr>
              <a:t>Specifically for air-ambulance services: If the emergency transport is medically necessary and provided by an out-of-network air-ambulance provider, your cost share (deductible, coinsurance, copay) must be no greater than what you would pay if the transport was in-network. </a:t>
            </a:r>
          </a:p>
        </p:txBody>
      </p:sp>
      <p:pic>
        <p:nvPicPr>
          <p:cNvPr id="6" name="Picture 2" descr="ARCH Air Medical Transport | Air Methods">
            <a:extLst>
              <a:ext uri="{FF2B5EF4-FFF2-40B4-BE49-F238E27FC236}">
                <a16:creationId xmlns:a16="http://schemas.microsoft.com/office/drawing/2014/main" id="{B93743BA-EF25-5770-B869-D2E02A5FD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30" r="30049" b="-1"/>
          <a:stretch>
            <a:fillRect/>
          </a:stretch>
        </p:blipFill>
        <p:spPr bwMode="auto">
          <a:xfrm>
            <a:off x="8390033" y="2227326"/>
            <a:ext cx="3098750" cy="322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25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210</TotalTime>
  <Words>1434</Words>
  <Application>Microsoft Office PowerPoint</Application>
  <PresentationFormat>Widescreen</PresentationFormat>
  <Paragraphs>140</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Arial Black</vt:lpstr>
      <vt:lpstr>Courier New</vt:lpstr>
      <vt:lpstr>Helvetica</vt:lpstr>
      <vt:lpstr>Office Theme</vt:lpstr>
      <vt:lpstr>Health Insurance Updates</vt:lpstr>
      <vt:lpstr>Medicare Part D</vt:lpstr>
      <vt:lpstr>Gag Clause: Attestation Requirements</vt:lpstr>
      <vt:lpstr>ACA Reporting</vt:lpstr>
      <vt:lpstr>ACA Reporting - Updates</vt:lpstr>
      <vt:lpstr>Kentucky Market Update</vt:lpstr>
      <vt:lpstr>KEHP Plan </vt:lpstr>
      <vt:lpstr>Air and Ground Transport</vt:lpstr>
      <vt:lpstr>No Surpises Act</vt:lpstr>
      <vt:lpstr>No Surpises Act</vt:lpstr>
      <vt:lpstr>Tariffs on RX </vt:lpstr>
      <vt:lpstr>Current Status of Implementation  (as of November 2025)</vt:lpstr>
      <vt:lpstr>Impact on Group Health Plans</vt:lpstr>
      <vt:lpstr>What is TrumpRx.gov ?</vt:lpstr>
      <vt:lpstr>Plan Design Considerations</vt:lpstr>
      <vt:lpstr>Thankyou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Harding, Kelly</dc:creator>
  <cp:lastModifiedBy>Harding, Kelly</cp:lastModifiedBy>
  <cp:revision>3</cp:revision>
  <dcterms:created xsi:type="dcterms:W3CDTF">2025-11-06T14:29:55Z</dcterms:created>
  <dcterms:modified xsi:type="dcterms:W3CDTF">2025-11-06T19:49:44Z</dcterms:modified>
</cp:coreProperties>
</file>