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0" r:id="rId1"/>
  </p:sldMasterIdLst>
  <p:notesMasterIdLst>
    <p:notesMasterId r:id="rId76"/>
  </p:notesMasterIdLst>
  <p:sldIdLst>
    <p:sldId id="259" r:id="rId2"/>
    <p:sldId id="266" r:id="rId3"/>
    <p:sldId id="261" r:id="rId4"/>
    <p:sldId id="260" r:id="rId5"/>
    <p:sldId id="352" r:id="rId6"/>
    <p:sldId id="264" r:id="rId7"/>
    <p:sldId id="353" r:id="rId8"/>
    <p:sldId id="256" r:id="rId9"/>
    <p:sldId id="277" r:id="rId10"/>
    <p:sldId id="282" r:id="rId11"/>
    <p:sldId id="280" r:id="rId12"/>
    <p:sldId id="281" r:id="rId13"/>
    <p:sldId id="283" r:id="rId14"/>
    <p:sldId id="284" r:id="rId15"/>
    <p:sldId id="313" r:id="rId16"/>
    <p:sldId id="314" r:id="rId17"/>
    <p:sldId id="315" r:id="rId18"/>
    <p:sldId id="316" r:id="rId19"/>
    <p:sldId id="360" r:id="rId20"/>
    <p:sldId id="362" r:id="rId21"/>
    <p:sldId id="363" r:id="rId22"/>
    <p:sldId id="364" r:id="rId23"/>
    <p:sldId id="327" r:id="rId24"/>
    <p:sldId id="317" r:id="rId25"/>
    <p:sldId id="293" r:id="rId26"/>
    <p:sldId id="318" r:id="rId27"/>
    <p:sldId id="269" r:id="rId28"/>
    <p:sldId id="268" r:id="rId29"/>
    <p:sldId id="294" r:id="rId30"/>
    <p:sldId id="295" r:id="rId31"/>
    <p:sldId id="319" r:id="rId32"/>
    <p:sldId id="320" r:id="rId33"/>
    <p:sldId id="296" r:id="rId34"/>
    <p:sldId id="321" r:id="rId35"/>
    <p:sldId id="297" r:id="rId36"/>
    <p:sldId id="300" r:id="rId37"/>
    <p:sldId id="301" r:id="rId38"/>
    <p:sldId id="329" r:id="rId39"/>
    <p:sldId id="303" r:id="rId40"/>
    <p:sldId id="350" r:id="rId41"/>
    <p:sldId id="361" r:id="rId42"/>
    <p:sldId id="311" r:id="rId43"/>
    <p:sldId id="330" r:id="rId44"/>
    <p:sldId id="306" r:id="rId45"/>
    <p:sldId id="312" r:id="rId46"/>
    <p:sldId id="307" r:id="rId47"/>
    <p:sldId id="308" r:id="rId48"/>
    <p:sldId id="332" r:id="rId49"/>
    <p:sldId id="333" r:id="rId50"/>
    <p:sldId id="334" r:id="rId51"/>
    <p:sldId id="335" r:id="rId52"/>
    <p:sldId id="358" r:id="rId53"/>
    <p:sldId id="336" r:id="rId54"/>
    <p:sldId id="337" r:id="rId55"/>
    <p:sldId id="338" r:id="rId56"/>
    <p:sldId id="339" r:id="rId57"/>
    <p:sldId id="340" r:id="rId58"/>
    <p:sldId id="345" r:id="rId59"/>
    <p:sldId id="341" r:id="rId60"/>
    <p:sldId id="342" r:id="rId61"/>
    <p:sldId id="343" r:id="rId62"/>
    <p:sldId id="344" r:id="rId63"/>
    <p:sldId id="354" r:id="rId64"/>
    <p:sldId id="355" r:id="rId65"/>
    <p:sldId id="356" r:id="rId66"/>
    <p:sldId id="357" r:id="rId67"/>
    <p:sldId id="359" r:id="rId68"/>
    <p:sldId id="326" r:id="rId69"/>
    <p:sldId id="257" r:id="rId70"/>
    <p:sldId id="278" r:id="rId71"/>
    <p:sldId id="322" r:id="rId72"/>
    <p:sldId id="347" r:id="rId73"/>
    <p:sldId id="328" r:id="rId74"/>
    <p:sldId id="270" r:id="rId7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8" autoAdjust="0"/>
    <p:restoredTop sz="87636" autoAdjust="0"/>
  </p:normalViewPr>
  <p:slideViewPr>
    <p:cSldViewPr snapToGrid="0">
      <p:cViewPr varScale="1">
        <p:scale>
          <a:sx n="65" d="100"/>
          <a:sy n="65" d="100"/>
        </p:scale>
        <p:origin x="1238" y="38"/>
      </p:cViewPr>
      <p:guideLst/>
    </p:cSldViewPr>
  </p:slideViewPr>
  <p:outlineViewPr>
    <p:cViewPr>
      <p:scale>
        <a:sx n="33" d="100"/>
        <a:sy n="33" d="100"/>
      </p:scale>
      <p:origin x="0" y="-485"/>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7" d="100"/>
          <a:sy n="67" d="100"/>
        </p:scale>
        <p:origin x="3120" y="77"/>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014F104-146B-4F5E-8B92-145DD6F05B2C}" type="datetimeFigureOut">
              <a:rPr lang="en-US" smtClean="0"/>
              <a:t>3/26/2026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60A6138-5E8E-49B9-990C-518F93851D31}" type="slidenum">
              <a:rPr lang="en-US" smtClean="0"/>
              <a:t>‹#›</a:t>
            </a:fld>
            <a:endParaRPr lang="en-US" dirty="0"/>
          </a:p>
        </p:txBody>
      </p:sp>
    </p:spTree>
    <p:extLst>
      <p:ext uri="{BB962C8B-B14F-4D97-AF65-F5344CB8AC3E}">
        <p14:creationId xmlns:p14="http://schemas.microsoft.com/office/powerpoint/2010/main" val="592002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A6138-5E8E-49B9-990C-518F93851D31}" type="slidenum">
              <a:rPr lang="en-US" smtClean="0"/>
              <a:t>8</a:t>
            </a:fld>
            <a:endParaRPr lang="en-US" dirty="0"/>
          </a:p>
        </p:txBody>
      </p:sp>
    </p:spTree>
    <p:extLst>
      <p:ext uri="{BB962C8B-B14F-4D97-AF65-F5344CB8AC3E}">
        <p14:creationId xmlns:p14="http://schemas.microsoft.com/office/powerpoint/2010/main" val="707646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A6138-5E8E-49B9-990C-518F93851D31}" type="slidenum">
              <a:rPr lang="en-US" smtClean="0"/>
              <a:t>11</a:t>
            </a:fld>
            <a:endParaRPr lang="en-US" dirty="0"/>
          </a:p>
        </p:txBody>
      </p:sp>
    </p:spTree>
    <p:extLst>
      <p:ext uri="{BB962C8B-B14F-4D97-AF65-F5344CB8AC3E}">
        <p14:creationId xmlns:p14="http://schemas.microsoft.com/office/powerpoint/2010/main" val="773394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160A6138-5E8E-49B9-990C-518F93851D31}" type="slidenum">
              <a:rPr lang="en-US" smtClean="0"/>
              <a:t>13</a:t>
            </a:fld>
            <a:endParaRPr lang="en-US" dirty="0"/>
          </a:p>
        </p:txBody>
      </p:sp>
    </p:spTree>
    <p:extLst>
      <p:ext uri="{BB962C8B-B14F-4D97-AF65-F5344CB8AC3E}">
        <p14:creationId xmlns:p14="http://schemas.microsoft.com/office/powerpoint/2010/main" val="2010547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Others: EPA (Landfill),</a:t>
            </a:r>
            <a:r>
              <a:rPr lang="en-US" baseline="0" dirty="0"/>
              <a:t> SEC (Bonds), Rating Agency (S&amp;P, Moodys)</a:t>
            </a:r>
            <a:endParaRPr lang="en-US" dirty="0"/>
          </a:p>
          <a:p>
            <a:r>
              <a:rPr lang="en-US" dirty="0"/>
              <a:t>As you see from the list one that is not on</a:t>
            </a:r>
            <a:r>
              <a:rPr lang="en-US" baseline="0" dirty="0"/>
              <a:t> the list is the APA.  We do not make the rules.</a:t>
            </a:r>
            <a:endParaRPr lang="en-US" dirty="0"/>
          </a:p>
        </p:txBody>
      </p:sp>
      <p:sp>
        <p:nvSpPr>
          <p:cNvPr id="4" name="Slide Number Placeholder 3"/>
          <p:cNvSpPr>
            <a:spLocks noGrp="1"/>
          </p:cNvSpPr>
          <p:nvPr>
            <p:ph type="sldNum" sz="quarter" idx="10"/>
          </p:nvPr>
        </p:nvSpPr>
        <p:spPr/>
        <p:txBody>
          <a:bodyPr/>
          <a:lstStyle/>
          <a:p>
            <a:fld id="{160A6138-5E8E-49B9-990C-518F93851D31}" type="slidenum">
              <a:rPr lang="en-US" smtClean="0"/>
              <a:t>17</a:t>
            </a:fld>
            <a:endParaRPr lang="en-US" dirty="0"/>
          </a:p>
        </p:txBody>
      </p:sp>
    </p:spTree>
    <p:extLst>
      <p:ext uri="{BB962C8B-B14F-4D97-AF65-F5344CB8AC3E}">
        <p14:creationId xmlns:p14="http://schemas.microsoft.com/office/powerpoint/2010/main" val="1932345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0A6138-5E8E-49B9-990C-518F93851D31}" type="slidenum">
              <a:rPr lang="en-US" smtClean="0"/>
              <a:t>18</a:t>
            </a:fld>
            <a:endParaRPr lang="en-US" dirty="0"/>
          </a:p>
        </p:txBody>
      </p:sp>
    </p:spTree>
    <p:extLst>
      <p:ext uri="{BB962C8B-B14F-4D97-AF65-F5344CB8AC3E}">
        <p14:creationId xmlns:p14="http://schemas.microsoft.com/office/powerpoint/2010/main" val="19630707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FC317-CD61-90E3-786D-A30FF57E08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905E8-940B-F27F-8C82-E1F2494107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E916D8-98EC-668B-CD66-92BFAEA429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FD395D-0B96-0547-36AB-496AAC3E288D}"/>
              </a:ext>
            </a:extLst>
          </p:cNvPr>
          <p:cNvSpPr>
            <a:spLocks noGrp="1"/>
          </p:cNvSpPr>
          <p:nvPr>
            <p:ph type="sldNum" sz="quarter" idx="10"/>
          </p:nvPr>
        </p:nvSpPr>
        <p:spPr/>
        <p:txBody>
          <a:bodyPr/>
          <a:lstStyle/>
          <a:p>
            <a:fld id="{160A6138-5E8E-49B9-990C-518F93851D31}" type="slidenum">
              <a:rPr lang="en-US" smtClean="0"/>
              <a:t>19</a:t>
            </a:fld>
            <a:endParaRPr lang="en-US" dirty="0"/>
          </a:p>
        </p:txBody>
      </p:sp>
    </p:spTree>
    <p:extLst>
      <p:ext uri="{BB962C8B-B14F-4D97-AF65-F5344CB8AC3E}">
        <p14:creationId xmlns:p14="http://schemas.microsoft.com/office/powerpoint/2010/main" val="3096641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82872-31B8-FFB4-BDBF-E4BEC59A10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230B17-DA6E-D824-0493-B81AE317FA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B6C9CB-78EE-CF49-ECC4-49691ADA89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327D78-75DC-E7D6-881F-E9F2667536A1}"/>
              </a:ext>
            </a:extLst>
          </p:cNvPr>
          <p:cNvSpPr>
            <a:spLocks noGrp="1"/>
          </p:cNvSpPr>
          <p:nvPr>
            <p:ph type="sldNum" sz="quarter" idx="10"/>
          </p:nvPr>
        </p:nvSpPr>
        <p:spPr/>
        <p:txBody>
          <a:bodyPr/>
          <a:lstStyle/>
          <a:p>
            <a:fld id="{160A6138-5E8E-49B9-990C-518F93851D31}" type="slidenum">
              <a:rPr lang="en-US" smtClean="0"/>
              <a:t>20</a:t>
            </a:fld>
            <a:endParaRPr lang="en-US" dirty="0"/>
          </a:p>
        </p:txBody>
      </p:sp>
    </p:spTree>
    <p:extLst>
      <p:ext uri="{BB962C8B-B14F-4D97-AF65-F5344CB8AC3E}">
        <p14:creationId xmlns:p14="http://schemas.microsoft.com/office/powerpoint/2010/main" val="4191831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EE3DE-BE12-86EB-F6E9-00E056FB25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3078B1-08FD-85BA-2E0D-ECD5AA2BDD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CAC9AA-2C15-2D35-7A14-BE924AB1415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59F2F5-5238-352D-8D8C-F320B06A0589}"/>
              </a:ext>
            </a:extLst>
          </p:cNvPr>
          <p:cNvSpPr>
            <a:spLocks noGrp="1"/>
          </p:cNvSpPr>
          <p:nvPr>
            <p:ph type="sldNum" sz="quarter" idx="10"/>
          </p:nvPr>
        </p:nvSpPr>
        <p:spPr/>
        <p:txBody>
          <a:bodyPr/>
          <a:lstStyle/>
          <a:p>
            <a:fld id="{160A6138-5E8E-49B9-990C-518F93851D31}" type="slidenum">
              <a:rPr lang="en-US" smtClean="0"/>
              <a:t>21</a:t>
            </a:fld>
            <a:endParaRPr lang="en-US" dirty="0"/>
          </a:p>
        </p:txBody>
      </p:sp>
    </p:spTree>
    <p:extLst>
      <p:ext uri="{BB962C8B-B14F-4D97-AF65-F5344CB8AC3E}">
        <p14:creationId xmlns:p14="http://schemas.microsoft.com/office/powerpoint/2010/main" val="1867480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3E583-6103-3ED8-617B-EAFDF0B06D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84EF05-7FC4-0C01-631F-0CCF7A0FB8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0B7885-B4AA-DF0C-25A8-22A820F76381}"/>
              </a:ext>
            </a:extLst>
          </p:cNvPr>
          <p:cNvSpPr>
            <a:spLocks noGrp="1"/>
          </p:cNvSpPr>
          <p:nvPr>
            <p:ph type="body" idx="1"/>
          </p:nvPr>
        </p:nvSpPr>
        <p:spPr/>
        <p:txBody>
          <a:bodyPr/>
          <a:lstStyle/>
          <a:p>
            <a:r>
              <a:rPr lang="en-US" dirty="0"/>
              <a:t>103 - The objective of this Statement is to improve key components of the financial reporting model to enhance its effectiveness in providing information that is essential for decision making and assessing a government’s accountability. This Statement also addresses certain application issues.</a:t>
            </a:r>
          </a:p>
          <a:p>
            <a:r>
              <a:rPr lang="en-US" dirty="0"/>
              <a:t>104This Statement requires certain types of capital assets to be disclosed separately in the capital assets note disclosures required by Statement 34. Lease assets recognized in accordance with Statement No. 87, Leases, and intangible right-to-use assets recognized in accordance with Statement No. 94, Public-Private and Public-Public Partnerships and Availability Payment Arrangements, should be disclosed separately by major class of underlying asset in the capital assets note disclosures. Subscription assets recognized in accordance with Statement No. 96, Subscription-Based Information Technology Arrangements, also should be separately disclosed. In addition, this Statement requires intangible assets other than those three types to be disclosed separately by major class</a:t>
            </a:r>
          </a:p>
        </p:txBody>
      </p:sp>
      <p:sp>
        <p:nvSpPr>
          <p:cNvPr id="4" name="Slide Number Placeholder 3">
            <a:extLst>
              <a:ext uri="{FF2B5EF4-FFF2-40B4-BE49-F238E27FC236}">
                <a16:creationId xmlns:a16="http://schemas.microsoft.com/office/drawing/2014/main" id="{2EF771E4-6317-94DF-164E-9197EBE62C3A}"/>
              </a:ext>
            </a:extLst>
          </p:cNvPr>
          <p:cNvSpPr>
            <a:spLocks noGrp="1"/>
          </p:cNvSpPr>
          <p:nvPr>
            <p:ph type="sldNum" sz="quarter" idx="10"/>
          </p:nvPr>
        </p:nvSpPr>
        <p:spPr/>
        <p:txBody>
          <a:bodyPr/>
          <a:lstStyle/>
          <a:p>
            <a:fld id="{160A6138-5E8E-49B9-990C-518F93851D31}" type="slidenum">
              <a:rPr lang="en-US" smtClean="0"/>
              <a:t>22</a:t>
            </a:fld>
            <a:endParaRPr lang="en-US" dirty="0"/>
          </a:p>
        </p:txBody>
      </p:sp>
    </p:spTree>
    <p:extLst>
      <p:ext uri="{BB962C8B-B14F-4D97-AF65-F5344CB8AC3E}">
        <p14:creationId xmlns:p14="http://schemas.microsoft.com/office/powerpoint/2010/main" val="2364056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Getting Budget Approved </a:t>
            </a:r>
          </a:p>
        </p:txBody>
      </p:sp>
      <p:sp>
        <p:nvSpPr>
          <p:cNvPr id="4" name="Slide Number Placeholder 3"/>
          <p:cNvSpPr>
            <a:spLocks noGrp="1"/>
          </p:cNvSpPr>
          <p:nvPr>
            <p:ph type="sldNum" sz="quarter" idx="10"/>
          </p:nvPr>
        </p:nvSpPr>
        <p:spPr/>
        <p:txBody>
          <a:bodyPr/>
          <a:lstStyle/>
          <a:p>
            <a:fld id="{160A6138-5E8E-49B9-990C-518F93851D31}" type="slidenum">
              <a:rPr lang="en-US" smtClean="0"/>
              <a:t>24</a:t>
            </a:fld>
            <a:endParaRPr lang="en-US" dirty="0"/>
          </a:p>
        </p:txBody>
      </p:sp>
    </p:spTree>
    <p:extLst>
      <p:ext uri="{BB962C8B-B14F-4D97-AF65-F5344CB8AC3E}">
        <p14:creationId xmlns:p14="http://schemas.microsoft.com/office/powerpoint/2010/main" val="3773119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Road Department</a:t>
            </a:r>
            <a:r>
              <a:rPr lang="en-US" baseline="0" dirty="0"/>
              <a:t> (Sale of surplus)</a:t>
            </a:r>
            <a:endParaRPr lang="en-US" dirty="0"/>
          </a:p>
        </p:txBody>
      </p:sp>
      <p:sp>
        <p:nvSpPr>
          <p:cNvPr id="4" name="Slide Number Placeholder 3"/>
          <p:cNvSpPr>
            <a:spLocks noGrp="1"/>
          </p:cNvSpPr>
          <p:nvPr>
            <p:ph type="sldNum" sz="quarter" idx="10"/>
          </p:nvPr>
        </p:nvSpPr>
        <p:spPr/>
        <p:txBody>
          <a:bodyPr/>
          <a:lstStyle/>
          <a:p>
            <a:fld id="{160A6138-5E8E-49B9-990C-518F93851D31}" type="slidenum">
              <a:rPr lang="en-US" smtClean="0"/>
              <a:t>31</a:t>
            </a:fld>
            <a:endParaRPr lang="en-US" dirty="0"/>
          </a:p>
        </p:txBody>
      </p:sp>
    </p:spTree>
    <p:extLst>
      <p:ext uri="{BB962C8B-B14F-4D97-AF65-F5344CB8AC3E}">
        <p14:creationId xmlns:p14="http://schemas.microsoft.com/office/powerpoint/2010/main" val="19917979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A6138-5E8E-49B9-990C-518F93851D31}" type="slidenum">
              <a:rPr lang="en-US" smtClean="0"/>
              <a:t>36</a:t>
            </a:fld>
            <a:endParaRPr lang="en-US" dirty="0"/>
          </a:p>
        </p:txBody>
      </p:sp>
    </p:spTree>
    <p:extLst>
      <p:ext uri="{BB962C8B-B14F-4D97-AF65-F5344CB8AC3E}">
        <p14:creationId xmlns:p14="http://schemas.microsoft.com/office/powerpoint/2010/main" val="24302149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is</a:t>
            </a:r>
            <a:r>
              <a:rPr lang="en-US" baseline="0" dirty="0"/>
              <a:t> to compare books to bank balance</a:t>
            </a:r>
            <a:endParaRPr lang="en-US" dirty="0"/>
          </a:p>
        </p:txBody>
      </p:sp>
      <p:sp>
        <p:nvSpPr>
          <p:cNvPr id="4" name="Slide Number Placeholder 3"/>
          <p:cNvSpPr>
            <a:spLocks noGrp="1"/>
          </p:cNvSpPr>
          <p:nvPr>
            <p:ph type="sldNum" sz="quarter" idx="10"/>
          </p:nvPr>
        </p:nvSpPr>
        <p:spPr/>
        <p:txBody>
          <a:bodyPr/>
          <a:lstStyle/>
          <a:p>
            <a:fld id="{7D209E8D-6C33-4B7E-9678-A9D08F0C95D6}" type="slidenum">
              <a:rPr lang="en-US" smtClean="0"/>
              <a:t>39</a:t>
            </a:fld>
            <a:endParaRPr lang="en-US" dirty="0"/>
          </a:p>
        </p:txBody>
      </p:sp>
    </p:spTree>
    <p:extLst>
      <p:ext uri="{BB962C8B-B14F-4D97-AF65-F5344CB8AC3E}">
        <p14:creationId xmlns:p14="http://schemas.microsoft.com/office/powerpoint/2010/main" val="4619404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F714A8F-C958-43B8-AFB5-38406D3FAF1F}" type="slidenum">
              <a:rPr lang="en-US" altLang="en-US"/>
              <a:pPr eaLnBrk="1" hangingPunct="1"/>
              <a:t>40</a:t>
            </a:fld>
            <a:endParaRPr lang="en-US" altLang="en-US" dirty="0"/>
          </a:p>
        </p:txBody>
      </p:sp>
      <p:sp>
        <p:nvSpPr>
          <p:cNvPr id="30723" name="Rectangle 2"/>
          <p:cNvSpPr>
            <a:spLocks noGrp="1" noRot="1" noChangeAspect="1" noChangeArrowheads="1" noTextEdit="1"/>
          </p:cNvSpPr>
          <p:nvPr>
            <p:ph type="sldImg"/>
          </p:nvPr>
        </p:nvSpPr>
        <p:spPr bwMode="auto">
          <a:xfrm>
            <a:off x="-758825" y="804863"/>
            <a:ext cx="8467725" cy="47640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4" name="Rectangle 4"/>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extLst>
      <p:ext uri="{BB962C8B-B14F-4D97-AF65-F5344CB8AC3E}">
        <p14:creationId xmlns:p14="http://schemas.microsoft.com/office/powerpoint/2010/main" val="8128792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0A6138-5E8E-49B9-990C-518F93851D31}" type="slidenum">
              <a:rPr lang="en-US" smtClean="0"/>
              <a:t>54</a:t>
            </a:fld>
            <a:endParaRPr lang="en-US" dirty="0"/>
          </a:p>
        </p:txBody>
      </p:sp>
    </p:spTree>
    <p:extLst>
      <p:ext uri="{BB962C8B-B14F-4D97-AF65-F5344CB8AC3E}">
        <p14:creationId xmlns:p14="http://schemas.microsoft.com/office/powerpoint/2010/main" val="1050052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0A6138-5E8E-49B9-990C-518F93851D31}" type="slidenum">
              <a:rPr lang="en-US" smtClean="0"/>
              <a:t>56</a:t>
            </a:fld>
            <a:endParaRPr lang="en-US" dirty="0"/>
          </a:p>
        </p:txBody>
      </p:sp>
    </p:spTree>
    <p:extLst>
      <p:ext uri="{BB962C8B-B14F-4D97-AF65-F5344CB8AC3E}">
        <p14:creationId xmlns:p14="http://schemas.microsoft.com/office/powerpoint/2010/main" val="1406660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63C6A-B961-8139-4050-D38FAA502B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BF0B2F1-ED42-10E7-059A-0C1BA2485A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820888-2216-4486-7291-0FD91102C048}"/>
              </a:ext>
            </a:extLst>
          </p:cNvPr>
          <p:cNvSpPr>
            <a:spLocks noGrp="1"/>
          </p:cNvSpPr>
          <p:nvPr>
            <p:ph type="dt" sz="half" idx="10"/>
          </p:nvPr>
        </p:nvSpPr>
        <p:spPr/>
        <p:txBody>
          <a:bodyPr/>
          <a:lstStyle/>
          <a:p>
            <a:fld id="{8D561A20-5EBC-497B-B8F0-002007E3B7B4}" type="datetimeFigureOut">
              <a:rPr lang="en-US" smtClean="0"/>
              <a:t>3/26/2026</a:t>
            </a:fld>
            <a:endParaRPr lang="en-US" dirty="0"/>
          </a:p>
        </p:txBody>
      </p:sp>
      <p:sp>
        <p:nvSpPr>
          <p:cNvPr id="5" name="Footer Placeholder 4">
            <a:extLst>
              <a:ext uri="{FF2B5EF4-FFF2-40B4-BE49-F238E27FC236}">
                <a16:creationId xmlns:a16="http://schemas.microsoft.com/office/drawing/2014/main" id="{FCDAB208-BE32-CA08-FA0F-CFBEBF71DFE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EA26797-D636-FA6E-F858-448BA8DE0B9A}"/>
              </a:ext>
            </a:extLst>
          </p:cNvPr>
          <p:cNvSpPr>
            <a:spLocks noGrp="1"/>
          </p:cNvSpPr>
          <p:nvPr>
            <p:ph type="sldNum" sz="quarter" idx="12"/>
          </p:nvPr>
        </p:nvSpPr>
        <p:spPr/>
        <p:txBody>
          <a:bodyPr/>
          <a:lstStyle/>
          <a:p>
            <a:fld id="{1B87664A-1606-47BC-AC9A-5A5633462C28}" type="slidenum">
              <a:rPr lang="en-US" smtClean="0"/>
              <a:t>‹#›</a:t>
            </a:fld>
            <a:endParaRPr lang="en-US" dirty="0"/>
          </a:p>
        </p:txBody>
      </p:sp>
    </p:spTree>
    <p:extLst>
      <p:ext uri="{BB962C8B-B14F-4D97-AF65-F5344CB8AC3E}">
        <p14:creationId xmlns:p14="http://schemas.microsoft.com/office/powerpoint/2010/main" val="375305925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2A92D-EC5C-950F-BF1B-C275B8638D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3D92E6-8A42-6226-D231-9B2FCC82BE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9E5BD3-5096-07F6-3734-EEA911E292F6}"/>
              </a:ext>
            </a:extLst>
          </p:cNvPr>
          <p:cNvSpPr>
            <a:spLocks noGrp="1"/>
          </p:cNvSpPr>
          <p:nvPr>
            <p:ph type="dt" sz="half" idx="10"/>
          </p:nvPr>
        </p:nvSpPr>
        <p:spPr/>
        <p:txBody>
          <a:bodyPr/>
          <a:lstStyle/>
          <a:p>
            <a:fld id="{8D561A20-5EBC-497B-B8F0-002007E3B7B4}" type="datetimeFigureOut">
              <a:rPr lang="en-US" smtClean="0"/>
              <a:t>3/26/2026</a:t>
            </a:fld>
            <a:endParaRPr lang="en-US" dirty="0"/>
          </a:p>
        </p:txBody>
      </p:sp>
      <p:sp>
        <p:nvSpPr>
          <p:cNvPr id="5" name="Footer Placeholder 4">
            <a:extLst>
              <a:ext uri="{FF2B5EF4-FFF2-40B4-BE49-F238E27FC236}">
                <a16:creationId xmlns:a16="http://schemas.microsoft.com/office/drawing/2014/main" id="{C814D00A-8E85-ABFB-2F56-8200E5CBF67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4EE76B6-B4E3-FB95-4AC3-2FA73708A76B}"/>
              </a:ext>
            </a:extLst>
          </p:cNvPr>
          <p:cNvSpPr>
            <a:spLocks noGrp="1"/>
          </p:cNvSpPr>
          <p:nvPr>
            <p:ph type="sldNum" sz="quarter" idx="12"/>
          </p:nvPr>
        </p:nvSpPr>
        <p:spPr/>
        <p:txBody>
          <a:bodyPr/>
          <a:lstStyle/>
          <a:p>
            <a:fld id="{1B87664A-1606-47BC-AC9A-5A5633462C28}" type="slidenum">
              <a:rPr lang="en-US" smtClean="0"/>
              <a:t>‹#›</a:t>
            </a:fld>
            <a:endParaRPr lang="en-US" dirty="0"/>
          </a:p>
        </p:txBody>
      </p:sp>
    </p:spTree>
    <p:extLst>
      <p:ext uri="{BB962C8B-B14F-4D97-AF65-F5344CB8AC3E}">
        <p14:creationId xmlns:p14="http://schemas.microsoft.com/office/powerpoint/2010/main" val="3864697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EC892-AE5E-08F4-AC0F-59DCA946C6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4DC482-0015-01A5-AA81-489C9F89C17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210643-6BF1-7475-6BE9-61474E9021A2}"/>
              </a:ext>
            </a:extLst>
          </p:cNvPr>
          <p:cNvSpPr>
            <a:spLocks noGrp="1"/>
          </p:cNvSpPr>
          <p:nvPr>
            <p:ph type="dt" sz="half" idx="10"/>
          </p:nvPr>
        </p:nvSpPr>
        <p:spPr/>
        <p:txBody>
          <a:bodyPr/>
          <a:lstStyle/>
          <a:p>
            <a:fld id="{8D561A20-5EBC-497B-B8F0-002007E3B7B4}" type="datetimeFigureOut">
              <a:rPr lang="en-US" smtClean="0"/>
              <a:t>3/26/2026</a:t>
            </a:fld>
            <a:endParaRPr lang="en-US" dirty="0"/>
          </a:p>
        </p:txBody>
      </p:sp>
      <p:sp>
        <p:nvSpPr>
          <p:cNvPr id="5" name="Footer Placeholder 4">
            <a:extLst>
              <a:ext uri="{FF2B5EF4-FFF2-40B4-BE49-F238E27FC236}">
                <a16:creationId xmlns:a16="http://schemas.microsoft.com/office/drawing/2014/main" id="{79CFD855-F0E0-9875-FBC1-16C85590DC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BC597B6-C736-6EC3-0D35-B15264C35D03}"/>
              </a:ext>
            </a:extLst>
          </p:cNvPr>
          <p:cNvSpPr>
            <a:spLocks noGrp="1"/>
          </p:cNvSpPr>
          <p:nvPr>
            <p:ph type="sldNum" sz="quarter" idx="12"/>
          </p:nvPr>
        </p:nvSpPr>
        <p:spPr/>
        <p:txBody>
          <a:bodyPr/>
          <a:lstStyle/>
          <a:p>
            <a:fld id="{1B87664A-1606-47BC-AC9A-5A5633462C28}" type="slidenum">
              <a:rPr lang="en-US" smtClean="0"/>
              <a:t>‹#›</a:t>
            </a:fld>
            <a:endParaRPr lang="en-US" dirty="0"/>
          </a:p>
        </p:txBody>
      </p:sp>
    </p:spTree>
    <p:extLst>
      <p:ext uri="{BB962C8B-B14F-4D97-AF65-F5344CB8AC3E}">
        <p14:creationId xmlns:p14="http://schemas.microsoft.com/office/powerpoint/2010/main" val="3571090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84D4A-B60F-8742-569C-D180648641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D13D1C-7B4E-1344-A058-D33D3D6CC2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DAC0FB-5FDD-E4E0-D5A8-3DAF81566B3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DD10E1-3282-DFF8-011D-3FFD737FB20B}"/>
              </a:ext>
            </a:extLst>
          </p:cNvPr>
          <p:cNvSpPr>
            <a:spLocks noGrp="1"/>
          </p:cNvSpPr>
          <p:nvPr>
            <p:ph type="dt" sz="half" idx="10"/>
          </p:nvPr>
        </p:nvSpPr>
        <p:spPr/>
        <p:txBody>
          <a:bodyPr/>
          <a:lstStyle/>
          <a:p>
            <a:fld id="{8D561A20-5EBC-497B-B8F0-002007E3B7B4}" type="datetimeFigureOut">
              <a:rPr lang="en-US" smtClean="0"/>
              <a:t>3/26/2026</a:t>
            </a:fld>
            <a:endParaRPr lang="en-US" dirty="0"/>
          </a:p>
        </p:txBody>
      </p:sp>
      <p:sp>
        <p:nvSpPr>
          <p:cNvPr id="6" name="Footer Placeholder 5">
            <a:extLst>
              <a:ext uri="{FF2B5EF4-FFF2-40B4-BE49-F238E27FC236}">
                <a16:creationId xmlns:a16="http://schemas.microsoft.com/office/drawing/2014/main" id="{C4632D62-20EE-63C3-B8AF-EAF2E4639D9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47565A9-615D-57B1-1A42-25F0AD01F84D}"/>
              </a:ext>
            </a:extLst>
          </p:cNvPr>
          <p:cNvSpPr>
            <a:spLocks noGrp="1"/>
          </p:cNvSpPr>
          <p:nvPr>
            <p:ph type="sldNum" sz="quarter" idx="12"/>
          </p:nvPr>
        </p:nvSpPr>
        <p:spPr/>
        <p:txBody>
          <a:bodyPr/>
          <a:lstStyle/>
          <a:p>
            <a:fld id="{1B87664A-1606-47BC-AC9A-5A5633462C28}" type="slidenum">
              <a:rPr lang="en-US" smtClean="0"/>
              <a:t>‹#›</a:t>
            </a:fld>
            <a:endParaRPr lang="en-US" dirty="0"/>
          </a:p>
        </p:txBody>
      </p:sp>
    </p:spTree>
    <p:extLst>
      <p:ext uri="{BB962C8B-B14F-4D97-AF65-F5344CB8AC3E}">
        <p14:creationId xmlns:p14="http://schemas.microsoft.com/office/powerpoint/2010/main" val="191531366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2C35A-33C2-8934-1CD5-837B53C6155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CE5789-4000-75A2-05EA-E9F70E8F55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7769276-DBBD-A8FC-8AD0-68E03DCE0D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F3F365-9355-9797-99D6-DCC2CA6EE5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C9CFAD-E890-02FA-615B-B3DF555084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054F9B-1CF5-7883-AC64-40BA21E44F11}"/>
              </a:ext>
            </a:extLst>
          </p:cNvPr>
          <p:cNvSpPr>
            <a:spLocks noGrp="1"/>
          </p:cNvSpPr>
          <p:nvPr>
            <p:ph type="dt" sz="half" idx="10"/>
          </p:nvPr>
        </p:nvSpPr>
        <p:spPr/>
        <p:txBody>
          <a:bodyPr/>
          <a:lstStyle/>
          <a:p>
            <a:fld id="{8D561A20-5EBC-497B-B8F0-002007E3B7B4}" type="datetimeFigureOut">
              <a:rPr lang="en-US" smtClean="0"/>
              <a:t>3/26/2026</a:t>
            </a:fld>
            <a:endParaRPr lang="en-US" dirty="0"/>
          </a:p>
        </p:txBody>
      </p:sp>
      <p:sp>
        <p:nvSpPr>
          <p:cNvPr id="8" name="Footer Placeholder 7">
            <a:extLst>
              <a:ext uri="{FF2B5EF4-FFF2-40B4-BE49-F238E27FC236}">
                <a16:creationId xmlns:a16="http://schemas.microsoft.com/office/drawing/2014/main" id="{DD1747DF-80EE-861A-396B-7FEE3511357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43BD843-47A3-1221-0D56-DB56316755CD}"/>
              </a:ext>
            </a:extLst>
          </p:cNvPr>
          <p:cNvSpPr>
            <a:spLocks noGrp="1"/>
          </p:cNvSpPr>
          <p:nvPr>
            <p:ph type="sldNum" sz="quarter" idx="12"/>
          </p:nvPr>
        </p:nvSpPr>
        <p:spPr/>
        <p:txBody>
          <a:bodyPr/>
          <a:lstStyle/>
          <a:p>
            <a:fld id="{1B87664A-1606-47BC-AC9A-5A5633462C28}" type="slidenum">
              <a:rPr lang="en-US" smtClean="0"/>
              <a:t>‹#›</a:t>
            </a:fld>
            <a:endParaRPr lang="en-US" dirty="0"/>
          </a:p>
        </p:txBody>
      </p:sp>
    </p:spTree>
    <p:extLst>
      <p:ext uri="{BB962C8B-B14F-4D97-AF65-F5344CB8AC3E}">
        <p14:creationId xmlns:p14="http://schemas.microsoft.com/office/powerpoint/2010/main" val="237365198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472A8-0A35-4918-00B5-4A0DC00934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3AE2461-0BAE-CBB1-92F4-64E7AE0A692E}"/>
              </a:ext>
            </a:extLst>
          </p:cNvPr>
          <p:cNvSpPr>
            <a:spLocks noGrp="1"/>
          </p:cNvSpPr>
          <p:nvPr>
            <p:ph type="dt" sz="half" idx="10"/>
          </p:nvPr>
        </p:nvSpPr>
        <p:spPr/>
        <p:txBody>
          <a:bodyPr/>
          <a:lstStyle/>
          <a:p>
            <a:fld id="{8D561A20-5EBC-497B-B8F0-002007E3B7B4}" type="datetimeFigureOut">
              <a:rPr lang="en-US" smtClean="0"/>
              <a:t>3/26/2026</a:t>
            </a:fld>
            <a:endParaRPr lang="en-US" dirty="0"/>
          </a:p>
        </p:txBody>
      </p:sp>
      <p:sp>
        <p:nvSpPr>
          <p:cNvPr id="4" name="Footer Placeholder 3">
            <a:extLst>
              <a:ext uri="{FF2B5EF4-FFF2-40B4-BE49-F238E27FC236}">
                <a16:creationId xmlns:a16="http://schemas.microsoft.com/office/drawing/2014/main" id="{79E96448-C2DE-D17E-0BCD-2198006E793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E4C0034-D0FD-6407-53E9-4E8BF8CCA389}"/>
              </a:ext>
            </a:extLst>
          </p:cNvPr>
          <p:cNvSpPr>
            <a:spLocks noGrp="1"/>
          </p:cNvSpPr>
          <p:nvPr>
            <p:ph type="sldNum" sz="quarter" idx="12"/>
          </p:nvPr>
        </p:nvSpPr>
        <p:spPr/>
        <p:txBody>
          <a:bodyPr/>
          <a:lstStyle/>
          <a:p>
            <a:fld id="{1B87664A-1606-47BC-AC9A-5A5633462C28}" type="slidenum">
              <a:rPr lang="en-US" smtClean="0"/>
              <a:t>‹#›</a:t>
            </a:fld>
            <a:endParaRPr lang="en-US" dirty="0"/>
          </a:p>
        </p:txBody>
      </p:sp>
    </p:spTree>
    <p:extLst>
      <p:ext uri="{BB962C8B-B14F-4D97-AF65-F5344CB8AC3E}">
        <p14:creationId xmlns:p14="http://schemas.microsoft.com/office/powerpoint/2010/main" val="1966527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6B177E-A802-6D0D-F05D-847E04FED7DD}"/>
              </a:ext>
            </a:extLst>
          </p:cNvPr>
          <p:cNvSpPr>
            <a:spLocks noGrp="1"/>
          </p:cNvSpPr>
          <p:nvPr>
            <p:ph type="dt" sz="half" idx="10"/>
          </p:nvPr>
        </p:nvSpPr>
        <p:spPr/>
        <p:txBody>
          <a:bodyPr/>
          <a:lstStyle/>
          <a:p>
            <a:fld id="{8D561A20-5EBC-497B-B8F0-002007E3B7B4}" type="datetimeFigureOut">
              <a:rPr lang="en-US" smtClean="0"/>
              <a:t>3/26/2026</a:t>
            </a:fld>
            <a:endParaRPr lang="en-US" dirty="0"/>
          </a:p>
        </p:txBody>
      </p:sp>
      <p:sp>
        <p:nvSpPr>
          <p:cNvPr id="3" name="Footer Placeholder 2">
            <a:extLst>
              <a:ext uri="{FF2B5EF4-FFF2-40B4-BE49-F238E27FC236}">
                <a16:creationId xmlns:a16="http://schemas.microsoft.com/office/drawing/2014/main" id="{2443F8FE-CC4B-7065-EAFC-0EF3BDC6E08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6D07DB3-BA50-07B9-AC58-C66901C2F802}"/>
              </a:ext>
            </a:extLst>
          </p:cNvPr>
          <p:cNvSpPr>
            <a:spLocks noGrp="1"/>
          </p:cNvSpPr>
          <p:nvPr>
            <p:ph type="sldNum" sz="quarter" idx="12"/>
          </p:nvPr>
        </p:nvSpPr>
        <p:spPr/>
        <p:txBody>
          <a:bodyPr/>
          <a:lstStyle/>
          <a:p>
            <a:fld id="{1B87664A-1606-47BC-AC9A-5A5633462C28}" type="slidenum">
              <a:rPr lang="en-US" smtClean="0"/>
              <a:t>‹#›</a:t>
            </a:fld>
            <a:endParaRPr lang="en-US" dirty="0"/>
          </a:p>
        </p:txBody>
      </p:sp>
    </p:spTree>
    <p:extLst>
      <p:ext uri="{BB962C8B-B14F-4D97-AF65-F5344CB8AC3E}">
        <p14:creationId xmlns:p14="http://schemas.microsoft.com/office/powerpoint/2010/main" val="2446662033"/>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C7052-CE58-4F94-0848-3F97650501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3CC785-F5D4-F88A-F9E3-BF8E3FD678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4923C1-800D-C982-6FF0-AB35C7E759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51654E-0CE7-AEB1-9EF7-BEBC7B241B20}"/>
              </a:ext>
            </a:extLst>
          </p:cNvPr>
          <p:cNvSpPr>
            <a:spLocks noGrp="1"/>
          </p:cNvSpPr>
          <p:nvPr>
            <p:ph type="dt" sz="half" idx="10"/>
          </p:nvPr>
        </p:nvSpPr>
        <p:spPr/>
        <p:txBody>
          <a:bodyPr/>
          <a:lstStyle/>
          <a:p>
            <a:fld id="{8D561A20-5EBC-497B-B8F0-002007E3B7B4}" type="datetimeFigureOut">
              <a:rPr lang="en-US" smtClean="0"/>
              <a:t>3/26/2026</a:t>
            </a:fld>
            <a:endParaRPr lang="en-US" dirty="0"/>
          </a:p>
        </p:txBody>
      </p:sp>
      <p:sp>
        <p:nvSpPr>
          <p:cNvPr id="6" name="Footer Placeholder 5">
            <a:extLst>
              <a:ext uri="{FF2B5EF4-FFF2-40B4-BE49-F238E27FC236}">
                <a16:creationId xmlns:a16="http://schemas.microsoft.com/office/drawing/2014/main" id="{F3BB3429-BF01-CB74-6617-CC84DD2A9B5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333D53C-EC0B-3538-B388-72C2B943AF18}"/>
              </a:ext>
            </a:extLst>
          </p:cNvPr>
          <p:cNvSpPr>
            <a:spLocks noGrp="1"/>
          </p:cNvSpPr>
          <p:nvPr>
            <p:ph type="sldNum" sz="quarter" idx="12"/>
          </p:nvPr>
        </p:nvSpPr>
        <p:spPr/>
        <p:txBody>
          <a:bodyPr/>
          <a:lstStyle/>
          <a:p>
            <a:fld id="{1B87664A-1606-47BC-AC9A-5A5633462C28}" type="slidenum">
              <a:rPr lang="en-US" smtClean="0"/>
              <a:t>‹#›</a:t>
            </a:fld>
            <a:endParaRPr lang="en-US" dirty="0"/>
          </a:p>
        </p:txBody>
      </p:sp>
    </p:spTree>
    <p:extLst>
      <p:ext uri="{BB962C8B-B14F-4D97-AF65-F5344CB8AC3E}">
        <p14:creationId xmlns:p14="http://schemas.microsoft.com/office/powerpoint/2010/main" val="382685998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73702-42B0-6DDA-1E0B-AFF85975BA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6177F6B-B195-E5AC-A1A7-1741751822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94BC08D-BF08-7941-9E32-749679E8F2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D69C28-3643-A988-7413-F7F53ECA7290}"/>
              </a:ext>
            </a:extLst>
          </p:cNvPr>
          <p:cNvSpPr>
            <a:spLocks noGrp="1"/>
          </p:cNvSpPr>
          <p:nvPr>
            <p:ph type="dt" sz="half" idx="10"/>
          </p:nvPr>
        </p:nvSpPr>
        <p:spPr/>
        <p:txBody>
          <a:bodyPr/>
          <a:lstStyle/>
          <a:p>
            <a:fld id="{8D561A20-5EBC-497B-B8F0-002007E3B7B4}" type="datetimeFigureOut">
              <a:rPr lang="en-US" smtClean="0"/>
              <a:t>3/26/2026</a:t>
            </a:fld>
            <a:endParaRPr lang="en-US" dirty="0"/>
          </a:p>
        </p:txBody>
      </p:sp>
      <p:sp>
        <p:nvSpPr>
          <p:cNvPr id="6" name="Footer Placeholder 5">
            <a:extLst>
              <a:ext uri="{FF2B5EF4-FFF2-40B4-BE49-F238E27FC236}">
                <a16:creationId xmlns:a16="http://schemas.microsoft.com/office/drawing/2014/main" id="{BBE06FF6-3C44-9D1D-CFE8-CF3869FCE69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7314399-F501-70DB-EA50-C625227CAF71}"/>
              </a:ext>
            </a:extLst>
          </p:cNvPr>
          <p:cNvSpPr>
            <a:spLocks noGrp="1"/>
          </p:cNvSpPr>
          <p:nvPr>
            <p:ph type="sldNum" sz="quarter" idx="12"/>
          </p:nvPr>
        </p:nvSpPr>
        <p:spPr/>
        <p:txBody>
          <a:bodyPr/>
          <a:lstStyle/>
          <a:p>
            <a:fld id="{1B87664A-1606-47BC-AC9A-5A5633462C28}" type="slidenum">
              <a:rPr lang="en-US" smtClean="0"/>
              <a:t>‹#›</a:t>
            </a:fld>
            <a:endParaRPr lang="en-US" dirty="0"/>
          </a:p>
        </p:txBody>
      </p:sp>
    </p:spTree>
    <p:extLst>
      <p:ext uri="{BB962C8B-B14F-4D97-AF65-F5344CB8AC3E}">
        <p14:creationId xmlns:p14="http://schemas.microsoft.com/office/powerpoint/2010/main" val="3522832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55392-DE28-9653-1B84-9C8043E14A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44D2E9-0061-A5C1-F4F4-85BB93C3D8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F3C1C2-62D6-B665-C325-39CC02B0D1B5}"/>
              </a:ext>
            </a:extLst>
          </p:cNvPr>
          <p:cNvSpPr>
            <a:spLocks noGrp="1"/>
          </p:cNvSpPr>
          <p:nvPr>
            <p:ph type="dt" sz="half" idx="10"/>
          </p:nvPr>
        </p:nvSpPr>
        <p:spPr/>
        <p:txBody>
          <a:bodyPr/>
          <a:lstStyle/>
          <a:p>
            <a:fld id="{8D561A20-5EBC-497B-B8F0-002007E3B7B4}" type="datetimeFigureOut">
              <a:rPr lang="en-US" smtClean="0"/>
              <a:t>3/26/2026</a:t>
            </a:fld>
            <a:endParaRPr lang="en-US" dirty="0"/>
          </a:p>
        </p:txBody>
      </p:sp>
      <p:sp>
        <p:nvSpPr>
          <p:cNvPr id="5" name="Footer Placeholder 4">
            <a:extLst>
              <a:ext uri="{FF2B5EF4-FFF2-40B4-BE49-F238E27FC236}">
                <a16:creationId xmlns:a16="http://schemas.microsoft.com/office/drawing/2014/main" id="{274DC497-5FA8-DDDD-0467-ACBA68DEEC9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D508F3F-1290-3A00-CC7A-5D9AD5022406}"/>
              </a:ext>
            </a:extLst>
          </p:cNvPr>
          <p:cNvSpPr>
            <a:spLocks noGrp="1"/>
          </p:cNvSpPr>
          <p:nvPr>
            <p:ph type="sldNum" sz="quarter" idx="12"/>
          </p:nvPr>
        </p:nvSpPr>
        <p:spPr/>
        <p:txBody>
          <a:bodyPr/>
          <a:lstStyle/>
          <a:p>
            <a:fld id="{1B87664A-1606-47BC-AC9A-5A5633462C28}" type="slidenum">
              <a:rPr lang="en-US" smtClean="0"/>
              <a:t>‹#›</a:t>
            </a:fld>
            <a:endParaRPr lang="en-US" dirty="0"/>
          </a:p>
        </p:txBody>
      </p:sp>
    </p:spTree>
    <p:extLst>
      <p:ext uri="{BB962C8B-B14F-4D97-AF65-F5344CB8AC3E}">
        <p14:creationId xmlns:p14="http://schemas.microsoft.com/office/powerpoint/2010/main" val="3241962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1E5E59-10E0-AD23-8DDF-D7C41247714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EE32307-B12D-ADAF-1AA1-70C2D03619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8388DF-5BDB-14F4-39A6-F6CB62D81E81}"/>
              </a:ext>
            </a:extLst>
          </p:cNvPr>
          <p:cNvSpPr>
            <a:spLocks noGrp="1"/>
          </p:cNvSpPr>
          <p:nvPr>
            <p:ph type="dt" sz="half" idx="10"/>
          </p:nvPr>
        </p:nvSpPr>
        <p:spPr/>
        <p:txBody>
          <a:bodyPr/>
          <a:lstStyle/>
          <a:p>
            <a:fld id="{8D561A20-5EBC-497B-B8F0-002007E3B7B4}" type="datetimeFigureOut">
              <a:rPr lang="en-US" smtClean="0"/>
              <a:t>3/26/2026</a:t>
            </a:fld>
            <a:endParaRPr lang="en-US" dirty="0"/>
          </a:p>
        </p:txBody>
      </p:sp>
      <p:sp>
        <p:nvSpPr>
          <p:cNvPr id="5" name="Footer Placeholder 4">
            <a:extLst>
              <a:ext uri="{FF2B5EF4-FFF2-40B4-BE49-F238E27FC236}">
                <a16:creationId xmlns:a16="http://schemas.microsoft.com/office/drawing/2014/main" id="{9102CE03-D01A-E7A7-C7F9-3A7557C8239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F379C9D-F67D-3B3C-D680-EA8BDB18369A}"/>
              </a:ext>
            </a:extLst>
          </p:cNvPr>
          <p:cNvSpPr>
            <a:spLocks noGrp="1"/>
          </p:cNvSpPr>
          <p:nvPr>
            <p:ph type="sldNum" sz="quarter" idx="12"/>
          </p:nvPr>
        </p:nvSpPr>
        <p:spPr/>
        <p:txBody>
          <a:bodyPr/>
          <a:lstStyle/>
          <a:p>
            <a:fld id="{1B87664A-1606-47BC-AC9A-5A5633462C28}" type="slidenum">
              <a:rPr lang="en-US" smtClean="0"/>
              <a:t>‹#›</a:t>
            </a:fld>
            <a:endParaRPr lang="en-US" dirty="0"/>
          </a:p>
        </p:txBody>
      </p:sp>
    </p:spTree>
    <p:extLst>
      <p:ext uri="{BB962C8B-B14F-4D97-AF65-F5344CB8AC3E}">
        <p14:creationId xmlns:p14="http://schemas.microsoft.com/office/powerpoint/2010/main" val="24383023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10363200" cy="1143000"/>
          </a:xfrm>
        </p:spPr>
        <p:txBody>
          <a:bodyPr/>
          <a:lstStyle/>
          <a:p>
            <a:r>
              <a:rPr lang="en-US"/>
              <a:t>Click to edit Master title style</a:t>
            </a:r>
          </a:p>
        </p:txBody>
      </p:sp>
      <p:sp>
        <p:nvSpPr>
          <p:cNvPr id="3" name="ClipArt Placeholder 2"/>
          <p:cNvSpPr>
            <a:spLocks noGrp="1"/>
          </p:cNvSpPr>
          <p:nvPr>
            <p:ph type="clipArt" sz="half" idx="1"/>
          </p:nvPr>
        </p:nvSpPr>
        <p:spPr>
          <a:xfrm>
            <a:off x="914400" y="1981200"/>
            <a:ext cx="5080000" cy="4114800"/>
          </a:xfrm>
        </p:spPr>
        <p:txBody>
          <a:bodyPr>
            <a:normAutofit/>
          </a:bodyPr>
          <a:lstStyle/>
          <a:p>
            <a:pPr lvl="0"/>
            <a:endParaRPr lang="en-US" noProof="0" dirty="0"/>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914400" y="6248400"/>
            <a:ext cx="2540000" cy="457200"/>
          </a:xfrm>
        </p:spPr>
        <p:txBody>
          <a:bodyPr/>
          <a:lstStyle>
            <a:lvl1pPr>
              <a:defRPr/>
            </a:lvl1pPr>
          </a:lstStyle>
          <a:p>
            <a:pPr>
              <a:defRPr/>
            </a:pPr>
            <a:endParaRPr lang="en-US" dirty="0"/>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pPr>
              <a:defRPr/>
            </a:pPr>
            <a:endParaRPr lang="en-US" dirty="0"/>
          </a:p>
        </p:txBody>
      </p:sp>
      <p:sp>
        <p:nvSpPr>
          <p:cNvPr id="7" name="Slide Number Placeholder 6"/>
          <p:cNvSpPr>
            <a:spLocks noGrp="1"/>
          </p:cNvSpPr>
          <p:nvPr>
            <p:ph type="sldNum" sz="quarter" idx="12"/>
          </p:nvPr>
        </p:nvSpPr>
        <p:spPr>
          <a:xfrm>
            <a:off x="8737600" y="6248400"/>
            <a:ext cx="2540000" cy="457200"/>
          </a:xfrm>
        </p:spPr>
        <p:txBody>
          <a:bodyPr/>
          <a:lstStyle>
            <a:lvl1pPr>
              <a:defRPr/>
            </a:lvl1pPr>
          </a:lstStyle>
          <a:p>
            <a:fld id="{F923F2F9-CCCA-4702-BE15-7C4EE1CEDD3D}" type="slidenum">
              <a:rPr lang="en-US" altLang="en-US"/>
              <a:pPr/>
              <a:t>‹#›</a:t>
            </a:fld>
            <a:endParaRPr lang="en-US" altLang="en-US" dirty="0"/>
          </a:p>
        </p:txBody>
      </p:sp>
    </p:spTree>
    <p:extLst>
      <p:ext uri="{BB962C8B-B14F-4D97-AF65-F5344CB8AC3E}">
        <p14:creationId xmlns:p14="http://schemas.microsoft.com/office/powerpoint/2010/main" val="28024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43B2C8-319B-D7ED-1492-000EE4BD7C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3DD0DF1-1221-6DE2-A594-C830AE2179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B62776-DD32-2951-704F-6A208AF3B2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D561A20-5EBC-497B-B8F0-002007E3B7B4}" type="datetimeFigureOut">
              <a:rPr lang="en-US" smtClean="0"/>
              <a:t>3/26/2026</a:t>
            </a:fld>
            <a:endParaRPr lang="en-US" dirty="0"/>
          </a:p>
        </p:txBody>
      </p:sp>
      <p:sp>
        <p:nvSpPr>
          <p:cNvPr id="5" name="Footer Placeholder 4">
            <a:extLst>
              <a:ext uri="{FF2B5EF4-FFF2-40B4-BE49-F238E27FC236}">
                <a16:creationId xmlns:a16="http://schemas.microsoft.com/office/drawing/2014/main" id="{708080F8-F7E6-EEF5-5447-9AB2E11D35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F6097CDA-B1ED-9030-F90A-E401ABB49E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87664A-1606-47BC-AC9A-5A5633462C28}" type="slidenum">
              <a:rPr lang="en-US" smtClean="0"/>
              <a:t>‹#›</a:t>
            </a:fld>
            <a:endParaRPr lang="en-US" dirty="0"/>
          </a:p>
        </p:txBody>
      </p:sp>
    </p:spTree>
    <p:extLst>
      <p:ext uri="{BB962C8B-B14F-4D97-AF65-F5344CB8AC3E}">
        <p14:creationId xmlns:p14="http://schemas.microsoft.com/office/powerpoint/2010/main" val="3861933668"/>
      </p:ext>
    </p:extLst>
  </p:cSld>
  <p:clrMap bg1="lt1" tx1="dk1" bg2="lt2" tx2="dk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46" r:id="rId6"/>
    <p:sldLayoutId id="2147484047" r:id="rId7"/>
    <p:sldLayoutId id="2147484048" r:id="rId8"/>
    <p:sldLayoutId id="2147484049" r:id="rId9"/>
    <p:sldLayoutId id="2147484050" r:id="rId10"/>
    <p:sldLayoutId id="2147484051" r:id="rId11"/>
    <p:sldLayoutId id="214748405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FB7AD-AC24-4884-BF8F-0D6FC8ECA743}"/>
              </a:ext>
            </a:extLst>
          </p:cNvPr>
          <p:cNvSpPr>
            <a:spLocks noGrp="1"/>
          </p:cNvSpPr>
          <p:nvPr>
            <p:ph type="title"/>
          </p:nvPr>
        </p:nvSpPr>
        <p:spPr/>
        <p:txBody>
          <a:bodyPr/>
          <a:lstStyle/>
          <a:p>
            <a:endParaRPr lang="en-US" dirty="0"/>
          </a:p>
        </p:txBody>
      </p:sp>
      <p:pic>
        <p:nvPicPr>
          <p:cNvPr id="7" name="Content Placeholder 6">
            <a:extLst>
              <a:ext uri="{FF2B5EF4-FFF2-40B4-BE49-F238E27FC236}">
                <a16:creationId xmlns:a16="http://schemas.microsoft.com/office/drawing/2014/main" id="{A44D2708-F51E-4F80-B3D0-44DACEEDA58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0331" y="1825625"/>
            <a:ext cx="4351338" cy="4351338"/>
          </a:xfrm>
        </p:spPr>
      </p:pic>
      <p:sp>
        <p:nvSpPr>
          <p:cNvPr id="4" name="Rectangle 3">
            <a:extLst>
              <a:ext uri="{FF2B5EF4-FFF2-40B4-BE49-F238E27FC236}">
                <a16:creationId xmlns:a16="http://schemas.microsoft.com/office/drawing/2014/main" id="{6878F9FD-3592-4BA6-94C2-7F09367C8EB9}"/>
              </a:ext>
            </a:extLst>
          </p:cNvPr>
          <p:cNvSpPr/>
          <p:nvPr/>
        </p:nvSpPr>
        <p:spPr>
          <a:xfrm>
            <a:off x="0" y="-320838"/>
            <a:ext cx="12192000" cy="6858000"/>
          </a:xfrm>
          <a:prstGeom prst="rect">
            <a:avLst/>
          </a:prstGeom>
          <a:solidFill>
            <a:srgbClr val="0A2A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71960EE-F474-4B4F-A6A0-D7B1A5CDBB77}"/>
              </a:ext>
            </a:extLst>
          </p:cNvPr>
          <p:cNvSpPr/>
          <p:nvPr/>
        </p:nvSpPr>
        <p:spPr>
          <a:xfrm>
            <a:off x="0" y="6311900"/>
            <a:ext cx="12192000" cy="546100"/>
          </a:xfrm>
          <a:prstGeom prst="rect">
            <a:avLst/>
          </a:prstGeom>
          <a:solidFill>
            <a:srgbClr val="A31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A06FB562-5EAD-4D18-8C55-DD35C93D5877}"/>
              </a:ext>
            </a:extLst>
          </p:cNvPr>
          <p:cNvSpPr txBox="1"/>
          <p:nvPr/>
        </p:nvSpPr>
        <p:spPr>
          <a:xfrm>
            <a:off x="5406190" y="2138666"/>
            <a:ext cx="6567670" cy="2862322"/>
          </a:xfrm>
          <a:prstGeom prst="rect">
            <a:avLst/>
          </a:prstGeom>
          <a:noFill/>
        </p:spPr>
        <p:txBody>
          <a:bodyPr wrap="square" rtlCol="0">
            <a:spAutoFit/>
          </a:bodyPr>
          <a:lstStyle/>
          <a:p>
            <a:pPr algn="ctr"/>
            <a:r>
              <a:rPr lang="en-US" sz="6000" dirty="0">
                <a:solidFill>
                  <a:schemeClr val="bg1"/>
                </a:solidFill>
                <a:latin typeface="Arial Black" panose="020B0A04020102020204" pitchFamily="34" charset="0"/>
              </a:rPr>
              <a:t>KACTFO Spring Conference</a:t>
            </a:r>
          </a:p>
        </p:txBody>
      </p:sp>
      <p:sp>
        <p:nvSpPr>
          <p:cNvPr id="14" name="Right Triangle 13">
            <a:extLst>
              <a:ext uri="{FF2B5EF4-FFF2-40B4-BE49-F238E27FC236}">
                <a16:creationId xmlns:a16="http://schemas.microsoft.com/office/drawing/2014/main" id="{B437ADAC-81BA-4584-9CA8-3078934A7B26}"/>
              </a:ext>
            </a:extLst>
          </p:cNvPr>
          <p:cNvSpPr/>
          <p:nvPr/>
        </p:nvSpPr>
        <p:spPr>
          <a:xfrm rot="5400000">
            <a:off x="227293" y="-558373"/>
            <a:ext cx="1825625" cy="2280214"/>
          </a:xfrm>
          <a:prstGeom prst="rtTriangle">
            <a:avLst/>
          </a:prstGeom>
          <a:solidFill>
            <a:srgbClr val="A31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ight Triangle 14">
            <a:extLst>
              <a:ext uri="{FF2B5EF4-FFF2-40B4-BE49-F238E27FC236}">
                <a16:creationId xmlns:a16="http://schemas.microsoft.com/office/drawing/2014/main" id="{0175874A-33C1-4844-B459-94CABE06E954}"/>
              </a:ext>
            </a:extLst>
          </p:cNvPr>
          <p:cNvSpPr/>
          <p:nvPr/>
        </p:nvSpPr>
        <p:spPr>
          <a:xfrm rot="10800000">
            <a:off x="9911785" y="-323199"/>
            <a:ext cx="2280214" cy="1825625"/>
          </a:xfrm>
          <a:prstGeom prst="rtTriangle">
            <a:avLst/>
          </a:prstGeom>
          <a:solidFill>
            <a:srgbClr val="A31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77A3BC1F-0E50-41AC-992F-2F74F2FE1F38}"/>
              </a:ext>
            </a:extLst>
          </p:cNvPr>
          <p:cNvSpPr txBox="1"/>
          <p:nvPr/>
        </p:nvSpPr>
        <p:spPr>
          <a:xfrm>
            <a:off x="5024436" y="6446450"/>
            <a:ext cx="2546350" cy="338554"/>
          </a:xfrm>
          <a:prstGeom prst="rect">
            <a:avLst/>
          </a:prstGeom>
          <a:noFill/>
        </p:spPr>
        <p:txBody>
          <a:bodyPr wrap="square" lIns="91440" tIns="45720" rIns="91440" bIns="45720" rtlCol="0" anchor="t">
            <a:spAutoFit/>
          </a:bodyPr>
          <a:lstStyle/>
          <a:p>
            <a:r>
              <a:rPr lang="en-US" sz="1600" dirty="0">
                <a:solidFill>
                  <a:schemeClr val="bg1"/>
                </a:solidFill>
                <a:latin typeface="Arial"/>
                <a:cs typeface="Arial"/>
              </a:rPr>
              <a:t>Auditor of Public Accounts</a:t>
            </a:r>
          </a:p>
        </p:txBody>
      </p:sp>
      <p:pic>
        <p:nvPicPr>
          <p:cNvPr id="5" name="Picture 4">
            <a:extLst>
              <a:ext uri="{FF2B5EF4-FFF2-40B4-BE49-F238E27FC236}">
                <a16:creationId xmlns:a16="http://schemas.microsoft.com/office/drawing/2014/main" id="{381AE3C3-EEB5-7568-CA16-4EAA381401EF}"/>
              </a:ext>
            </a:extLst>
          </p:cNvPr>
          <p:cNvPicPr>
            <a:picLocks noChangeAspect="1"/>
          </p:cNvPicPr>
          <p:nvPr/>
        </p:nvPicPr>
        <p:blipFill>
          <a:blip r:embed="rId3">
            <a:alphaModFix amt="20000"/>
          </a:blip>
          <a:stretch>
            <a:fillRect/>
          </a:stretch>
        </p:blipFill>
        <p:spPr>
          <a:xfrm>
            <a:off x="-1071433" y="-751987"/>
            <a:ext cx="8352692" cy="8361973"/>
          </a:xfrm>
          <a:prstGeom prst="rect">
            <a:avLst/>
          </a:prstGeom>
        </p:spPr>
      </p:pic>
    </p:spTree>
    <p:extLst>
      <p:ext uri="{BB962C8B-B14F-4D97-AF65-F5344CB8AC3E}">
        <p14:creationId xmlns:p14="http://schemas.microsoft.com/office/powerpoint/2010/main" val="1609572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49DC392-79D4-8CE1-F7B5-1F438D0BB4AA}"/>
              </a:ext>
            </a:extLst>
          </p:cNvPr>
          <p:cNvSpPr>
            <a:spLocks noGrp="1"/>
          </p:cNvSpPr>
          <p:nvPr>
            <p:ph type="title"/>
          </p:nvPr>
        </p:nvSpPr>
        <p:spPr/>
        <p:txBody>
          <a:bodyPr>
            <a:normAutofit/>
          </a:bodyPr>
          <a:lstStyle/>
          <a:p>
            <a:pPr algn="ctr"/>
            <a:r>
              <a:rPr lang="en-US" sz="3500" b="1" dirty="0">
                <a:latin typeface="Arial" panose="020B0604020202020204" pitchFamily="34" charset="0"/>
                <a:cs typeface="Arial" panose="020B0604020202020204" pitchFamily="34" charset="0"/>
              </a:rPr>
              <a:t>Introduction to the Auditor of Public Accounts (APA)</a:t>
            </a:r>
          </a:p>
        </p:txBody>
      </p:sp>
      <p:sp>
        <p:nvSpPr>
          <p:cNvPr id="12" name="Content Placeholder 11">
            <a:extLst>
              <a:ext uri="{FF2B5EF4-FFF2-40B4-BE49-F238E27FC236}">
                <a16:creationId xmlns:a16="http://schemas.microsoft.com/office/drawing/2014/main" id="{7689261B-678C-499F-0866-6E7E17271BFF}"/>
              </a:ext>
            </a:extLst>
          </p:cNvPr>
          <p:cNvSpPr>
            <a:spLocks noGrp="1"/>
          </p:cNvSpPr>
          <p:nvPr>
            <p:ph idx="1"/>
          </p:nvPr>
        </p:nvSpPr>
        <p:spPr/>
        <p:txBody>
          <a:bodyPr/>
          <a:lstStyle/>
          <a:p>
            <a:r>
              <a:rPr lang="en-US" b="1" dirty="0">
                <a:latin typeface="Arial" panose="020B0604020202020204" pitchFamily="34" charset="0"/>
                <a:cs typeface="Arial" panose="020B0604020202020204" pitchFamily="34" charset="0"/>
              </a:rPr>
              <a:t>Constitutional Office</a:t>
            </a:r>
          </a:p>
          <a:p>
            <a:pPr lvl="1"/>
            <a:r>
              <a:rPr lang="en-US" dirty="0">
                <a:latin typeface="Arial" panose="020B0604020202020204" pitchFamily="34" charset="0"/>
                <a:cs typeface="Arial" panose="020B0604020202020204" pitchFamily="34" charset="0"/>
              </a:rPr>
              <a:t>The APA is an independent constitutional office responsible for auditing all state agencies, local governments, and other public entities.</a:t>
            </a:r>
          </a:p>
          <a:p>
            <a:pPr lvl="1"/>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Mission</a:t>
            </a:r>
          </a:p>
          <a:p>
            <a:pPr lvl="1"/>
            <a:r>
              <a:rPr lang="en-US" dirty="0">
                <a:latin typeface="Arial" panose="020B0604020202020204" pitchFamily="34" charset="0"/>
                <a:cs typeface="Arial" panose="020B0604020202020204" pitchFamily="34" charset="0"/>
              </a:rPr>
              <a:t>To act as a vigorous guardian of taxpayer dollars, providing the accountability, integrity, and leadership for Kentucky to thrive in the 21</a:t>
            </a:r>
            <a:r>
              <a:rPr lang="en-US" baseline="30000" dirty="0">
                <a:latin typeface="Arial" panose="020B0604020202020204" pitchFamily="34" charset="0"/>
                <a:cs typeface="Arial" panose="020B0604020202020204" pitchFamily="34" charset="0"/>
              </a:rPr>
              <a:t>st</a:t>
            </a:r>
            <a:r>
              <a:rPr lang="en-US" dirty="0">
                <a:latin typeface="Arial" panose="020B0604020202020204" pitchFamily="34" charset="0"/>
                <a:cs typeface="Arial" panose="020B0604020202020204" pitchFamily="34" charset="0"/>
              </a:rPr>
              <a:t> century.</a:t>
            </a:r>
          </a:p>
          <a:p>
            <a:pPr lvl="1"/>
            <a:endParaRPr lang="en-US" dirty="0"/>
          </a:p>
        </p:txBody>
      </p:sp>
      <p:sp>
        <p:nvSpPr>
          <p:cNvPr id="7" name="Right Triangle 6">
            <a:extLst>
              <a:ext uri="{FF2B5EF4-FFF2-40B4-BE49-F238E27FC236}">
                <a16:creationId xmlns:a16="http://schemas.microsoft.com/office/drawing/2014/main" id="{281B4AF0-F1D6-46D5-AFDA-5241E9B400DC}"/>
              </a:ext>
            </a:extLst>
          </p:cNvPr>
          <p:cNvSpPr/>
          <p:nvPr/>
        </p:nvSpPr>
        <p:spPr>
          <a:xfrm>
            <a:off x="0" y="4297680"/>
            <a:ext cx="6486525" cy="2565405"/>
          </a:xfrm>
          <a:prstGeom prst="rtTriangle">
            <a:avLst/>
          </a:prstGeom>
          <a:solidFill>
            <a:srgbClr val="A3110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1">
            <a:extLst>
              <a:ext uri="{FF2B5EF4-FFF2-40B4-BE49-F238E27FC236}">
                <a16:creationId xmlns:a16="http://schemas.microsoft.com/office/drawing/2014/main" id="{C0919FF8-B6CC-423A-9A64-049C856C8D0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1" name="Rectangle 2">
            <a:extLst>
              <a:ext uri="{FF2B5EF4-FFF2-40B4-BE49-F238E27FC236}">
                <a16:creationId xmlns:a16="http://schemas.microsoft.com/office/drawing/2014/main" id="{82777A07-342A-43F5-9F6C-321F06450F88}"/>
              </a:ext>
            </a:extLst>
          </p:cNvPr>
          <p:cNvSpPr>
            <a:spLocks noChangeArrowheads="1"/>
          </p:cNvSpPr>
          <p:nvPr/>
        </p:nvSpPr>
        <p:spPr bwMode="auto">
          <a:xfrm>
            <a:off x="-161926" y="2666999"/>
            <a:ext cx="6648450" cy="5905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sp>
        <p:nvSpPr>
          <p:cNvPr id="16" name="Right Triangle 15">
            <a:extLst>
              <a:ext uri="{FF2B5EF4-FFF2-40B4-BE49-F238E27FC236}">
                <a16:creationId xmlns:a16="http://schemas.microsoft.com/office/drawing/2014/main" id="{85164D51-F16E-4C67-A499-3F90D825EC5A}"/>
              </a:ext>
            </a:extLst>
          </p:cNvPr>
          <p:cNvSpPr/>
          <p:nvPr/>
        </p:nvSpPr>
        <p:spPr>
          <a:xfrm rot="16200000">
            <a:off x="8483602" y="3149602"/>
            <a:ext cx="1107436" cy="6309360"/>
          </a:xfrm>
          <a:prstGeom prst="rtTriangle">
            <a:avLst/>
          </a:prstGeom>
          <a:solidFill>
            <a:srgbClr val="0A2A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85A315FB-4F8E-4851-B04D-8F6E5D49D42D}"/>
              </a:ext>
            </a:extLst>
          </p:cNvPr>
          <p:cNvSpPr txBox="1"/>
          <p:nvPr/>
        </p:nvSpPr>
        <p:spPr>
          <a:xfrm>
            <a:off x="9585965" y="6376018"/>
            <a:ext cx="3234690" cy="338554"/>
          </a:xfrm>
          <a:prstGeom prst="rect">
            <a:avLst/>
          </a:prstGeom>
          <a:noFill/>
        </p:spPr>
        <p:txBody>
          <a:bodyPr wrap="square" lIns="91440" tIns="45720" rIns="91440" bIns="45720" rtlCol="0" anchor="t">
            <a:spAutoFit/>
          </a:bodyPr>
          <a:lstStyle/>
          <a:p>
            <a:r>
              <a:rPr lang="en-US" sz="1600" dirty="0">
                <a:solidFill>
                  <a:schemeClr val="bg1"/>
                </a:solidFill>
                <a:latin typeface="Arial"/>
                <a:cs typeface="Arial"/>
              </a:rPr>
              <a:t>Auditor of Public Accounts</a:t>
            </a:r>
          </a:p>
        </p:txBody>
      </p:sp>
      <p:pic>
        <p:nvPicPr>
          <p:cNvPr id="6" name="Picture 5">
            <a:extLst>
              <a:ext uri="{FF2B5EF4-FFF2-40B4-BE49-F238E27FC236}">
                <a16:creationId xmlns:a16="http://schemas.microsoft.com/office/drawing/2014/main" id="{D5059AFC-D9C1-D89D-A915-49E17AFA6C8E}"/>
              </a:ext>
            </a:extLst>
          </p:cNvPr>
          <p:cNvPicPr>
            <a:picLocks noChangeAspect="1"/>
          </p:cNvPicPr>
          <p:nvPr/>
        </p:nvPicPr>
        <p:blipFill>
          <a:blip r:embed="rId2"/>
          <a:stretch>
            <a:fillRect/>
          </a:stretch>
        </p:blipFill>
        <p:spPr>
          <a:xfrm>
            <a:off x="0" y="4853940"/>
            <a:ext cx="2004060" cy="2004060"/>
          </a:xfrm>
          <a:prstGeom prst="rect">
            <a:avLst/>
          </a:prstGeom>
        </p:spPr>
      </p:pic>
    </p:spTree>
    <p:extLst>
      <p:ext uri="{BB962C8B-B14F-4D97-AF65-F5344CB8AC3E}">
        <p14:creationId xmlns:p14="http://schemas.microsoft.com/office/powerpoint/2010/main" val="760836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274EC-66E6-4709-8A88-892772C59F1E}"/>
              </a:ext>
            </a:extLst>
          </p:cNvPr>
          <p:cNvSpPr>
            <a:spLocks noGrp="1"/>
          </p:cNvSpPr>
          <p:nvPr>
            <p:ph type="title"/>
          </p:nvPr>
        </p:nvSpPr>
        <p:spPr>
          <a:xfrm>
            <a:off x="838200" y="365125"/>
            <a:ext cx="4591050" cy="1325563"/>
          </a:xfrm>
        </p:spPr>
        <p:txBody>
          <a:bodyPr>
            <a:normAutofit/>
          </a:bodyPr>
          <a:lstStyle/>
          <a:p>
            <a:pPr algn="ctr"/>
            <a:r>
              <a:rPr lang="en-US" sz="4400" b="1" dirty="0">
                <a:latin typeface="Arial" panose="020B0604020202020204" pitchFamily="34" charset="0"/>
                <a:cs typeface="Arial" panose="020B0604020202020204" pitchFamily="34" charset="0"/>
              </a:rPr>
              <a:t>Allison Ball State Auditor</a:t>
            </a:r>
            <a:endParaRPr lang="en-US"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FEC6D94-868B-4B06-A755-286705B685BC}"/>
              </a:ext>
            </a:extLst>
          </p:cNvPr>
          <p:cNvSpPr>
            <a:spLocks noGrp="1"/>
          </p:cNvSpPr>
          <p:nvPr>
            <p:ph idx="1"/>
          </p:nvPr>
        </p:nvSpPr>
        <p:spPr>
          <a:xfrm>
            <a:off x="838200" y="1825625"/>
            <a:ext cx="4919663" cy="4535761"/>
          </a:xfrm>
        </p:spPr>
        <p:txBody>
          <a:bodyPr>
            <a:normAutofit fontScale="85000" lnSpcReduction="20000"/>
          </a:bodyPr>
          <a:lstStyle/>
          <a:p>
            <a:r>
              <a:rPr lang="en-US" dirty="0">
                <a:latin typeface="Arial" panose="020B0604020202020204" pitchFamily="34" charset="0"/>
                <a:cs typeface="Arial" panose="020B0604020202020204" pitchFamily="34" charset="0"/>
              </a:rPr>
              <a:t>48th Auditor of Public Accounts </a:t>
            </a:r>
          </a:p>
          <a:p>
            <a:r>
              <a:rPr lang="en-US" dirty="0">
                <a:latin typeface="Arial" panose="020B0604020202020204" pitchFamily="34" charset="0"/>
                <a:cs typeface="Arial" panose="020B0604020202020204" pitchFamily="34" charset="0"/>
              </a:rPr>
              <a:t>Former two-term State Treasurer</a:t>
            </a:r>
          </a:p>
          <a:p>
            <a:r>
              <a:rPr lang="en-US" dirty="0">
                <a:latin typeface="Arial" panose="020B0604020202020204" pitchFamily="34" charset="0"/>
                <a:cs typeface="Arial" panose="020B0604020202020204" pitchFamily="34" charset="0"/>
              </a:rPr>
              <a:t>Watchdog of Kentucky taxpayer dollars </a:t>
            </a:r>
          </a:p>
          <a:p>
            <a:r>
              <a:rPr lang="en-US" dirty="0">
                <a:latin typeface="Arial" panose="020B0604020202020204" pitchFamily="34" charset="0"/>
                <a:cs typeface="Arial" panose="020B0604020202020204" pitchFamily="34" charset="0"/>
              </a:rPr>
              <a:t>Notable Audits/Exams as Auditor include: Statewide Single Audit of Commonwealth, KY Dept. of Juvenile Justice, KY Dept. of Education, Medicaid Exam</a:t>
            </a:r>
          </a:p>
          <a:p>
            <a:r>
              <a:rPr lang="en-US" dirty="0">
                <a:latin typeface="Arial" panose="020B0604020202020204" pitchFamily="34" charset="0"/>
                <a:cs typeface="Arial" panose="020B0604020202020204" pitchFamily="34" charset="0"/>
              </a:rPr>
              <a:t>Advocate for KY’s most vulnerable, including investigations into the treatment of foster children in state custody, kinship care funding, and more.</a:t>
            </a:r>
          </a:p>
          <a:p>
            <a:endParaRPr lang="en-US" dirty="0"/>
          </a:p>
        </p:txBody>
      </p:sp>
      <p:sp>
        <p:nvSpPr>
          <p:cNvPr id="4" name="Rectangle 3">
            <a:extLst>
              <a:ext uri="{FF2B5EF4-FFF2-40B4-BE49-F238E27FC236}">
                <a16:creationId xmlns:a16="http://schemas.microsoft.com/office/drawing/2014/main" id="{C01E9952-69EF-4EA4-BE51-9D28DE88FFD2}"/>
              </a:ext>
            </a:extLst>
          </p:cNvPr>
          <p:cNvSpPr/>
          <p:nvPr/>
        </p:nvSpPr>
        <p:spPr>
          <a:xfrm>
            <a:off x="6096000" y="1"/>
            <a:ext cx="6096000" cy="6888720"/>
          </a:xfrm>
          <a:prstGeom prst="rect">
            <a:avLst/>
          </a:prstGeom>
          <a:solidFill>
            <a:srgbClr val="A3110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C391E06A-CEBC-48F4-B04A-2314185CFD1E}"/>
              </a:ext>
            </a:extLst>
          </p:cNvPr>
          <p:cNvSpPr txBox="1"/>
          <p:nvPr/>
        </p:nvSpPr>
        <p:spPr>
          <a:xfrm>
            <a:off x="10110785" y="6475027"/>
            <a:ext cx="3028950" cy="276999"/>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1CACED6F-42AA-A13D-D44A-A0EDBBD816E4}"/>
              </a:ext>
            </a:extLst>
          </p:cNvPr>
          <p:cNvPicPr>
            <a:picLocks noChangeAspect="1"/>
          </p:cNvPicPr>
          <p:nvPr/>
        </p:nvPicPr>
        <p:blipFill>
          <a:blip r:embed="rId2" cstate="print">
            <a:extLst>
              <a:ext uri="{28A0092B-C50C-407E-A947-70E740481C1C}">
                <a14:useLocalDpi xmlns:a14="http://schemas.microsoft.com/office/drawing/2010/main" val="0"/>
              </a:ext>
            </a:extLst>
          </a:blip>
          <a:srcRect l="3296" r="3296"/>
          <a:stretch/>
        </p:blipFill>
        <p:spPr>
          <a:xfrm>
            <a:off x="7598052" y="1460372"/>
            <a:ext cx="3291840" cy="3967978"/>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638711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03FEA-1B63-42D7-98BD-F5CE8813F888}"/>
              </a:ext>
            </a:extLst>
          </p:cNvPr>
          <p:cNvSpPr>
            <a:spLocks noGrp="1"/>
          </p:cNvSpPr>
          <p:nvPr>
            <p:ph type="title"/>
          </p:nvPr>
        </p:nvSpPr>
        <p:spPr>
          <a:xfrm>
            <a:off x="636494" y="365125"/>
            <a:ext cx="5351930" cy="1325563"/>
          </a:xfrm>
        </p:spPr>
        <p:txBody>
          <a:bodyPr>
            <a:noAutofit/>
          </a:bodyPr>
          <a:lstStyle/>
          <a:p>
            <a:pPr algn="ctr"/>
            <a:r>
              <a:rPr lang="en-US" sz="3600" b="1" dirty="0">
                <a:latin typeface="Arial" panose="020B0604020202020204" pitchFamily="34" charset="0"/>
                <a:cs typeface="Arial" panose="020B0604020202020204" pitchFamily="34" charset="0"/>
              </a:rPr>
              <a:t>Shari Scott </a:t>
            </a:r>
            <a:br>
              <a:rPr lang="en-US" sz="3600" b="1" dirty="0">
                <a:latin typeface="Arial" panose="020B0604020202020204" pitchFamily="34" charset="0"/>
                <a:cs typeface="Arial" panose="020B0604020202020204" pitchFamily="34" charset="0"/>
              </a:rPr>
            </a:br>
            <a:r>
              <a:rPr lang="en-US" sz="3200" b="1" dirty="0">
                <a:latin typeface="Arial" panose="020B0604020202020204" pitchFamily="34" charset="0"/>
                <a:cs typeface="Arial" panose="020B0604020202020204" pitchFamily="34" charset="0"/>
              </a:rPr>
              <a:t>Deputy State Auditor</a:t>
            </a:r>
          </a:p>
        </p:txBody>
      </p:sp>
      <p:sp>
        <p:nvSpPr>
          <p:cNvPr id="3" name="Content Placeholder 2">
            <a:extLst>
              <a:ext uri="{FF2B5EF4-FFF2-40B4-BE49-F238E27FC236}">
                <a16:creationId xmlns:a16="http://schemas.microsoft.com/office/drawing/2014/main" id="{0E776576-F077-46DB-B98F-D4105225A62C}"/>
              </a:ext>
            </a:extLst>
          </p:cNvPr>
          <p:cNvSpPr>
            <a:spLocks noGrp="1"/>
          </p:cNvSpPr>
          <p:nvPr>
            <p:ph idx="1"/>
          </p:nvPr>
        </p:nvSpPr>
        <p:spPr>
          <a:xfrm>
            <a:off x="636494" y="2018431"/>
            <a:ext cx="5033963" cy="3125937"/>
          </a:xfrm>
        </p:spPr>
        <p:txBody>
          <a:bodyPr/>
          <a:lstStyle/>
          <a:p>
            <a:r>
              <a:rPr lang="en-US" dirty="0">
                <a:solidFill>
                  <a:schemeClr val="tx1"/>
                </a:solidFill>
                <a:latin typeface="Arial" panose="020B0604020202020204" pitchFamily="34" charset="0"/>
                <a:cs typeface="Arial" panose="020B0604020202020204" pitchFamily="34" charset="0"/>
              </a:rPr>
              <a:t>Certified Public Accountant</a:t>
            </a:r>
          </a:p>
          <a:p>
            <a:r>
              <a:rPr lang="en-US" dirty="0">
                <a:solidFill>
                  <a:schemeClr val="tx1"/>
                </a:solidFill>
                <a:latin typeface="Arial" panose="020B0604020202020204" pitchFamily="34" charset="0"/>
                <a:cs typeface="Arial" panose="020B0604020202020204" pitchFamily="34" charset="0"/>
              </a:rPr>
              <a:t>Served at APA since 1997 as Financial Auditor and Audit Manager</a:t>
            </a:r>
          </a:p>
          <a:p>
            <a:r>
              <a:rPr lang="en-US" dirty="0">
                <a:latin typeface="Arial" panose="020B0604020202020204" pitchFamily="34" charset="0"/>
                <a:cs typeface="Arial" panose="020B0604020202020204" pitchFamily="34" charset="0"/>
              </a:rPr>
              <a:t>Member of AICPA, KYCPA, NASACT, AGA</a:t>
            </a:r>
          </a:p>
        </p:txBody>
      </p:sp>
      <p:sp>
        <p:nvSpPr>
          <p:cNvPr id="4" name="Rectangle 3">
            <a:extLst>
              <a:ext uri="{FF2B5EF4-FFF2-40B4-BE49-F238E27FC236}">
                <a16:creationId xmlns:a16="http://schemas.microsoft.com/office/drawing/2014/main" id="{681D986F-DA18-46CE-BE2D-4F6FE93A6085}"/>
              </a:ext>
            </a:extLst>
          </p:cNvPr>
          <p:cNvSpPr/>
          <p:nvPr/>
        </p:nvSpPr>
        <p:spPr>
          <a:xfrm>
            <a:off x="6096000" y="1"/>
            <a:ext cx="6096000" cy="6888720"/>
          </a:xfrm>
          <a:prstGeom prst="rect">
            <a:avLst/>
          </a:prstGeom>
          <a:solidFill>
            <a:srgbClr val="0A2A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8C4AA23-DA0F-4930-A616-6FA9CCDD2A13}"/>
              </a:ext>
            </a:extLst>
          </p:cNvPr>
          <p:cNvSpPr txBox="1"/>
          <p:nvPr/>
        </p:nvSpPr>
        <p:spPr>
          <a:xfrm>
            <a:off x="10110785" y="6475027"/>
            <a:ext cx="3028950" cy="276999"/>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Auditor of Public Accounts</a:t>
            </a:r>
          </a:p>
        </p:txBody>
      </p:sp>
      <p:sp>
        <p:nvSpPr>
          <p:cNvPr id="5" name="AutoShape 2">
            <a:extLst>
              <a:ext uri="{FF2B5EF4-FFF2-40B4-BE49-F238E27FC236}">
                <a16:creationId xmlns:a16="http://schemas.microsoft.com/office/drawing/2014/main" id="{C0B4AD34-FF09-7FC5-6AEE-0D5AB5F6734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9" name="Picture 8">
            <a:extLst>
              <a:ext uri="{FF2B5EF4-FFF2-40B4-BE49-F238E27FC236}">
                <a16:creationId xmlns:a16="http://schemas.microsoft.com/office/drawing/2014/main" id="{647C2A9E-F67D-9EA4-729F-25AFC7F3BA91}"/>
              </a:ext>
            </a:extLst>
          </p:cNvPr>
          <p:cNvPicPr preferRelativeResize="0">
            <a:picLocks noChangeAspect="1"/>
          </p:cNvPicPr>
          <p:nvPr/>
        </p:nvPicPr>
        <p:blipFill>
          <a:blip r:embed="rId2">
            <a:extLst>
              <a:ext uri="{28A0092B-C50C-407E-A947-70E740481C1C}">
                <a14:useLocalDpi xmlns:a14="http://schemas.microsoft.com/office/drawing/2010/main" val="0"/>
              </a:ext>
            </a:extLst>
          </a:blip>
          <a:srcRect/>
          <a:stretch/>
        </p:blipFill>
        <p:spPr>
          <a:xfrm>
            <a:off x="7161486" y="1446486"/>
            <a:ext cx="3965028" cy="3965028"/>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913848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03FEA-1B63-42D7-98BD-F5CE8813F888}"/>
              </a:ext>
            </a:extLst>
          </p:cNvPr>
          <p:cNvSpPr>
            <a:spLocks noGrp="1"/>
          </p:cNvSpPr>
          <p:nvPr>
            <p:ph type="title"/>
          </p:nvPr>
        </p:nvSpPr>
        <p:spPr>
          <a:xfrm>
            <a:off x="277906" y="365125"/>
            <a:ext cx="5737412" cy="1822263"/>
          </a:xfrm>
        </p:spPr>
        <p:txBody>
          <a:bodyPr>
            <a:noAutofit/>
          </a:bodyPr>
          <a:lstStyle/>
          <a:p>
            <a:pPr algn="ctr"/>
            <a:r>
              <a:rPr lang="en-US" sz="3600" b="1" dirty="0">
                <a:latin typeface="Arial" panose="020B0604020202020204" pitchFamily="34" charset="0"/>
                <a:cs typeface="Arial" panose="020B0604020202020204" pitchFamily="34" charset="0"/>
              </a:rPr>
              <a:t>Jim Royse, Executive Director for the Office of Local Government Audits</a:t>
            </a:r>
          </a:p>
        </p:txBody>
      </p:sp>
      <p:sp>
        <p:nvSpPr>
          <p:cNvPr id="3" name="Content Placeholder 2">
            <a:extLst>
              <a:ext uri="{FF2B5EF4-FFF2-40B4-BE49-F238E27FC236}">
                <a16:creationId xmlns:a16="http://schemas.microsoft.com/office/drawing/2014/main" id="{0E776576-F077-46DB-B98F-D4105225A62C}"/>
              </a:ext>
            </a:extLst>
          </p:cNvPr>
          <p:cNvSpPr>
            <a:spLocks noGrp="1"/>
          </p:cNvSpPr>
          <p:nvPr>
            <p:ph idx="1"/>
          </p:nvPr>
        </p:nvSpPr>
        <p:spPr>
          <a:xfrm>
            <a:off x="546961" y="2463367"/>
            <a:ext cx="5033963" cy="3810280"/>
          </a:xfrm>
        </p:spPr>
        <p:txBody>
          <a:bodyPr/>
          <a:lstStyle/>
          <a:p>
            <a:pPr marL="566928" indent="-457200">
              <a:spcBef>
                <a:spcPct val="20000"/>
              </a:spcBef>
              <a:spcAft>
                <a:spcPts val="600"/>
              </a:spcAft>
              <a:buClr>
                <a:schemeClr val="tx1"/>
              </a:buClr>
              <a:buSzPct val="95000"/>
              <a:defRPr/>
            </a:pPr>
            <a:r>
              <a:rPr lang="en-US" sz="2800" dirty="0">
                <a:latin typeface="Arial" panose="020B0604020202020204" pitchFamily="34" charset="0"/>
                <a:cs typeface="Arial" panose="020B0604020202020204" pitchFamily="34" charset="0"/>
              </a:rPr>
              <a:t>Certified Fraud Examiner</a:t>
            </a:r>
          </a:p>
          <a:p>
            <a:pPr marL="566928" indent="-457200">
              <a:spcBef>
                <a:spcPct val="20000"/>
              </a:spcBef>
              <a:spcAft>
                <a:spcPts val="600"/>
              </a:spcAft>
              <a:buClr>
                <a:schemeClr val="tx1"/>
              </a:buClr>
              <a:buSzPct val="95000"/>
              <a:defRPr/>
            </a:pPr>
            <a:r>
              <a:rPr lang="en-US" sz="2800" dirty="0">
                <a:latin typeface="Arial" panose="020B0604020202020204" pitchFamily="34" charset="0"/>
                <a:cs typeface="Arial" panose="020B0604020202020204" pitchFamily="34" charset="0"/>
              </a:rPr>
              <a:t>Over 30 years of experience at the APA</a:t>
            </a:r>
          </a:p>
          <a:p>
            <a:pPr marL="566928" indent="-457200">
              <a:spcBef>
                <a:spcPct val="20000"/>
              </a:spcBef>
              <a:spcAft>
                <a:spcPts val="600"/>
              </a:spcAft>
              <a:buClr>
                <a:schemeClr val="tx1"/>
              </a:buClr>
              <a:buSzPct val="95000"/>
              <a:defRPr/>
            </a:pPr>
            <a:r>
              <a:rPr lang="en-US" sz="2800" dirty="0">
                <a:latin typeface="Arial" panose="020B0604020202020204" pitchFamily="34" charset="0"/>
                <a:cs typeface="Arial" panose="020B0604020202020204" pitchFamily="34" charset="0"/>
              </a:rPr>
              <a:t>Served as both Financial Auditor as well as Audit Manager</a:t>
            </a:r>
          </a:p>
          <a:p>
            <a:endParaRPr lang="en-US" dirty="0"/>
          </a:p>
        </p:txBody>
      </p:sp>
      <p:sp>
        <p:nvSpPr>
          <p:cNvPr id="4" name="Rectangle 3">
            <a:extLst>
              <a:ext uri="{FF2B5EF4-FFF2-40B4-BE49-F238E27FC236}">
                <a16:creationId xmlns:a16="http://schemas.microsoft.com/office/drawing/2014/main" id="{681D986F-DA18-46CE-BE2D-4F6FE93A6085}"/>
              </a:ext>
            </a:extLst>
          </p:cNvPr>
          <p:cNvSpPr>
            <a:spLocks noChangeAspect="1"/>
          </p:cNvSpPr>
          <p:nvPr/>
        </p:nvSpPr>
        <p:spPr>
          <a:xfrm>
            <a:off x="6096000" y="1"/>
            <a:ext cx="6096000" cy="6888720"/>
          </a:xfrm>
          <a:prstGeom prst="rect">
            <a:avLst/>
          </a:prstGeom>
          <a:solidFill>
            <a:srgbClr val="0A2A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8C4AA23-DA0F-4930-A616-6FA9CCDD2A13}"/>
              </a:ext>
            </a:extLst>
          </p:cNvPr>
          <p:cNvSpPr txBox="1"/>
          <p:nvPr/>
        </p:nvSpPr>
        <p:spPr>
          <a:xfrm>
            <a:off x="10110785" y="6475027"/>
            <a:ext cx="3028950" cy="276999"/>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Auditor of Public Accounts</a:t>
            </a:r>
          </a:p>
        </p:txBody>
      </p:sp>
      <p:pic>
        <p:nvPicPr>
          <p:cNvPr id="8" name="Picture 7">
            <a:extLst>
              <a:ext uri="{FF2B5EF4-FFF2-40B4-BE49-F238E27FC236}">
                <a16:creationId xmlns:a16="http://schemas.microsoft.com/office/drawing/2014/main" id="{BD139274-73DA-CE3A-570B-D380E8EE281E}"/>
              </a:ext>
            </a:extLst>
          </p:cNvPr>
          <p:cNvPicPr preferRelativeResize="0">
            <a:picLocks noChangeAspect="1"/>
          </p:cNvPicPr>
          <p:nvPr/>
        </p:nvPicPr>
        <p:blipFill>
          <a:blip r:embed="rId2"/>
          <a:stretch>
            <a:fillRect/>
          </a:stretch>
        </p:blipFill>
        <p:spPr>
          <a:xfrm>
            <a:off x="7126151" y="1444752"/>
            <a:ext cx="4035698" cy="3968496"/>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318415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1EAF2BD-0527-4F81-84A1-C27390344F38}"/>
              </a:ext>
            </a:extLst>
          </p:cNvPr>
          <p:cNvSpPr/>
          <p:nvPr/>
        </p:nvSpPr>
        <p:spPr>
          <a:xfrm>
            <a:off x="0" y="1"/>
            <a:ext cx="12192000" cy="1690687"/>
          </a:xfrm>
          <a:prstGeom prst="rect">
            <a:avLst/>
          </a:prstGeom>
          <a:solidFill>
            <a:srgbClr val="A3110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0C59DA-9559-4694-8125-A85E79EDE09F}"/>
              </a:ext>
            </a:extLst>
          </p:cNvPr>
          <p:cNvSpPr>
            <a:spLocks noGrp="1"/>
          </p:cNvSpPr>
          <p:nvPr>
            <p:ph type="title"/>
          </p:nvPr>
        </p:nvSpPr>
        <p:spPr>
          <a:xfrm>
            <a:off x="1260719" y="163623"/>
            <a:ext cx="9601196" cy="1303867"/>
          </a:xfrm>
        </p:spPr>
        <p:txBody>
          <a:bodyPr>
            <a:normAutofit/>
          </a:bodyPr>
          <a:lstStyle/>
          <a:p>
            <a:r>
              <a:rPr lang="en-US" dirty="0">
                <a:solidFill>
                  <a:schemeClr val="bg1"/>
                </a:solidFill>
                <a:latin typeface="Arial" panose="020B0604020202020204" pitchFamily="34" charset="0"/>
                <a:cs typeface="Arial" panose="020B0604020202020204" pitchFamily="34" charset="0"/>
              </a:rPr>
              <a:t>APA County Assignments</a:t>
            </a:r>
          </a:p>
        </p:txBody>
      </p:sp>
      <p:sp>
        <p:nvSpPr>
          <p:cNvPr id="5" name="Content Placeholder 4">
            <a:extLst>
              <a:ext uri="{FF2B5EF4-FFF2-40B4-BE49-F238E27FC236}">
                <a16:creationId xmlns:a16="http://schemas.microsoft.com/office/drawing/2014/main" id="{AABD7C32-AEB4-A8BA-E887-5F48D434E2DC}"/>
              </a:ext>
            </a:extLst>
          </p:cNvPr>
          <p:cNvSpPr>
            <a:spLocks noGrp="1"/>
          </p:cNvSpPr>
          <p:nvPr>
            <p:ph idx="1"/>
          </p:nvPr>
        </p:nvSpPr>
        <p:spPr/>
        <p:txBody>
          <a:bodyPr/>
          <a:lstStyle/>
          <a:p>
            <a:r>
              <a:rPr lang="en-US" b="1" dirty="0">
                <a:latin typeface="Arial" panose="020B0604020202020204" pitchFamily="34" charset="0"/>
                <a:cs typeface="Arial" panose="020B0604020202020204" pitchFamily="34" charset="0"/>
              </a:rPr>
              <a:t>NEW BRANCHES – Updated from 4 to 6</a:t>
            </a:r>
          </a:p>
        </p:txBody>
      </p:sp>
      <p:pic>
        <p:nvPicPr>
          <p:cNvPr id="6" name="Picture 4">
            <a:extLst>
              <a:ext uri="{FF2B5EF4-FFF2-40B4-BE49-F238E27FC236}">
                <a16:creationId xmlns:a16="http://schemas.microsoft.com/office/drawing/2014/main" id="{7D6D97E7-899D-4F6E-AEF4-CB9AAAAD23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94270" y="-72105"/>
            <a:ext cx="1897730" cy="189773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4">
            <a:extLst>
              <a:ext uri="{FF2B5EF4-FFF2-40B4-BE49-F238E27FC236}">
                <a16:creationId xmlns:a16="http://schemas.microsoft.com/office/drawing/2014/main" id="{113B635F-0D3B-3504-CDEA-AA52E061D122}"/>
              </a:ext>
            </a:extLst>
          </p:cNvPr>
          <p:cNvGrpSpPr>
            <a:grpSpLocks noChangeAspect="1"/>
          </p:cNvGrpSpPr>
          <p:nvPr/>
        </p:nvGrpSpPr>
        <p:grpSpPr bwMode="auto">
          <a:xfrm>
            <a:off x="898525" y="2311400"/>
            <a:ext cx="9963150" cy="4181475"/>
            <a:chOff x="566" y="1456"/>
            <a:chExt cx="6276" cy="2634"/>
          </a:xfrm>
        </p:grpSpPr>
        <p:sp>
          <p:nvSpPr>
            <p:cNvPr id="8" name="AutoShape 3">
              <a:extLst>
                <a:ext uri="{FF2B5EF4-FFF2-40B4-BE49-F238E27FC236}">
                  <a16:creationId xmlns:a16="http://schemas.microsoft.com/office/drawing/2014/main" id="{D856315D-2893-F8AE-9231-85F7795D6397}"/>
                </a:ext>
              </a:extLst>
            </p:cNvPr>
            <p:cNvSpPr>
              <a:spLocks noChangeAspect="1" noChangeArrowheads="1" noTextEdit="1"/>
            </p:cNvSpPr>
            <p:nvPr/>
          </p:nvSpPr>
          <p:spPr bwMode="auto">
            <a:xfrm>
              <a:off x="566" y="1456"/>
              <a:ext cx="6276" cy="2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Rectangle 5">
              <a:extLst>
                <a:ext uri="{FF2B5EF4-FFF2-40B4-BE49-F238E27FC236}">
                  <a16:creationId xmlns:a16="http://schemas.microsoft.com/office/drawing/2014/main" id="{6C00420C-CFBE-50AA-AF21-69B83055E216}"/>
                </a:ext>
              </a:extLst>
            </p:cNvPr>
            <p:cNvSpPr>
              <a:spLocks noChangeArrowheads="1"/>
            </p:cNvSpPr>
            <p:nvPr/>
          </p:nvSpPr>
          <p:spPr bwMode="auto">
            <a:xfrm>
              <a:off x="566" y="1456"/>
              <a:ext cx="1231" cy="325"/>
            </a:xfrm>
            <a:prstGeom prst="rect">
              <a:avLst/>
            </a:prstGeom>
            <a:solidFill>
              <a:srgbClr val="215C9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Rectangle 6">
              <a:extLst>
                <a:ext uri="{FF2B5EF4-FFF2-40B4-BE49-F238E27FC236}">
                  <a16:creationId xmlns:a16="http://schemas.microsoft.com/office/drawing/2014/main" id="{8AF0B910-E286-3AB6-73CB-4BF201FA7222}"/>
                </a:ext>
              </a:extLst>
            </p:cNvPr>
            <p:cNvSpPr>
              <a:spLocks noChangeArrowheads="1"/>
            </p:cNvSpPr>
            <p:nvPr/>
          </p:nvSpPr>
          <p:spPr bwMode="auto">
            <a:xfrm>
              <a:off x="1815" y="1456"/>
              <a:ext cx="1478" cy="325"/>
            </a:xfrm>
            <a:prstGeom prst="rect">
              <a:avLst/>
            </a:prstGeom>
            <a:solidFill>
              <a:srgbClr val="215C9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Rectangle 7">
              <a:extLst>
                <a:ext uri="{FF2B5EF4-FFF2-40B4-BE49-F238E27FC236}">
                  <a16:creationId xmlns:a16="http://schemas.microsoft.com/office/drawing/2014/main" id="{8030EB0E-3744-B6BB-C007-8E5F7785A373}"/>
                </a:ext>
              </a:extLst>
            </p:cNvPr>
            <p:cNvSpPr>
              <a:spLocks noChangeArrowheads="1"/>
            </p:cNvSpPr>
            <p:nvPr/>
          </p:nvSpPr>
          <p:spPr bwMode="auto">
            <a:xfrm>
              <a:off x="3311" y="1456"/>
              <a:ext cx="2036" cy="325"/>
            </a:xfrm>
            <a:prstGeom prst="rect">
              <a:avLst/>
            </a:prstGeom>
            <a:solidFill>
              <a:srgbClr val="215C9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Rectangle 8">
              <a:extLst>
                <a:ext uri="{FF2B5EF4-FFF2-40B4-BE49-F238E27FC236}">
                  <a16:creationId xmlns:a16="http://schemas.microsoft.com/office/drawing/2014/main" id="{5F89A49D-F565-17E0-D6F9-957EB029C562}"/>
                </a:ext>
              </a:extLst>
            </p:cNvPr>
            <p:cNvSpPr>
              <a:spLocks noChangeArrowheads="1"/>
            </p:cNvSpPr>
            <p:nvPr/>
          </p:nvSpPr>
          <p:spPr bwMode="auto">
            <a:xfrm>
              <a:off x="5365" y="1456"/>
              <a:ext cx="1477" cy="325"/>
            </a:xfrm>
            <a:prstGeom prst="rect">
              <a:avLst/>
            </a:prstGeom>
            <a:solidFill>
              <a:srgbClr val="215C9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Rectangle 9">
              <a:extLst>
                <a:ext uri="{FF2B5EF4-FFF2-40B4-BE49-F238E27FC236}">
                  <a16:creationId xmlns:a16="http://schemas.microsoft.com/office/drawing/2014/main" id="{51BB6575-9CB7-1416-3F6F-14B020850E13}"/>
                </a:ext>
              </a:extLst>
            </p:cNvPr>
            <p:cNvSpPr>
              <a:spLocks noChangeArrowheads="1"/>
            </p:cNvSpPr>
            <p:nvPr/>
          </p:nvSpPr>
          <p:spPr bwMode="auto">
            <a:xfrm>
              <a:off x="566" y="1799"/>
              <a:ext cx="1231" cy="367"/>
            </a:xfrm>
            <a:prstGeom prst="rect">
              <a:avLst/>
            </a:prstGeom>
            <a:solidFill>
              <a:srgbClr val="A6C9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Rectangle 10">
              <a:extLst>
                <a:ext uri="{FF2B5EF4-FFF2-40B4-BE49-F238E27FC236}">
                  <a16:creationId xmlns:a16="http://schemas.microsoft.com/office/drawing/2014/main" id="{0F88BC6C-D9D2-F8D9-CEC4-D7F6A40B3599}"/>
                </a:ext>
              </a:extLst>
            </p:cNvPr>
            <p:cNvSpPr>
              <a:spLocks noChangeArrowheads="1"/>
            </p:cNvSpPr>
            <p:nvPr/>
          </p:nvSpPr>
          <p:spPr bwMode="auto">
            <a:xfrm>
              <a:off x="1815" y="1799"/>
              <a:ext cx="1478" cy="367"/>
            </a:xfrm>
            <a:prstGeom prst="rect">
              <a:avLst/>
            </a:prstGeom>
            <a:solidFill>
              <a:srgbClr val="A6C9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Rectangle 11">
              <a:extLst>
                <a:ext uri="{FF2B5EF4-FFF2-40B4-BE49-F238E27FC236}">
                  <a16:creationId xmlns:a16="http://schemas.microsoft.com/office/drawing/2014/main" id="{F5E0D7DB-FB06-1560-C5B2-0110EFE45186}"/>
                </a:ext>
              </a:extLst>
            </p:cNvPr>
            <p:cNvSpPr>
              <a:spLocks noChangeArrowheads="1"/>
            </p:cNvSpPr>
            <p:nvPr/>
          </p:nvSpPr>
          <p:spPr bwMode="auto">
            <a:xfrm>
              <a:off x="3311" y="1799"/>
              <a:ext cx="2036" cy="367"/>
            </a:xfrm>
            <a:prstGeom prst="rect">
              <a:avLst/>
            </a:prstGeom>
            <a:solidFill>
              <a:srgbClr val="A6C9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Rectangle 12">
              <a:extLst>
                <a:ext uri="{FF2B5EF4-FFF2-40B4-BE49-F238E27FC236}">
                  <a16:creationId xmlns:a16="http://schemas.microsoft.com/office/drawing/2014/main" id="{132F9BC8-2954-8E43-E086-3F35A5A8E10C}"/>
                </a:ext>
              </a:extLst>
            </p:cNvPr>
            <p:cNvSpPr>
              <a:spLocks noChangeArrowheads="1"/>
            </p:cNvSpPr>
            <p:nvPr/>
          </p:nvSpPr>
          <p:spPr bwMode="auto">
            <a:xfrm>
              <a:off x="5365" y="1799"/>
              <a:ext cx="1477" cy="367"/>
            </a:xfrm>
            <a:prstGeom prst="rect">
              <a:avLst/>
            </a:prstGeom>
            <a:solidFill>
              <a:srgbClr val="A6C9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Rectangle 13">
              <a:extLst>
                <a:ext uri="{FF2B5EF4-FFF2-40B4-BE49-F238E27FC236}">
                  <a16:creationId xmlns:a16="http://schemas.microsoft.com/office/drawing/2014/main" id="{F7338C27-F527-5382-9C0B-F4F156A15744}"/>
                </a:ext>
              </a:extLst>
            </p:cNvPr>
            <p:cNvSpPr>
              <a:spLocks noChangeArrowheads="1"/>
            </p:cNvSpPr>
            <p:nvPr/>
          </p:nvSpPr>
          <p:spPr bwMode="auto">
            <a:xfrm>
              <a:off x="566" y="2184"/>
              <a:ext cx="1231" cy="367"/>
            </a:xfrm>
            <a:prstGeom prst="rect">
              <a:avLst/>
            </a:prstGeom>
            <a:solidFill>
              <a:srgbClr val="DAE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Rectangle 14">
              <a:extLst>
                <a:ext uri="{FF2B5EF4-FFF2-40B4-BE49-F238E27FC236}">
                  <a16:creationId xmlns:a16="http://schemas.microsoft.com/office/drawing/2014/main" id="{6A8F382E-A44A-866A-5393-E014B69A20AF}"/>
                </a:ext>
              </a:extLst>
            </p:cNvPr>
            <p:cNvSpPr>
              <a:spLocks noChangeArrowheads="1"/>
            </p:cNvSpPr>
            <p:nvPr/>
          </p:nvSpPr>
          <p:spPr bwMode="auto">
            <a:xfrm>
              <a:off x="1815" y="2184"/>
              <a:ext cx="1478" cy="367"/>
            </a:xfrm>
            <a:prstGeom prst="rect">
              <a:avLst/>
            </a:prstGeom>
            <a:solidFill>
              <a:srgbClr val="DAE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Rectangle 15">
              <a:extLst>
                <a:ext uri="{FF2B5EF4-FFF2-40B4-BE49-F238E27FC236}">
                  <a16:creationId xmlns:a16="http://schemas.microsoft.com/office/drawing/2014/main" id="{6EA9CCAF-C572-3065-B084-C18791A5E963}"/>
                </a:ext>
              </a:extLst>
            </p:cNvPr>
            <p:cNvSpPr>
              <a:spLocks noChangeArrowheads="1"/>
            </p:cNvSpPr>
            <p:nvPr/>
          </p:nvSpPr>
          <p:spPr bwMode="auto">
            <a:xfrm>
              <a:off x="3311" y="2184"/>
              <a:ext cx="2036" cy="367"/>
            </a:xfrm>
            <a:prstGeom prst="rect">
              <a:avLst/>
            </a:prstGeom>
            <a:solidFill>
              <a:srgbClr val="DAE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16">
              <a:extLst>
                <a:ext uri="{FF2B5EF4-FFF2-40B4-BE49-F238E27FC236}">
                  <a16:creationId xmlns:a16="http://schemas.microsoft.com/office/drawing/2014/main" id="{A2F00F8D-A2D2-0D40-40B8-37115DE88617}"/>
                </a:ext>
              </a:extLst>
            </p:cNvPr>
            <p:cNvSpPr>
              <a:spLocks noChangeArrowheads="1"/>
            </p:cNvSpPr>
            <p:nvPr/>
          </p:nvSpPr>
          <p:spPr bwMode="auto">
            <a:xfrm>
              <a:off x="5365" y="2184"/>
              <a:ext cx="1477" cy="367"/>
            </a:xfrm>
            <a:prstGeom prst="rect">
              <a:avLst/>
            </a:prstGeom>
            <a:solidFill>
              <a:srgbClr val="DAE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Rectangle 17">
              <a:extLst>
                <a:ext uri="{FF2B5EF4-FFF2-40B4-BE49-F238E27FC236}">
                  <a16:creationId xmlns:a16="http://schemas.microsoft.com/office/drawing/2014/main" id="{074695AC-AE7A-EFE0-EB8F-13520C63FD6F}"/>
                </a:ext>
              </a:extLst>
            </p:cNvPr>
            <p:cNvSpPr>
              <a:spLocks noChangeArrowheads="1"/>
            </p:cNvSpPr>
            <p:nvPr/>
          </p:nvSpPr>
          <p:spPr bwMode="auto">
            <a:xfrm>
              <a:off x="566" y="2569"/>
              <a:ext cx="1231" cy="366"/>
            </a:xfrm>
            <a:prstGeom prst="rect">
              <a:avLst/>
            </a:prstGeom>
            <a:solidFill>
              <a:srgbClr val="A6C9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Rectangle 18">
              <a:extLst>
                <a:ext uri="{FF2B5EF4-FFF2-40B4-BE49-F238E27FC236}">
                  <a16:creationId xmlns:a16="http://schemas.microsoft.com/office/drawing/2014/main" id="{392A4C5B-070C-6D6E-29F2-48A7F0971853}"/>
                </a:ext>
              </a:extLst>
            </p:cNvPr>
            <p:cNvSpPr>
              <a:spLocks noChangeArrowheads="1"/>
            </p:cNvSpPr>
            <p:nvPr/>
          </p:nvSpPr>
          <p:spPr bwMode="auto">
            <a:xfrm>
              <a:off x="1815" y="2569"/>
              <a:ext cx="1478" cy="366"/>
            </a:xfrm>
            <a:prstGeom prst="rect">
              <a:avLst/>
            </a:prstGeom>
            <a:solidFill>
              <a:srgbClr val="A6C9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Rectangle 19">
              <a:extLst>
                <a:ext uri="{FF2B5EF4-FFF2-40B4-BE49-F238E27FC236}">
                  <a16:creationId xmlns:a16="http://schemas.microsoft.com/office/drawing/2014/main" id="{A00A4077-2E1B-D3D0-49C7-544BBE462B49}"/>
                </a:ext>
              </a:extLst>
            </p:cNvPr>
            <p:cNvSpPr>
              <a:spLocks noChangeArrowheads="1"/>
            </p:cNvSpPr>
            <p:nvPr/>
          </p:nvSpPr>
          <p:spPr bwMode="auto">
            <a:xfrm>
              <a:off x="3311" y="2569"/>
              <a:ext cx="2036" cy="366"/>
            </a:xfrm>
            <a:prstGeom prst="rect">
              <a:avLst/>
            </a:prstGeom>
            <a:solidFill>
              <a:srgbClr val="A6C9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Rectangle 20">
              <a:extLst>
                <a:ext uri="{FF2B5EF4-FFF2-40B4-BE49-F238E27FC236}">
                  <a16:creationId xmlns:a16="http://schemas.microsoft.com/office/drawing/2014/main" id="{1FF152A8-4D0E-6E9B-5BAC-3FB4CE329EEE}"/>
                </a:ext>
              </a:extLst>
            </p:cNvPr>
            <p:cNvSpPr>
              <a:spLocks noChangeArrowheads="1"/>
            </p:cNvSpPr>
            <p:nvPr/>
          </p:nvSpPr>
          <p:spPr bwMode="auto">
            <a:xfrm>
              <a:off x="5365" y="2569"/>
              <a:ext cx="1477" cy="366"/>
            </a:xfrm>
            <a:prstGeom prst="rect">
              <a:avLst/>
            </a:prstGeom>
            <a:solidFill>
              <a:srgbClr val="A6C9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Rectangle 21">
              <a:extLst>
                <a:ext uri="{FF2B5EF4-FFF2-40B4-BE49-F238E27FC236}">
                  <a16:creationId xmlns:a16="http://schemas.microsoft.com/office/drawing/2014/main" id="{D8D98C83-5343-54A4-4764-60EDA00B97B0}"/>
                </a:ext>
              </a:extLst>
            </p:cNvPr>
            <p:cNvSpPr>
              <a:spLocks noChangeArrowheads="1"/>
            </p:cNvSpPr>
            <p:nvPr/>
          </p:nvSpPr>
          <p:spPr bwMode="auto">
            <a:xfrm>
              <a:off x="566" y="2953"/>
              <a:ext cx="1231" cy="367"/>
            </a:xfrm>
            <a:prstGeom prst="rect">
              <a:avLst/>
            </a:prstGeom>
            <a:solidFill>
              <a:srgbClr val="DAE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Rectangle 22">
              <a:extLst>
                <a:ext uri="{FF2B5EF4-FFF2-40B4-BE49-F238E27FC236}">
                  <a16:creationId xmlns:a16="http://schemas.microsoft.com/office/drawing/2014/main" id="{BF83985F-B7EB-ED90-BB51-81C90F37AAD6}"/>
                </a:ext>
              </a:extLst>
            </p:cNvPr>
            <p:cNvSpPr>
              <a:spLocks noChangeArrowheads="1"/>
            </p:cNvSpPr>
            <p:nvPr/>
          </p:nvSpPr>
          <p:spPr bwMode="auto">
            <a:xfrm>
              <a:off x="1815" y="2953"/>
              <a:ext cx="1478" cy="367"/>
            </a:xfrm>
            <a:prstGeom prst="rect">
              <a:avLst/>
            </a:prstGeom>
            <a:solidFill>
              <a:srgbClr val="DAE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Rectangle 23">
              <a:extLst>
                <a:ext uri="{FF2B5EF4-FFF2-40B4-BE49-F238E27FC236}">
                  <a16:creationId xmlns:a16="http://schemas.microsoft.com/office/drawing/2014/main" id="{129EA30B-D6B3-DC53-5F45-93C52D823C11}"/>
                </a:ext>
              </a:extLst>
            </p:cNvPr>
            <p:cNvSpPr>
              <a:spLocks noChangeArrowheads="1"/>
            </p:cNvSpPr>
            <p:nvPr/>
          </p:nvSpPr>
          <p:spPr bwMode="auto">
            <a:xfrm>
              <a:off x="3311" y="2953"/>
              <a:ext cx="2036" cy="367"/>
            </a:xfrm>
            <a:prstGeom prst="rect">
              <a:avLst/>
            </a:prstGeom>
            <a:solidFill>
              <a:srgbClr val="DAE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Rectangle 24">
              <a:extLst>
                <a:ext uri="{FF2B5EF4-FFF2-40B4-BE49-F238E27FC236}">
                  <a16:creationId xmlns:a16="http://schemas.microsoft.com/office/drawing/2014/main" id="{9D9C8505-77B5-68A2-3007-516847FD5CB3}"/>
                </a:ext>
              </a:extLst>
            </p:cNvPr>
            <p:cNvSpPr>
              <a:spLocks noChangeArrowheads="1"/>
            </p:cNvSpPr>
            <p:nvPr/>
          </p:nvSpPr>
          <p:spPr bwMode="auto">
            <a:xfrm>
              <a:off x="5365" y="2953"/>
              <a:ext cx="1477" cy="367"/>
            </a:xfrm>
            <a:prstGeom prst="rect">
              <a:avLst/>
            </a:prstGeom>
            <a:solidFill>
              <a:srgbClr val="DAE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Rectangle 25">
              <a:extLst>
                <a:ext uri="{FF2B5EF4-FFF2-40B4-BE49-F238E27FC236}">
                  <a16:creationId xmlns:a16="http://schemas.microsoft.com/office/drawing/2014/main" id="{18339071-5E51-04ED-E824-7BA4A7CF8BFE}"/>
                </a:ext>
              </a:extLst>
            </p:cNvPr>
            <p:cNvSpPr>
              <a:spLocks noChangeArrowheads="1"/>
            </p:cNvSpPr>
            <p:nvPr/>
          </p:nvSpPr>
          <p:spPr bwMode="auto">
            <a:xfrm>
              <a:off x="566" y="3338"/>
              <a:ext cx="1231" cy="367"/>
            </a:xfrm>
            <a:prstGeom prst="rect">
              <a:avLst/>
            </a:prstGeom>
            <a:solidFill>
              <a:srgbClr val="A6C9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Rectangle 26">
              <a:extLst>
                <a:ext uri="{FF2B5EF4-FFF2-40B4-BE49-F238E27FC236}">
                  <a16:creationId xmlns:a16="http://schemas.microsoft.com/office/drawing/2014/main" id="{E428DEB2-4CAF-A449-F93C-196F8A356954}"/>
                </a:ext>
              </a:extLst>
            </p:cNvPr>
            <p:cNvSpPr>
              <a:spLocks noChangeArrowheads="1"/>
            </p:cNvSpPr>
            <p:nvPr/>
          </p:nvSpPr>
          <p:spPr bwMode="auto">
            <a:xfrm>
              <a:off x="1815" y="3338"/>
              <a:ext cx="1478" cy="367"/>
            </a:xfrm>
            <a:prstGeom prst="rect">
              <a:avLst/>
            </a:prstGeom>
            <a:solidFill>
              <a:srgbClr val="A6C9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Rectangle 27">
              <a:extLst>
                <a:ext uri="{FF2B5EF4-FFF2-40B4-BE49-F238E27FC236}">
                  <a16:creationId xmlns:a16="http://schemas.microsoft.com/office/drawing/2014/main" id="{74FC8BF2-46CC-7FF7-07B3-89953DB926BC}"/>
                </a:ext>
              </a:extLst>
            </p:cNvPr>
            <p:cNvSpPr>
              <a:spLocks noChangeArrowheads="1"/>
            </p:cNvSpPr>
            <p:nvPr/>
          </p:nvSpPr>
          <p:spPr bwMode="auto">
            <a:xfrm>
              <a:off x="3311" y="3338"/>
              <a:ext cx="2036" cy="367"/>
            </a:xfrm>
            <a:prstGeom prst="rect">
              <a:avLst/>
            </a:prstGeom>
            <a:solidFill>
              <a:srgbClr val="A6C9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Rectangle 28">
              <a:extLst>
                <a:ext uri="{FF2B5EF4-FFF2-40B4-BE49-F238E27FC236}">
                  <a16:creationId xmlns:a16="http://schemas.microsoft.com/office/drawing/2014/main" id="{1BABF9E2-187A-21CF-B7C7-EAD1000C7407}"/>
                </a:ext>
              </a:extLst>
            </p:cNvPr>
            <p:cNvSpPr>
              <a:spLocks noChangeArrowheads="1"/>
            </p:cNvSpPr>
            <p:nvPr/>
          </p:nvSpPr>
          <p:spPr bwMode="auto">
            <a:xfrm>
              <a:off x="5365" y="3338"/>
              <a:ext cx="1477" cy="367"/>
            </a:xfrm>
            <a:prstGeom prst="rect">
              <a:avLst/>
            </a:prstGeom>
            <a:solidFill>
              <a:srgbClr val="A6C9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Rectangle 29">
              <a:extLst>
                <a:ext uri="{FF2B5EF4-FFF2-40B4-BE49-F238E27FC236}">
                  <a16:creationId xmlns:a16="http://schemas.microsoft.com/office/drawing/2014/main" id="{AF572B28-5215-01DD-593D-ADB8AFAF40B9}"/>
                </a:ext>
              </a:extLst>
            </p:cNvPr>
            <p:cNvSpPr>
              <a:spLocks noChangeArrowheads="1"/>
            </p:cNvSpPr>
            <p:nvPr/>
          </p:nvSpPr>
          <p:spPr bwMode="auto">
            <a:xfrm>
              <a:off x="566" y="3723"/>
              <a:ext cx="1231" cy="367"/>
            </a:xfrm>
            <a:prstGeom prst="rect">
              <a:avLst/>
            </a:prstGeom>
            <a:solidFill>
              <a:srgbClr val="DAE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Rectangle 30">
              <a:extLst>
                <a:ext uri="{FF2B5EF4-FFF2-40B4-BE49-F238E27FC236}">
                  <a16:creationId xmlns:a16="http://schemas.microsoft.com/office/drawing/2014/main" id="{8800DED7-2EED-ED2B-DE5D-C28CA9CDD3A2}"/>
                </a:ext>
              </a:extLst>
            </p:cNvPr>
            <p:cNvSpPr>
              <a:spLocks noChangeArrowheads="1"/>
            </p:cNvSpPr>
            <p:nvPr/>
          </p:nvSpPr>
          <p:spPr bwMode="auto">
            <a:xfrm>
              <a:off x="1815" y="3723"/>
              <a:ext cx="1478" cy="367"/>
            </a:xfrm>
            <a:prstGeom prst="rect">
              <a:avLst/>
            </a:prstGeom>
            <a:solidFill>
              <a:srgbClr val="DAE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Rectangle 31">
              <a:extLst>
                <a:ext uri="{FF2B5EF4-FFF2-40B4-BE49-F238E27FC236}">
                  <a16:creationId xmlns:a16="http://schemas.microsoft.com/office/drawing/2014/main" id="{69726063-F6A3-C33B-8E7C-65C1CB9F0BD9}"/>
                </a:ext>
              </a:extLst>
            </p:cNvPr>
            <p:cNvSpPr>
              <a:spLocks noChangeArrowheads="1"/>
            </p:cNvSpPr>
            <p:nvPr/>
          </p:nvSpPr>
          <p:spPr bwMode="auto">
            <a:xfrm>
              <a:off x="3311" y="3723"/>
              <a:ext cx="2036" cy="367"/>
            </a:xfrm>
            <a:prstGeom prst="rect">
              <a:avLst/>
            </a:prstGeom>
            <a:solidFill>
              <a:srgbClr val="DAE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32">
              <a:extLst>
                <a:ext uri="{FF2B5EF4-FFF2-40B4-BE49-F238E27FC236}">
                  <a16:creationId xmlns:a16="http://schemas.microsoft.com/office/drawing/2014/main" id="{61380360-7DF1-83B4-95C1-B7BF9BC8CB39}"/>
                </a:ext>
              </a:extLst>
            </p:cNvPr>
            <p:cNvSpPr>
              <a:spLocks noChangeArrowheads="1"/>
            </p:cNvSpPr>
            <p:nvPr/>
          </p:nvSpPr>
          <p:spPr bwMode="auto">
            <a:xfrm>
              <a:off x="5365" y="3723"/>
              <a:ext cx="1477" cy="367"/>
            </a:xfrm>
            <a:prstGeom prst="rect">
              <a:avLst/>
            </a:prstGeom>
            <a:solidFill>
              <a:srgbClr val="DAE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33">
              <a:extLst>
                <a:ext uri="{FF2B5EF4-FFF2-40B4-BE49-F238E27FC236}">
                  <a16:creationId xmlns:a16="http://schemas.microsoft.com/office/drawing/2014/main" id="{66B46E06-6D91-ABF6-FCA4-37CEBEE9011C}"/>
                </a:ext>
              </a:extLst>
            </p:cNvPr>
            <p:cNvSpPr>
              <a:spLocks noChangeArrowheads="1"/>
            </p:cNvSpPr>
            <p:nvPr/>
          </p:nvSpPr>
          <p:spPr bwMode="auto">
            <a:xfrm>
              <a:off x="596" y="1468"/>
              <a:ext cx="571" cy="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FFFFFF"/>
                  </a:solidFill>
                  <a:effectLst/>
                  <a:latin typeface="Calibri" panose="020F0502020204030204" pitchFamily="34" charset="0"/>
                </a:rPr>
                <a:t>Branch</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 name="Rectangle 34">
              <a:extLst>
                <a:ext uri="{FF2B5EF4-FFF2-40B4-BE49-F238E27FC236}">
                  <a16:creationId xmlns:a16="http://schemas.microsoft.com/office/drawing/2014/main" id="{084939F1-EFE8-7A6D-EEB0-02A85B13381B}"/>
                </a:ext>
              </a:extLst>
            </p:cNvPr>
            <p:cNvSpPr>
              <a:spLocks noChangeArrowheads="1"/>
            </p:cNvSpPr>
            <p:nvPr/>
          </p:nvSpPr>
          <p:spPr bwMode="auto">
            <a:xfrm>
              <a:off x="1845" y="1468"/>
              <a:ext cx="709" cy="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FFFFFF"/>
                  </a:solidFill>
                  <a:effectLst/>
                  <a:latin typeface="Calibri" panose="020F0502020204030204" pitchFamily="34" charset="0"/>
                </a:rPr>
                <a:t>Manager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 name="Rectangle 35">
              <a:extLst>
                <a:ext uri="{FF2B5EF4-FFF2-40B4-BE49-F238E27FC236}">
                  <a16:creationId xmlns:a16="http://schemas.microsoft.com/office/drawing/2014/main" id="{B5BD766A-268A-C1F3-B7ED-8A1AB5737102}"/>
                </a:ext>
              </a:extLst>
            </p:cNvPr>
            <p:cNvSpPr>
              <a:spLocks noChangeArrowheads="1"/>
            </p:cNvSpPr>
            <p:nvPr/>
          </p:nvSpPr>
          <p:spPr bwMode="auto">
            <a:xfrm>
              <a:off x="3341" y="1468"/>
              <a:ext cx="462" cy="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FFFFFF"/>
                  </a:solidFill>
                  <a:effectLst/>
                  <a:latin typeface="Calibri" panose="020F0502020204030204" pitchFamily="34" charset="0"/>
                </a:rPr>
                <a:t>Email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0" name="Rectangle 36">
              <a:extLst>
                <a:ext uri="{FF2B5EF4-FFF2-40B4-BE49-F238E27FC236}">
                  <a16:creationId xmlns:a16="http://schemas.microsoft.com/office/drawing/2014/main" id="{C463E7CF-E357-4B3D-975E-E1382C5C0052}"/>
                </a:ext>
              </a:extLst>
            </p:cNvPr>
            <p:cNvSpPr>
              <a:spLocks noChangeArrowheads="1"/>
            </p:cNvSpPr>
            <p:nvPr/>
          </p:nvSpPr>
          <p:spPr bwMode="auto">
            <a:xfrm>
              <a:off x="5395" y="1468"/>
              <a:ext cx="529" cy="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FFFFFF"/>
                  </a:solidFill>
                  <a:effectLst/>
                  <a:latin typeface="Calibri" panose="020F0502020204030204" pitchFamily="34" charset="0"/>
                </a:rPr>
                <a:t>Phone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 name="Rectangle 37">
              <a:extLst>
                <a:ext uri="{FF2B5EF4-FFF2-40B4-BE49-F238E27FC236}">
                  <a16:creationId xmlns:a16="http://schemas.microsoft.com/office/drawing/2014/main" id="{0DC62799-CCC9-11DD-773A-F82E11E7C04D}"/>
                </a:ext>
              </a:extLst>
            </p:cNvPr>
            <p:cNvSpPr>
              <a:spLocks noChangeArrowheads="1"/>
            </p:cNvSpPr>
            <p:nvPr/>
          </p:nvSpPr>
          <p:spPr bwMode="auto">
            <a:xfrm>
              <a:off x="590" y="1811"/>
              <a:ext cx="52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Branch A</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 name="Rectangle 38">
              <a:extLst>
                <a:ext uri="{FF2B5EF4-FFF2-40B4-BE49-F238E27FC236}">
                  <a16:creationId xmlns:a16="http://schemas.microsoft.com/office/drawing/2014/main" id="{1B58EF7B-AF6F-0DF2-2484-7F1C5F8C038E}"/>
                </a:ext>
              </a:extLst>
            </p:cNvPr>
            <p:cNvSpPr>
              <a:spLocks noChangeArrowheads="1"/>
            </p:cNvSpPr>
            <p:nvPr/>
          </p:nvSpPr>
          <p:spPr bwMode="auto">
            <a:xfrm>
              <a:off x="1839" y="1811"/>
              <a:ext cx="88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Micah Blackwell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3" name="Rectangle 39">
              <a:extLst>
                <a:ext uri="{FF2B5EF4-FFF2-40B4-BE49-F238E27FC236}">
                  <a16:creationId xmlns:a16="http://schemas.microsoft.com/office/drawing/2014/main" id="{8C99AC6F-4D12-6E7B-61D8-2EC08200F004}"/>
                </a:ext>
              </a:extLst>
            </p:cNvPr>
            <p:cNvSpPr>
              <a:spLocks noChangeArrowheads="1"/>
            </p:cNvSpPr>
            <p:nvPr/>
          </p:nvSpPr>
          <p:spPr bwMode="auto">
            <a:xfrm>
              <a:off x="3335" y="1811"/>
              <a:ext cx="132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micah.blackwell@ky.gov</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4" name="Rectangle 40">
              <a:extLst>
                <a:ext uri="{FF2B5EF4-FFF2-40B4-BE49-F238E27FC236}">
                  <a16:creationId xmlns:a16="http://schemas.microsoft.com/office/drawing/2014/main" id="{FB9AB31D-DC50-4A06-D655-A50C368E4EC7}"/>
                </a:ext>
              </a:extLst>
            </p:cNvPr>
            <p:cNvSpPr>
              <a:spLocks noChangeArrowheads="1"/>
            </p:cNvSpPr>
            <p:nvPr/>
          </p:nvSpPr>
          <p:spPr bwMode="auto">
            <a:xfrm>
              <a:off x="3335" y="1943"/>
              <a:ext cx="1267"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Rectangle 41">
              <a:extLst>
                <a:ext uri="{FF2B5EF4-FFF2-40B4-BE49-F238E27FC236}">
                  <a16:creationId xmlns:a16="http://schemas.microsoft.com/office/drawing/2014/main" id="{4D36F67C-2BCD-B4A0-86B3-AFDD3B03CE5A}"/>
                </a:ext>
              </a:extLst>
            </p:cNvPr>
            <p:cNvSpPr>
              <a:spLocks noChangeArrowheads="1"/>
            </p:cNvSpPr>
            <p:nvPr/>
          </p:nvSpPr>
          <p:spPr bwMode="auto">
            <a:xfrm>
              <a:off x="5389" y="1811"/>
              <a:ext cx="78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502-564-5841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6" name="Rectangle 42">
              <a:extLst>
                <a:ext uri="{FF2B5EF4-FFF2-40B4-BE49-F238E27FC236}">
                  <a16:creationId xmlns:a16="http://schemas.microsoft.com/office/drawing/2014/main" id="{BAB65710-1C46-5B48-E014-B038DE5059C4}"/>
                </a:ext>
              </a:extLst>
            </p:cNvPr>
            <p:cNvSpPr>
              <a:spLocks noChangeArrowheads="1"/>
            </p:cNvSpPr>
            <p:nvPr/>
          </p:nvSpPr>
          <p:spPr bwMode="auto">
            <a:xfrm>
              <a:off x="590" y="2196"/>
              <a:ext cx="52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Branch B</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7" name="Rectangle 43">
              <a:extLst>
                <a:ext uri="{FF2B5EF4-FFF2-40B4-BE49-F238E27FC236}">
                  <a16:creationId xmlns:a16="http://schemas.microsoft.com/office/drawing/2014/main" id="{7DB7199C-67D5-9868-F57A-D0C4CB0CAAF6}"/>
                </a:ext>
              </a:extLst>
            </p:cNvPr>
            <p:cNvSpPr>
              <a:spLocks noChangeArrowheads="1"/>
            </p:cNvSpPr>
            <p:nvPr/>
          </p:nvSpPr>
          <p:spPr bwMode="auto">
            <a:xfrm>
              <a:off x="1839" y="2196"/>
              <a:ext cx="81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Cheryl Vaughn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8" name="Rectangle 44">
              <a:extLst>
                <a:ext uri="{FF2B5EF4-FFF2-40B4-BE49-F238E27FC236}">
                  <a16:creationId xmlns:a16="http://schemas.microsoft.com/office/drawing/2014/main" id="{5206521F-2A4B-CF3A-0B46-F78F02C480DF}"/>
                </a:ext>
              </a:extLst>
            </p:cNvPr>
            <p:cNvSpPr>
              <a:spLocks noChangeArrowheads="1"/>
            </p:cNvSpPr>
            <p:nvPr/>
          </p:nvSpPr>
          <p:spPr bwMode="auto">
            <a:xfrm>
              <a:off x="3335" y="2196"/>
              <a:ext cx="122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cheryl.vaughn@ky.gov</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9" name="Rectangle 45">
              <a:extLst>
                <a:ext uri="{FF2B5EF4-FFF2-40B4-BE49-F238E27FC236}">
                  <a16:creationId xmlns:a16="http://schemas.microsoft.com/office/drawing/2014/main" id="{62CFD93B-EE7E-AC5A-20A4-14CEFE1FA7F3}"/>
                </a:ext>
              </a:extLst>
            </p:cNvPr>
            <p:cNvSpPr>
              <a:spLocks noChangeArrowheads="1"/>
            </p:cNvSpPr>
            <p:nvPr/>
          </p:nvSpPr>
          <p:spPr bwMode="auto">
            <a:xfrm>
              <a:off x="3335" y="2328"/>
              <a:ext cx="1159"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46">
              <a:extLst>
                <a:ext uri="{FF2B5EF4-FFF2-40B4-BE49-F238E27FC236}">
                  <a16:creationId xmlns:a16="http://schemas.microsoft.com/office/drawing/2014/main" id="{8AD3CF67-C6F9-D0D9-7C2C-8A92A0AFE643}"/>
                </a:ext>
              </a:extLst>
            </p:cNvPr>
            <p:cNvSpPr>
              <a:spLocks noChangeArrowheads="1"/>
            </p:cNvSpPr>
            <p:nvPr/>
          </p:nvSpPr>
          <p:spPr bwMode="auto">
            <a:xfrm>
              <a:off x="5389" y="2196"/>
              <a:ext cx="78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502-209-2886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1" name="Rectangle 47">
              <a:extLst>
                <a:ext uri="{FF2B5EF4-FFF2-40B4-BE49-F238E27FC236}">
                  <a16:creationId xmlns:a16="http://schemas.microsoft.com/office/drawing/2014/main" id="{B1456A54-EC10-7797-FC61-844991D53DAC}"/>
                </a:ext>
              </a:extLst>
            </p:cNvPr>
            <p:cNvSpPr>
              <a:spLocks noChangeArrowheads="1"/>
            </p:cNvSpPr>
            <p:nvPr/>
          </p:nvSpPr>
          <p:spPr bwMode="auto">
            <a:xfrm>
              <a:off x="590" y="2581"/>
              <a:ext cx="52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Branch C</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2" name="Rectangle 48">
              <a:extLst>
                <a:ext uri="{FF2B5EF4-FFF2-40B4-BE49-F238E27FC236}">
                  <a16:creationId xmlns:a16="http://schemas.microsoft.com/office/drawing/2014/main" id="{0706992A-13EC-F2CA-A3DA-46848C1E7981}"/>
                </a:ext>
              </a:extLst>
            </p:cNvPr>
            <p:cNvSpPr>
              <a:spLocks noChangeArrowheads="1"/>
            </p:cNvSpPr>
            <p:nvPr/>
          </p:nvSpPr>
          <p:spPr bwMode="auto">
            <a:xfrm>
              <a:off x="1839" y="2581"/>
              <a:ext cx="87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Bradley Sergent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3" name="Rectangle 49">
              <a:extLst>
                <a:ext uri="{FF2B5EF4-FFF2-40B4-BE49-F238E27FC236}">
                  <a16:creationId xmlns:a16="http://schemas.microsoft.com/office/drawing/2014/main" id="{1D06CBA4-A93A-47B4-FA6F-8DA077CE202B}"/>
                </a:ext>
              </a:extLst>
            </p:cNvPr>
            <p:cNvSpPr>
              <a:spLocks noChangeArrowheads="1"/>
            </p:cNvSpPr>
            <p:nvPr/>
          </p:nvSpPr>
          <p:spPr bwMode="auto">
            <a:xfrm>
              <a:off x="3335" y="2581"/>
              <a:ext cx="130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bradley.sergent@ky.gov</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4" name="Rectangle 50">
              <a:extLst>
                <a:ext uri="{FF2B5EF4-FFF2-40B4-BE49-F238E27FC236}">
                  <a16:creationId xmlns:a16="http://schemas.microsoft.com/office/drawing/2014/main" id="{365D1BE0-5DE5-E8F4-BD51-921A97760EA5}"/>
                </a:ext>
              </a:extLst>
            </p:cNvPr>
            <p:cNvSpPr>
              <a:spLocks noChangeArrowheads="1"/>
            </p:cNvSpPr>
            <p:nvPr/>
          </p:nvSpPr>
          <p:spPr bwMode="auto">
            <a:xfrm>
              <a:off x="3335" y="2713"/>
              <a:ext cx="1237"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Rectangle 51">
              <a:extLst>
                <a:ext uri="{FF2B5EF4-FFF2-40B4-BE49-F238E27FC236}">
                  <a16:creationId xmlns:a16="http://schemas.microsoft.com/office/drawing/2014/main" id="{D0CA522D-B28C-68FB-55A9-A06B60E6B70B}"/>
                </a:ext>
              </a:extLst>
            </p:cNvPr>
            <p:cNvSpPr>
              <a:spLocks noChangeArrowheads="1"/>
            </p:cNvSpPr>
            <p:nvPr/>
          </p:nvSpPr>
          <p:spPr bwMode="auto">
            <a:xfrm>
              <a:off x="5389" y="2581"/>
              <a:ext cx="78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502-564-5841</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6" name="Rectangle 52">
              <a:extLst>
                <a:ext uri="{FF2B5EF4-FFF2-40B4-BE49-F238E27FC236}">
                  <a16:creationId xmlns:a16="http://schemas.microsoft.com/office/drawing/2014/main" id="{E8773702-2ACF-94D6-D7BB-C48899E641EE}"/>
                </a:ext>
              </a:extLst>
            </p:cNvPr>
            <p:cNvSpPr>
              <a:spLocks noChangeArrowheads="1"/>
            </p:cNvSpPr>
            <p:nvPr/>
          </p:nvSpPr>
          <p:spPr bwMode="auto">
            <a:xfrm>
              <a:off x="590" y="2966"/>
              <a:ext cx="52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Branch 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7" name="Rectangle 53">
              <a:extLst>
                <a:ext uri="{FF2B5EF4-FFF2-40B4-BE49-F238E27FC236}">
                  <a16:creationId xmlns:a16="http://schemas.microsoft.com/office/drawing/2014/main" id="{025A6D0A-274F-A868-6A1E-093301B35058}"/>
                </a:ext>
              </a:extLst>
            </p:cNvPr>
            <p:cNvSpPr>
              <a:spLocks noChangeArrowheads="1"/>
            </p:cNvSpPr>
            <p:nvPr/>
          </p:nvSpPr>
          <p:spPr bwMode="auto">
            <a:xfrm>
              <a:off x="1839" y="2966"/>
              <a:ext cx="82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Bobby Bowling</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8" name="Rectangle 54">
              <a:extLst>
                <a:ext uri="{FF2B5EF4-FFF2-40B4-BE49-F238E27FC236}">
                  <a16:creationId xmlns:a16="http://schemas.microsoft.com/office/drawing/2014/main" id="{0A7B83E6-FAD1-BD80-8823-EC540CA37726}"/>
                </a:ext>
              </a:extLst>
            </p:cNvPr>
            <p:cNvSpPr>
              <a:spLocks noChangeArrowheads="1"/>
            </p:cNvSpPr>
            <p:nvPr/>
          </p:nvSpPr>
          <p:spPr bwMode="auto">
            <a:xfrm>
              <a:off x="3335" y="2966"/>
              <a:ext cx="126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bobby.bowling@ky.gov</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9" name="Rectangle 55">
              <a:extLst>
                <a:ext uri="{FF2B5EF4-FFF2-40B4-BE49-F238E27FC236}">
                  <a16:creationId xmlns:a16="http://schemas.microsoft.com/office/drawing/2014/main" id="{50BBF944-3F7A-AED1-5E6A-6AA4C0BEA725}"/>
                </a:ext>
              </a:extLst>
            </p:cNvPr>
            <p:cNvSpPr>
              <a:spLocks noChangeArrowheads="1"/>
            </p:cNvSpPr>
            <p:nvPr/>
          </p:nvSpPr>
          <p:spPr bwMode="auto">
            <a:xfrm>
              <a:off x="3335" y="3098"/>
              <a:ext cx="1207"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Rectangle 56">
              <a:extLst>
                <a:ext uri="{FF2B5EF4-FFF2-40B4-BE49-F238E27FC236}">
                  <a16:creationId xmlns:a16="http://schemas.microsoft.com/office/drawing/2014/main" id="{69D8A3C4-93C4-C5BB-6E82-DCA2F2B1BC7D}"/>
                </a:ext>
              </a:extLst>
            </p:cNvPr>
            <p:cNvSpPr>
              <a:spLocks noChangeArrowheads="1"/>
            </p:cNvSpPr>
            <p:nvPr/>
          </p:nvSpPr>
          <p:spPr bwMode="auto">
            <a:xfrm>
              <a:off x="5389" y="2966"/>
              <a:ext cx="78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502-209-2877</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1" name="Rectangle 57">
              <a:extLst>
                <a:ext uri="{FF2B5EF4-FFF2-40B4-BE49-F238E27FC236}">
                  <a16:creationId xmlns:a16="http://schemas.microsoft.com/office/drawing/2014/main" id="{38441E9F-F11E-A919-B704-4B54D223DD68}"/>
                </a:ext>
              </a:extLst>
            </p:cNvPr>
            <p:cNvSpPr>
              <a:spLocks noChangeArrowheads="1"/>
            </p:cNvSpPr>
            <p:nvPr/>
          </p:nvSpPr>
          <p:spPr bwMode="auto">
            <a:xfrm>
              <a:off x="590" y="3350"/>
              <a:ext cx="51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Branch 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2" name="Rectangle 58">
              <a:extLst>
                <a:ext uri="{FF2B5EF4-FFF2-40B4-BE49-F238E27FC236}">
                  <a16:creationId xmlns:a16="http://schemas.microsoft.com/office/drawing/2014/main" id="{41F00474-93BC-49A3-DA19-C5BAEB93A632}"/>
                </a:ext>
              </a:extLst>
            </p:cNvPr>
            <p:cNvSpPr>
              <a:spLocks noChangeArrowheads="1"/>
            </p:cNvSpPr>
            <p:nvPr/>
          </p:nvSpPr>
          <p:spPr bwMode="auto">
            <a:xfrm>
              <a:off x="1839" y="3350"/>
              <a:ext cx="87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Glen Thompson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3" name="Rectangle 59">
              <a:extLst>
                <a:ext uri="{FF2B5EF4-FFF2-40B4-BE49-F238E27FC236}">
                  <a16:creationId xmlns:a16="http://schemas.microsoft.com/office/drawing/2014/main" id="{A7740C8F-8DB8-97A2-559D-820B66D91BEF}"/>
                </a:ext>
              </a:extLst>
            </p:cNvPr>
            <p:cNvSpPr>
              <a:spLocks noChangeArrowheads="1"/>
            </p:cNvSpPr>
            <p:nvPr/>
          </p:nvSpPr>
          <p:spPr bwMode="auto">
            <a:xfrm>
              <a:off x="3335" y="3350"/>
              <a:ext cx="127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glen.thompson@ky.gov</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4" name="Rectangle 60">
              <a:extLst>
                <a:ext uri="{FF2B5EF4-FFF2-40B4-BE49-F238E27FC236}">
                  <a16:creationId xmlns:a16="http://schemas.microsoft.com/office/drawing/2014/main" id="{36B890E8-3A4C-7802-4BE8-00E146563ACC}"/>
                </a:ext>
              </a:extLst>
            </p:cNvPr>
            <p:cNvSpPr>
              <a:spLocks noChangeArrowheads="1"/>
            </p:cNvSpPr>
            <p:nvPr/>
          </p:nvSpPr>
          <p:spPr bwMode="auto">
            <a:xfrm>
              <a:off x="3335" y="3483"/>
              <a:ext cx="1213"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Rectangle 61">
              <a:extLst>
                <a:ext uri="{FF2B5EF4-FFF2-40B4-BE49-F238E27FC236}">
                  <a16:creationId xmlns:a16="http://schemas.microsoft.com/office/drawing/2014/main" id="{7DB12564-7979-2BA4-7485-3C1F36CDE8DE}"/>
                </a:ext>
              </a:extLst>
            </p:cNvPr>
            <p:cNvSpPr>
              <a:spLocks noChangeArrowheads="1"/>
            </p:cNvSpPr>
            <p:nvPr/>
          </p:nvSpPr>
          <p:spPr bwMode="auto">
            <a:xfrm>
              <a:off x="5389" y="3350"/>
              <a:ext cx="764"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panose="020F0502020204030204" pitchFamily="34" charset="0"/>
                </a:rPr>
                <a:t>502-564-5841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6" name="Rectangle 62">
              <a:extLst>
                <a:ext uri="{FF2B5EF4-FFF2-40B4-BE49-F238E27FC236}">
                  <a16:creationId xmlns:a16="http://schemas.microsoft.com/office/drawing/2014/main" id="{DEFBBC2B-B029-9481-48C4-4FC6E5285765}"/>
                </a:ext>
              </a:extLst>
            </p:cNvPr>
            <p:cNvSpPr>
              <a:spLocks noChangeArrowheads="1"/>
            </p:cNvSpPr>
            <p:nvPr/>
          </p:nvSpPr>
          <p:spPr bwMode="auto">
            <a:xfrm>
              <a:off x="590" y="3735"/>
              <a:ext cx="51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Branch 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7" name="Rectangle 63">
              <a:extLst>
                <a:ext uri="{FF2B5EF4-FFF2-40B4-BE49-F238E27FC236}">
                  <a16:creationId xmlns:a16="http://schemas.microsoft.com/office/drawing/2014/main" id="{4E346847-028B-2B0D-3B24-ABAF80BB49A0}"/>
                </a:ext>
              </a:extLst>
            </p:cNvPr>
            <p:cNvSpPr>
              <a:spLocks noChangeArrowheads="1"/>
            </p:cNvSpPr>
            <p:nvPr/>
          </p:nvSpPr>
          <p:spPr bwMode="auto">
            <a:xfrm>
              <a:off x="1839" y="3735"/>
              <a:ext cx="71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Joe Burkhart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8" name="Rectangle 64">
              <a:extLst>
                <a:ext uri="{FF2B5EF4-FFF2-40B4-BE49-F238E27FC236}">
                  <a16:creationId xmlns:a16="http://schemas.microsoft.com/office/drawing/2014/main" id="{1DB485FF-ACE8-6386-DBB9-D2EDC5DB57E8}"/>
                </a:ext>
              </a:extLst>
            </p:cNvPr>
            <p:cNvSpPr>
              <a:spLocks noChangeArrowheads="1"/>
            </p:cNvSpPr>
            <p:nvPr/>
          </p:nvSpPr>
          <p:spPr bwMode="auto">
            <a:xfrm>
              <a:off x="3335" y="3735"/>
              <a:ext cx="114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joe.burkhart@ky.gov</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9" name="Rectangle 65">
              <a:extLst>
                <a:ext uri="{FF2B5EF4-FFF2-40B4-BE49-F238E27FC236}">
                  <a16:creationId xmlns:a16="http://schemas.microsoft.com/office/drawing/2014/main" id="{5617A9C7-5DD4-F8EB-0E90-7C770C79EC77}"/>
                </a:ext>
              </a:extLst>
            </p:cNvPr>
            <p:cNvSpPr>
              <a:spLocks noChangeArrowheads="1"/>
            </p:cNvSpPr>
            <p:nvPr/>
          </p:nvSpPr>
          <p:spPr bwMode="auto">
            <a:xfrm>
              <a:off x="3335" y="3868"/>
              <a:ext cx="1075"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66">
              <a:extLst>
                <a:ext uri="{FF2B5EF4-FFF2-40B4-BE49-F238E27FC236}">
                  <a16:creationId xmlns:a16="http://schemas.microsoft.com/office/drawing/2014/main" id="{AB1C0EB2-8DF5-B9BB-152E-4131EDA0D19C}"/>
                </a:ext>
              </a:extLst>
            </p:cNvPr>
            <p:cNvSpPr>
              <a:spLocks noChangeArrowheads="1"/>
            </p:cNvSpPr>
            <p:nvPr/>
          </p:nvSpPr>
          <p:spPr bwMode="auto">
            <a:xfrm>
              <a:off x="5389" y="3735"/>
              <a:ext cx="78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Calibri" panose="020F0502020204030204" pitchFamily="34" charset="0"/>
                </a:rPr>
                <a:t>502-209-2943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Tree>
    <p:extLst>
      <p:ext uri="{BB962C8B-B14F-4D97-AF65-F5344CB8AC3E}">
        <p14:creationId xmlns:p14="http://schemas.microsoft.com/office/powerpoint/2010/main" val="1898812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C4F9403-D462-42F1-9E7D-8D481D0973B0}"/>
              </a:ext>
            </a:extLst>
          </p:cNvPr>
          <p:cNvSpPr txBox="1"/>
          <p:nvPr/>
        </p:nvSpPr>
        <p:spPr>
          <a:xfrm>
            <a:off x="10010780" y="6432178"/>
            <a:ext cx="3028950" cy="276999"/>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Auditor of Public Accounts</a:t>
            </a:r>
          </a:p>
        </p:txBody>
      </p:sp>
      <p:pic>
        <p:nvPicPr>
          <p:cNvPr id="1028" name="Picture 4">
            <a:extLst>
              <a:ext uri="{FF2B5EF4-FFF2-40B4-BE49-F238E27FC236}">
                <a16:creationId xmlns:a16="http://schemas.microsoft.com/office/drawing/2014/main" id="{440D36F9-1825-4EFA-88FE-60BDABC082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0C1171B-E203-6320-7599-CCC0A4139065}"/>
              </a:ext>
            </a:extLst>
          </p:cNvPr>
          <p:cNvPicPr>
            <a:picLocks noChangeAspect="1"/>
          </p:cNvPicPr>
          <p:nvPr/>
        </p:nvPicPr>
        <p:blipFill>
          <a:blip r:embed="rId3"/>
          <a:stretch>
            <a:fillRect/>
          </a:stretch>
        </p:blipFill>
        <p:spPr>
          <a:xfrm>
            <a:off x="1058779" y="311764"/>
            <a:ext cx="10068025" cy="6230502"/>
          </a:xfrm>
          <a:prstGeom prst="rect">
            <a:avLst/>
          </a:prstGeom>
        </p:spPr>
      </p:pic>
    </p:spTree>
    <p:extLst>
      <p:ext uri="{BB962C8B-B14F-4D97-AF65-F5344CB8AC3E}">
        <p14:creationId xmlns:p14="http://schemas.microsoft.com/office/powerpoint/2010/main" val="2131071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lstStyle/>
          <a:p>
            <a:r>
              <a:rPr lang="en-US" sz="3800" b="1" dirty="0">
                <a:latin typeface="Arial" panose="020B0604020202020204" pitchFamily="34" charset="0"/>
                <a:cs typeface="Arial" panose="020B0604020202020204" pitchFamily="34" charset="0"/>
              </a:rPr>
              <a:t>How to Have a Successful Audit</a:t>
            </a:r>
            <a:endParaRPr lang="en-US" sz="38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A3BC3B59-A033-4017-A65E-FE11CAFD14A1}"/>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7" name="Picture 4">
            <a:extLst>
              <a:ext uri="{FF2B5EF4-FFF2-40B4-BE49-F238E27FC236}">
                <a16:creationId xmlns:a16="http://schemas.microsoft.com/office/drawing/2014/main" id="{E63F42C3-9DD3-2879-92E5-49E0DBCF1A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0987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Why Do You Have An Annual Audit?</a:t>
            </a:r>
          </a:p>
        </p:txBody>
      </p:sp>
      <p:sp>
        <p:nvSpPr>
          <p:cNvPr id="3" name="Content Placeholder 2"/>
          <p:cNvSpPr>
            <a:spLocks noGrp="1"/>
          </p:cNvSpPr>
          <p:nvPr>
            <p:ph idx="1"/>
          </p:nvPr>
        </p:nvSpPr>
        <p:spPr>
          <a:xfrm>
            <a:off x="838200" y="2235053"/>
            <a:ext cx="10554574" cy="3002721"/>
          </a:xfrm>
        </p:spPr>
        <p:txBody>
          <a:bodyPr>
            <a:normAutofit/>
          </a:bodyPr>
          <a:lstStyle/>
          <a:p>
            <a:pPr>
              <a:lnSpc>
                <a:spcPct val="150000"/>
              </a:lnSpc>
            </a:pPr>
            <a:r>
              <a:rPr lang="en-US" sz="3200" u="sng" dirty="0">
                <a:latin typeface="Arial" panose="020B0604020202020204" pitchFamily="34" charset="0"/>
                <a:cs typeface="Arial" panose="020B0604020202020204" pitchFamily="34" charset="0"/>
              </a:rPr>
              <a:t>Required by KRS 43.070(1)(a)</a:t>
            </a:r>
          </a:p>
          <a:p>
            <a:pPr marL="400050" lvl="1" indent="0">
              <a:buNone/>
            </a:pPr>
            <a:r>
              <a:rPr lang="en-US" sz="2800" dirty="0">
                <a:latin typeface="Arial" panose="020B0604020202020204" pitchFamily="34" charset="0"/>
                <a:cs typeface="Arial" panose="020B0604020202020204" pitchFamily="34" charset="0"/>
              </a:rPr>
              <a:t>“The auditor shall audit annually the funds in the County Budget”</a:t>
            </a:r>
          </a:p>
        </p:txBody>
      </p:sp>
      <p:sp>
        <p:nvSpPr>
          <p:cNvPr id="5" name="Rectangle 4">
            <a:extLst>
              <a:ext uri="{FF2B5EF4-FFF2-40B4-BE49-F238E27FC236}">
                <a16:creationId xmlns:a16="http://schemas.microsoft.com/office/drawing/2014/main" id="{66C69E0F-9B8B-DF9D-B8CB-6732775F4275}"/>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6" name="Picture 4">
            <a:extLst>
              <a:ext uri="{FF2B5EF4-FFF2-40B4-BE49-F238E27FC236}">
                <a16:creationId xmlns:a16="http://schemas.microsoft.com/office/drawing/2014/main" id="{65509C3D-792B-4255-7DD9-2CE015B16F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1235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Who Performs The Audit?</a:t>
            </a:r>
          </a:p>
        </p:txBody>
      </p:sp>
      <p:sp>
        <p:nvSpPr>
          <p:cNvPr id="3" name="Content Placeholder 2"/>
          <p:cNvSpPr>
            <a:spLocks noGrp="1"/>
          </p:cNvSpPr>
          <p:nvPr>
            <p:ph idx="1"/>
          </p:nvPr>
        </p:nvSpPr>
        <p:spPr>
          <a:xfrm>
            <a:off x="838200" y="1793922"/>
            <a:ext cx="10554574" cy="3106238"/>
          </a:xfrm>
        </p:spPr>
        <p:txBody>
          <a:bodyPr>
            <a:normAutofit lnSpcReduction="10000"/>
          </a:bodyPr>
          <a:lstStyle/>
          <a:p>
            <a:r>
              <a:rPr lang="en-US" sz="2800" dirty="0">
                <a:latin typeface="Arial" panose="020B0604020202020204" pitchFamily="34" charset="0"/>
                <a:cs typeface="Arial" panose="020B0604020202020204" pitchFamily="34" charset="0"/>
              </a:rPr>
              <a:t>Audits will be conducted by the Auditor of Public Accounts (APA).</a:t>
            </a:r>
          </a:p>
          <a:p>
            <a:pPr marL="0" indent="0">
              <a:buNone/>
            </a:pPr>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Fiscal Courts can request an independent CPA firm, but APA must approve that request.  </a:t>
            </a:r>
          </a:p>
          <a:p>
            <a:pPr marL="0" indent="0">
              <a:buNone/>
            </a:pPr>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APA tries to audit Fiscal Courts once every four years.</a:t>
            </a:r>
          </a:p>
        </p:txBody>
      </p:sp>
      <p:sp>
        <p:nvSpPr>
          <p:cNvPr id="6" name="Rectangle 5">
            <a:extLst>
              <a:ext uri="{FF2B5EF4-FFF2-40B4-BE49-F238E27FC236}">
                <a16:creationId xmlns:a16="http://schemas.microsoft.com/office/drawing/2014/main" id="{78EB81B0-6F82-2F9D-5CB8-47E3B2D9E384}"/>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7" name="Picture 4">
            <a:extLst>
              <a:ext uri="{FF2B5EF4-FFF2-40B4-BE49-F238E27FC236}">
                <a16:creationId xmlns:a16="http://schemas.microsoft.com/office/drawing/2014/main" id="{57337CD1-747C-357F-7B41-48D5CDBB1F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6539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What Does An Audit Tell Me?</a:t>
            </a:r>
          </a:p>
        </p:txBody>
      </p:sp>
      <p:sp>
        <p:nvSpPr>
          <p:cNvPr id="3" name="Content Placeholder 2"/>
          <p:cNvSpPr>
            <a:spLocks noGrp="1"/>
          </p:cNvSpPr>
          <p:nvPr>
            <p:ph idx="1"/>
          </p:nvPr>
        </p:nvSpPr>
        <p:spPr>
          <a:xfrm>
            <a:off x="799226" y="1951832"/>
            <a:ext cx="10554574" cy="2942336"/>
          </a:xfrm>
        </p:spPr>
        <p:txBody>
          <a:bodyPr>
            <a:normAutofit/>
          </a:bodyPr>
          <a:lstStyle/>
          <a:p>
            <a:pPr marL="0" indent="0">
              <a:lnSpc>
                <a:spcPct val="150000"/>
              </a:lnSpc>
              <a:buNone/>
            </a:pPr>
            <a:r>
              <a:rPr lang="en-US" sz="3200" dirty="0">
                <a:latin typeface="Arial" panose="020B0604020202020204" pitchFamily="34" charset="0"/>
                <a:cs typeface="Arial" panose="020B0604020202020204" pitchFamily="34" charset="0"/>
              </a:rPr>
              <a:t>The objective is to express an opinion on whether the financial statements are fairly presented, in all material respects.</a:t>
            </a:r>
            <a:endParaRPr lang="en-US" sz="2800"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A00E5E8B-4AFE-D047-F215-FBC6408F3AC5}"/>
              </a:ext>
            </a:extLst>
          </p:cNvPr>
          <p:cNvSpPr/>
          <p:nvPr/>
        </p:nvSpPr>
        <p:spPr>
          <a:xfrm>
            <a:off x="0" y="6043283"/>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6" name="Picture 4">
            <a:extLst>
              <a:ext uri="{FF2B5EF4-FFF2-40B4-BE49-F238E27FC236}">
                <a16:creationId xmlns:a16="http://schemas.microsoft.com/office/drawing/2014/main" id="{1545693B-A40B-2951-6BDB-769935253C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4428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How Is That Determined?</a:t>
            </a:r>
          </a:p>
        </p:txBody>
      </p:sp>
      <p:sp>
        <p:nvSpPr>
          <p:cNvPr id="3" name="Content Placeholder 2"/>
          <p:cNvSpPr>
            <a:spLocks noGrp="1"/>
          </p:cNvSpPr>
          <p:nvPr>
            <p:ph idx="1"/>
          </p:nvPr>
        </p:nvSpPr>
        <p:spPr>
          <a:xfrm>
            <a:off x="799226" y="2349271"/>
            <a:ext cx="10554574" cy="2950962"/>
          </a:xfrm>
        </p:spPr>
        <p:txBody>
          <a:bodyPr>
            <a:normAutofit/>
          </a:bodyPr>
          <a:lstStyle/>
          <a:p>
            <a:pPr marL="0" indent="0">
              <a:lnSpc>
                <a:spcPct val="150000"/>
              </a:lnSpc>
              <a:buNone/>
            </a:pPr>
            <a:r>
              <a:rPr lang="en-US" sz="2800" dirty="0">
                <a:latin typeface="Arial" panose="020B0604020202020204" pitchFamily="34" charset="0"/>
                <a:cs typeface="Arial" panose="020B0604020202020204" pitchFamily="34" charset="0"/>
              </a:rPr>
              <a:t>Audits are conducted in accordance with auditing standards generally accepted in the United States of America (U.S. GAAS).</a:t>
            </a:r>
          </a:p>
          <a:p>
            <a:pPr marL="0" indent="0">
              <a:lnSpc>
                <a:spcPct val="150000"/>
              </a:lnSpc>
              <a:buNone/>
            </a:pPr>
            <a:endParaRPr lang="en-US" sz="1000" dirty="0"/>
          </a:p>
        </p:txBody>
      </p:sp>
      <p:sp>
        <p:nvSpPr>
          <p:cNvPr id="5" name="Rectangle 4">
            <a:extLst>
              <a:ext uri="{FF2B5EF4-FFF2-40B4-BE49-F238E27FC236}">
                <a16:creationId xmlns:a16="http://schemas.microsoft.com/office/drawing/2014/main" id="{6B8F583E-71B2-B066-479F-CB9E7B67B955}"/>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6" name="Picture 4">
            <a:extLst>
              <a:ext uri="{FF2B5EF4-FFF2-40B4-BE49-F238E27FC236}">
                <a16:creationId xmlns:a16="http://schemas.microsoft.com/office/drawing/2014/main" id="{214A94B0-74AA-01E7-6056-82E45B8F0E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4873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Audit Standards</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27424" y="2238806"/>
            <a:ext cx="10554574" cy="3636511"/>
          </a:xfrm>
        </p:spPr>
        <p:txBody>
          <a:bodyPr>
            <a:normAutofit/>
          </a:bodyPr>
          <a:lstStyle/>
          <a:p>
            <a:pPr marL="0" indent="0">
              <a:lnSpc>
                <a:spcPct val="150000"/>
              </a:lnSpc>
              <a:buNone/>
            </a:pPr>
            <a:r>
              <a:rPr lang="en-US" sz="2800" dirty="0">
                <a:latin typeface="Arial" panose="020B0604020202020204" pitchFamily="34" charset="0"/>
                <a:cs typeface="Arial" panose="020B0604020202020204" pitchFamily="34" charset="0"/>
              </a:rPr>
              <a:t>Auditing Standards &amp; Audit Requirements set by:</a:t>
            </a:r>
          </a:p>
          <a:p>
            <a:pPr lvl="1">
              <a:lnSpc>
                <a:spcPct val="150000"/>
              </a:lnSpc>
            </a:pPr>
            <a:r>
              <a:rPr lang="en-US" sz="2600" dirty="0">
                <a:latin typeface="Arial" panose="020B0604020202020204" pitchFamily="34" charset="0"/>
                <a:cs typeface="Arial" panose="020B0604020202020204" pitchFamily="34" charset="0"/>
              </a:rPr>
              <a:t>AICPA</a:t>
            </a:r>
          </a:p>
          <a:p>
            <a:pPr lvl="1">
              <a:lnSpc>
                <a:spcPct val="150000"/>
              </a:lnSpc>
            </a:pPr>
            <a:r>
              <a:rPr lang="en-US" sz="2600" dirty="0">
                <a:latin typeface="Arial" panose="020B0604020202020204" pitchFamily="34" charset="0"/>
                <a:cs typeface="Arial" panose="020B0604020202020204" pitchFamily="34" charset="0"/>
              </a:rPr>
              <a:t>United States Government Accountability Office</a:t>
            </a:r>
          </a:p>
          <a:p>
            <a:pPr lvl="1">
              <a:lnSpc>
                <a:spcPct val="150000"/>
              </a:lnSpc>
            </a:pPr>
            <a:r>
              <a:rPr lang="en-US" sz="2600" dirty="0">
                <a:latin typeface="Arial" panose="020B0604020202020204" pitchFamily="34" charset="0"/>
                <a:cs typeface="Arial" panose="020B0604020202020204" pitchFamily="34" charset="0"/>
              </a:rPr>
              <a:t>Federal Statutes – Uniform Guidance</a:t>
            </a:r>
          </a:p>
          <a:p>
            <a:pPr>
              <a:lnSpc>
                <a:spcPct val="150000"/>
              </a:lnSpc>
            </a:pPr>
            <a:endParaRPr lang="en-US" sz="2800" dirty="0"/>
          </a:p>
        </p:txBody>
      </p:sp>
      <p:sp>
        <p:nvSpPr>
          <p:cNvPr id="5" name="Rectangle 4">
            <a:extLst>
              <a:ext uri="{FF2B5EF4-FFF2-40B4-BE49-F238E27FC236}">
                <a16:creationId xmlns:a16="http://schemas.microsoft.com/office/drawing/2014/main" id="{424A502D-B436-06FC-86FC-7744611EC145}"/>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6" name="Picture 4">
            <a:extLst>
              <a:ext uri="{FF2B5EF4-FFF2-40B4-BE49-F238E27FC236}">
                <a16:creationId xmlns:a16="http://schemas.microsoft.com/office/drawing/2014/main" id="{A4792D81-F8FF-7E67-62D5-27C95D8782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840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Purpose of Audit Standards</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18713" y="2256626"/>
            <a:ext cx="10554574" cy="3244260"/>
          </a:xfrm>
        </p:spPr>
        <p:txBody>
          <a:bodyPr>
            <a:normAutofit/>
          </a:bodyPr>
          <a:lstStyle/>
          <a:p>
            <a:r>
              <a:rPr lang="en-US" sz="2800" dirty="0">
                <a:latin typeface="Arial" panose="020B0604020202020204" pitchFamily="34" charset="0"/>
                <a:cs typeface="Arial" panose="020B0604020202020204" pitchFamily="34" charset="0"/>
              </a:rPr>
              <a:t>Standards provide consistency in procedures used by all auditors to ensure the quality of each audit.</a:t>
            </a:r>
          </a:p>
          <a:p>
            <a:pPr marL="0" indent="0">
              <a:buNone/>
            </a:pPr>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That means the reports produced by the APA meet the same standards as any other CPA firm in the United States. </a:t>
            </a:r>
          </a:p>
        </p:txBody>
      </p:sp>
      <p:sp>
        <p:nvSpPr>
          <p:cNvPr id="5" name="Rectangle 4">
            <a:extLst>
              <a:ext uri="{FF2B5EF4-FFF2-40B4-BE49-F238E27FC236}">
                <a16:creationId xmlns:a16="http://schemas.microsoft.com/office/drawing/2014/main" id="{E2589A10-A5AE-2A16-89DA-3087CA0C557B}"/>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6" name="Picture 4">
            <a:extLst>
              <a:ext uri="{FF2B5EF4-FFF2-40B4-BE49-F238E27FC236}">
                <a16:creationId xmlns:a16="http://schemas.microsoft.com/office/drawing/2014/main" id="{7E060FA2-B24C-FBC1-0E01-6BCBCBE41A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37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524000" y="1041400"/>
            <a:ext cx="9144000" cy="2387600"/>
          </a:xfrm>
        </p:spPr>
        <p:txBody>
          <a:bodyPr/>
          <a:lstStyle/>
          <a:p>
            <a:br>
              <a:rPr lang="en-US" dirty="0"/>
            </a:br>
            <a:br>
              <a:rPr lang="en-US" dirty="0"/>
            </a:br>
            <a:r>
              <a:rPr lang="en-US" sz="3600" b="1" dirty="0">
                <a:latin typeface="Arial" panose="020B0604020202020204" pitchFamily="34" charset="0"/>
                <a:cs typeface="Arial" panose="020B0604020202020204" pitchFamily="34" charset="0"/>
              </a:rPr>
              <a:t>Ten Steps to a Successful Audit</a:t>
            </a:r>
          </a:p>
        </p:txBody>
      </p:sp>
      <p:sp>
        <p:nvSpPr>
          <p:cNvPr id="2" name="Rectangle 1">
            <a:extLst>
              <a:ext uri="{FF2B5EF4-FFF2-40B4-BE49-F238E27FC236}">
                <a16:creationId xmlns:a16="http://schemas.microsoft.com/office/drawing/2014/main" id="{B8C09FE9-01EF-A668-A82B-D55A9CF7DA32}"/>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3" name="Picture 4">
            <a:extLst>
              <a:ext uri="{FF2B5EF4-FFF2-40B4-BE49-F238E27FC236}">
                <a16:creationId xmlns:a16="http://schemas.microsoft.com/office/drawing/2014/main" id="{09A7CB85-0903-2F8A-D13D-07E2D2B519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7211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Arial" panose="020B0604020202020204" pitchFamily="34" charset="0"/>
                <a:cs typeface="Arial" panose="020B0604020202020204" pitchFamily="34" charset="0"/>
              </a:rPr>
              <a:t>Ten Steps to a Successful Audit</a:t>
            </a:r>
          </a:p>
        </p:txBody>
      </p:sp>
      <p:sp>
        <p:nvSpPr>
          <p:cNvPr id="5" name="Content Placeholder 4"/>
          <p:cNvSpPr>
            <a:spLocks noGrp="1"/>
          </p:cNvSpPr>
          <p:nvPr>
            <p:ph sz="half" idx="1"/>
          </p:nvPr>
        </p:nvSpPr>
        <p:spPr/>
        <p:txBody>
          <a:bodyPr>
            <a:normAutofit/>
          </a:bodyPr>
          <a:lstStyle/>
          <a:p>
            <a:pPr marL="457200" indent="-457200">
              <a:buFont typeface="+mj-lt"/>
              <a:buAutoNum type="arabicPeriod"/>
            </a:pPr>
            <a:r>
              <a:rPr lang="en-US" dirty="0">
                <a:latin typeface="Arial" panose="020B0604020202020204" pitchFamily="34" charset="0"/>
                <a:cs typeface="Arial" panose="020B0604020202020204" pitchFamily="34" charset="0"/>
              </a:rPr>
              <a:t>Stay up-to-date on accounting standards, requirements, and statutes</a:t>
            </a:r>
          </a:p>
          <a:p>
            <a:pPr marL="457200" indent="-457200">
              <a:buFont typeface="+mj-lt"/>
              <a:buAutoNum type="arabicPeriod"/>
            </a:pPr>
            <a:r>
              <a:rPr lang="en-US" dirty="0">
                <a:latin typeface="Arial" panose="020B0604020202020204" pitchFamily="34" charset="0"/>
                <a:cs typeface="Arial" panose="020B0604020202020204" pitchFamily="34" charset="0"/>
              </a:rPr>
              <a:t>Learn from the past</a:t>
            </a:r>
          </a:p>
          <a:p>
            <a:pPr marL="457200" indent="-457200">
              <a:buFont typeface="+mj-lt"/>
              <a:buAutoNum type="arabicPeriod"/>
            </a:pPr>
            <a:r>
              <a:rPr lang="en-US" dirty="0">
                <a:latin typeface="Arial" panose="020B0604020202020204" pitchFamily="34" charset="0"/>
                <a:cs typeface="Arial" panose="020B0604020202020204" pitchFamily="34" charset="0"/>
              </a:rPr>
              <a:t>Plan ahead</a:t>
            </a:r>
          </a:p>
          <a:p>
            <a:pPr marL="457200" indent="-457200">
              <a:buFont typeface="+mj-lt"/>
              <a:buAutoNum type="arabicPeriod"/>
            </a:pPr>
            <a:r>
              <a:rPr lang="en-US" dirty="0">
                <a:latin typeface="Arial" panose="020B0604020202020204" pitchFamily="34" charset="0"/>
                <a:cs typeface="Arial" panose="020B0604020202020204" pitchFamily="34" charset="0"/>
              </a:rPr>
              <a:t>Organize Records</a:t>
            </a:r>
          </a:p>
          <a:p>
            <a:pPr marL="457200" indent="-457200">
              <a:buFont typeface="+mj-lt"/>
              <a:buAutoNum type="arabicPeriod"/>
            </a:pPr>
            <a:r>
              <a:rPr lang="en-US" dirty="0">
                <a:latin typeface="Arial" panose="020B0604020202020204" pitchFamily="34" charset="0"/>
                <a:cs typeface="Arial" panose="020B0604020202020204" pitchFamily="34" charset="0"/>
              </a:rPr>
              <a:t>Assess Changes in activities</a:t>
            </a:r>
          </a:p>
        </p:txBody>
      </p:sp>
      <p:sp>
        <p:nvSpPr>
          <p:cNvPr id="6" name="Content Placeholder 5"/>
          <p:cNvSpPr>
            <a:spLocks noGrp="1"/>
          </p:cNvSpPr>
          <p:nvPr>
            <p:ph sz="half" idx="2"/>
          </p:nvPr>
        </p:nvSpPr>
        <p:spPr/>
        <p:txBody>
          <a:bodyPr>
            <a:normAutofit/>
          </a:bodyPr>
          <a:lstStyle/>
          <a:p>
            <a:pPr marL="457200" indent="-457200">
              <a:buFont typeface="+mj-lt"/>
              <a:buAutoNum type="arabicPeriod" startAt="6"/>
            </a:pPr>
            <a:r>
              <a:rPr lang="en-US" dirty="0">
                <a:latin typeface="Arial" panose="020B0604020202020204" pitchFamily="34" charset="0"/>
                <a:cs typeface="Arial" panose="020B0604020202020204" pitchFamily="34" charset="0"/>
              </a:rPr>
              <a:t>Develop timeline and assign responsibility</a:t>
            </a:r>
          </a:p>
          <a:p>
            <a:pPr marL="457200" indent="-457200">
              <a:buFont typeface="+mj-lt"/>
              <a:buAutoNum type="arabicPeriod" startAt="6"/>
            </a:pPr>
            <a:r>
              <a:rPr lang="en-US" dirty="0">
                <a:latin typeface="Arial" panose="020B0604020202020204" pitchFamily="34" charset="0"/>
                <a:cs typeface="Arial" panose="020B0604020202020204" pitchFamily="34" charset="0"/>
              </a:rPr>
              <a:t>Perform Self Review</a:t>
            </a:r>
          </a:p>
          <a:p>
            <a:pPr marL="457200" indent="-457200">
              <a:buFont typeface="+mj-lt"/>
              <a:buAutoNum type="arabicPeriod" startAt="6"/>
            </a:pPr>
            <a:r>
              <a:rPr lang="en-US" dirty="0">
                <a:latin typeface="Arial" panose="020B0604020202020204" pitchFamily="34" charset="0"/>
                <a:cs typeface="Arial" panose="020B0604020202020204" pitchFamily="34" charset="0"/>
              </a:rPr>
              <a:t>Be available during fieldwork</a:t>
            </a:r>
          </a:p>
          <a:p>
            <a:pPr marL="457200" indent="-457200">
              <a:buFont typeface="+mj-lt"/>
              <a:buAutoNum type="arabicPeriod" startAt="6"/>
            </a:pPr>
            <a:r>
              <a:rPr lang="en-US" dirty="0">
                <a:latin typeface="Arial" panose="020B0604020202020204" pitchFamily="34" charset="0"/>
                <a:cs typeface="Arial" panose="020B0604020202020204" pitchFamily="34" charset="0"/>
              </a:rPr>
              <a:t>Evaluate results</a:t>
            </a:r>
          </a:p>
          <a:p>
            <a:pPr marL="457200" indent="-457200">
              <a:buFont typeface="+mj-lt"/>
              <a:buAutoNum type="arabicPeriod" startAt="6"/>
            </a:pPr>
            <a:r>
              <a:rPr lang="en-US" dirty="0">
                <a:latin typeface="Arial" panose="020B0604020202020204" pitchFamily="34" charset="0"/>
                <a:cs typeface="Arial" panose="020B0604020202020204" pitchFamily="34" charset="0"/>
              </a:rPr>
              <a:t>Ask Questions</a:t>
            </a:r>
          </a:p>
          <a:p>
            <a:pPr marL="0" indent="0">
              <a:buNone/>
            </a:pPr>
            <a:endParaRPr lang="en-US" sz="1400" dirty="0">
              <a:latin typeface="Arial" panose="020B0604020202020204" pitchFamily="34" charset="0"/>
              <a:cs typeface="Arial" panose="020B0604020202020204" pitchFamily="34" charset="0"/>
            </a:endParaRPr>
          </a:p>
          <a:p>
            <a:pPr marL="0" indent="0">
              <a:buNone/>
            </a:pPr>
            <a:endParaRPr lang="en-US" sz="1400" dirty="0">
              <a:latin typeface="Arial" panose="020B0604020202020204" pitchFamily="34" charset="0"/>
              <a:cs typeface="Arial" panose="020B0604020202020204" pitchFamily="34" charset="0"/>
            </a:endParaRPr>
          </a:p>
          <a:p>
            <a:pPr marL="0" indent="0">
              <a:buNone/>
            </a:pPr>
            <a:r>
              <a:rPr lang="en-US" sz="1400" dirty="0">
                <a:latin typeface="Arial" panose="020B0604020202020204" pitchFamily="34" charset="0"/>
                <a:cs typeface="Arial" panose="020B0604020202020204" pitchFamily="34" charset="0"/>
              </a:rPr>
              <a:t>SOI: www.aicpa.org</a:t>
            </a:r>
          </a:p>
        </p:txBody>
      </p:sp>
      <p:sp>
        <p:nvSpPr>
          <p:cNvPr id="2" name="Rectangle 1">
            <a:extLst>
              <a:ext uri="{FF2B5EF4-FFF2-40B4-BE49-F238E27FC236}">
                <a16:creationId xmlns:a16="http://schemas.microsoft.com/office/drawing/2014/main" id="{1432A5D2-3A19-E212-4D59-506BBCA1AD71}"/>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3" name="Picture 4">
            <a:extLst>
              <a:ext uri="{FF2B5EF4-FFF2-40B4-BE49-F238E27FC236}">
                <a16:creationId xmlns:a16="http://schemas.microsoft.com/office/drawing/2014/main" id="{3AD7191C-6CD1-F4BC-E665-B2CDDADAF5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16542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algn="l"/>
            <a:r>
              <a:rPr lang="en-US" sz="4900" b="1" dirty="0">
                <a:latin typeface="Arial" panose="020B0604020202020204" pitchFamily="34" charset="0"/>
                <a:cs typeface="Arial" panose="020B0604020202020204" pitchFamily="34" charset="0"/>
              </a:rPr>
              <a:t>1</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Stay up-to-date on accounting standards, regulatory requirements, and statutes</a:t>
            </a:r>
          </a:p>
        </p:txBody>
      </p:sp>
      <p:sp>
        <p:nvSpPr>
          <p:cNvPr id="6" name="Content Placeholder 5"/>
          <p:cNvSpPr>
            <a:spLocks noGrp="1"/>
          </p:cNvSpPr>
          <p:nvPr>
            <p:ph idx="1"/>
          </p:nvPr>
        </p:nvSpPr>
        <p:spPr>
          <a:xfrm>
            <a:off x="838200" y="1964521"/>
            <a:ext cx="10515600" cy="4351338"/>
          </a:xfrm>
        </p:spPr>
        <p:txBody>
          <a:bodyPr/>
          <a:lstStyle/>
          <a:p>
            <a:r>
              <a:rPr lang="en-US" dirty="0">
                <a:latin typeface="Arial" panose="020B0604020202020204" pitchFamily="34" charset="0"/>
                <a:cs typeface="Arial" panose="020B0604020202020204" pitchFamily="34" charset="0"/>
              </a:rPr>
              <a:t>Who makes the rules:</a:t>
            </a:r>
          </a:p>
          <a:p>
            <a:pPr lvl="1"/>
            <a:r>
              <a:rPr lang="en-US" dirty="0">
                <a:latin typeface="Arial" panose="020B0604020202020204" pitchFamily="34" charset="0"/>
                <a:cs typeface="Arial" panose="020B0604020202020204" pitchFamily="34" charset="0"/>
              </a:rPr>
              <a:t>DLG: Uniform System of Accounts</a:t>
            </a:r>
          </a:p>
          <a:p>
            <a:pPr lvl="1"/>
            <a:r>
              <a:rPr lang="en-US" dirty="0">
                <a:latin typeface="Arial" panose="020B0604020202020204" pitchFamily="34" charset="0"/>
                <a:cs typeface="Arial" panose="020B0604020202020204" pitchFamily="34" charset="0"/>
              </a:rPr>
              <a:t>Kentucky General Assembly: Kentucky Revised Statutes (KRSs) </a:t>
            </a:r>
          </a:p>
          <a:p>
            <a:pPr lvl="1"/>
            <a:r>
              <a:rPr lang="en-US" dirty="0">
                <a:latin typeface="Arial" panose="020B0604020202020204" pitchFamily="34" charset="0"/>
                <a:cs typeface="Arial" panose="020B0604020202020204" pitchFamily="34" charset="0"/>
              </a:rPr>
              <a:t>Fiscal Court: Administrative Code, Personnel Polices, Ordinances</a:t>
            </a:r>
          </a:p>
          <a:p>
            <a:pPr lvl="1"/>
            <a:r>
              <a:rPr lang="en-US" dirty="0">
                <a:latin typeface="Arial" panose="020B0604020202020204" pitchFamily="34" charset="0"/>
                <a:cs typeface="Arial" panose="020B0604020202020204" pitchFamily="34" charset="0"/>
              </a:rPr>
              <a:t>OMB – Uniform Guidance for Federal Grants</a:t>
            </a:r>
          </a:p>
          <a:p>
            <a:pPr lvl="1"/>
            <a:r>
              <a:rPr lang="en-US" dirty="0">
                <a:latin typeface="Arial" panose="020B0604020202020204" pitchFamily="34" charset="0"/>
                <a:cs typeface="Arial" panose="020B0604020202020204" pitchFamily="34" charset="0"/>
              </a:rPr>
              <a:t>Governmental Accounting Standards Board (GASB)</a:t>
            </a:r>
          </a:p>
          <a:p>
            <a:pPr lvl="1"/>
            <a:r>
              <a:rPr lang="en-US" dirty="0">
                <a:latin typeface="Arial" panose="020B0604020202020204" pitchFamily="34" charset="0"/>
                <a:cs typeface="Arial" panose="020B0604020202020204" pitchFamily="34" charset="0"/>
              </a:rPr>
              <a:t>Others…</a:t>
            </a:r>
          </a:p>
        </p:txBody>
      </p:sp>
      <p:sp>
        <p:nvSpPr>
          <p:cNvPr id="2" name="Rectangle 1">
            <a:extLst>
              <a:ext uri="{FF2B5EF4-FFF2-40B4-BE49-F238E27FC236}">
                <a16:creationId xmlns:a16="http://schemas.microsoft.com/office/drawing/2014/main" id="{5DC6FB4B-2496-EE8B-1772-CA806822E982}"/>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3" name="Picture 4">
            <a:extLst>
              <a:ext uri="{FF2B5EF4-FFF2-40B4-BE49-F238E27FC236}">
                <a16:creationId xmlns:a16="http://schemas.microsoft.com/office/drawing/2014/main" id="{52B3A827-3A3C-D96B-5EE7-2CBB5F53F1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3108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How to stay up to date?</a:t>
            </a:r>
          </a:p>
        </p:txBody>
      </p:sp>
      <p:sp>
        <p:nvSpPr>
          <p:cNvPr id="3" name="Content Placeholder 2"/>
          <p:cNvSpPr>
            <a:spLocks noGrp="1"/>
          </p:cNvSpPr>
          <p:nvPr>
            <p:ph idx="1"/>
          </p:nvPr>
        </p:nvSpPr>
        <p:spPr>
          <a:xfrm>
            <a:off x="838200" y="1454717"/>
            <a:ext cx="10515600" cy="4351338"/>
          </a:xfrm>
          <a:noFill/>
        </p:spPr>
        <p:txBody>
          <a:bodyPr/>
          <a:lstStyle/>
          <a:p>
            <a:r>
              <a:rPr lang="en-US" dirty="0">
                <a:latin typeface="Arial" panose="020B0604020202020204" pitchFamily="34" charset="0"/>
                <a:cs typeface="Arial" panose="020B0604020202020204" pitchFamily="34" charset="0"/>
              </a:rPr>
              <a:t>Trainings and Associations</a:t>
            </a:r>
          </a:p>
          <a:p>
            <a:pPr lvl="1"/>
            <a:r>
              <a:rPr lang="en-US" dirty="0">
                <a:latin typeface="Arial" panose="020B0604020202020204" pitchFamily="34" charset="0"/>
                <a:cs typeface="Arial" panose="020B0604020202020204" pitchFamily="34" charset="0"/>
              </a:rPr>
              <a:t>KACTFO</a:t>
            </a:r>
          </a:p>
          <a:p>
            <a:pPr lvl="1"/>
            <a:r>
              <a:rPr lang="en-US" dirty="0">
                <a:latin typeface="Arial" panose="020B0604020202020204" pitchFamily="34" charset="0"/>
                <a:cs typeface="Arial" panose="020B0604020202020204" pitchFamily="34" charset="0"/>
              </a:rPr>
              <a:t>AGA(Association of Government Accountants)</a:t>
            </a:r>
          </a:p>
          <a:p>
            <a:r>
              <a:rPr lang="en-US" dirty="0">
                <a:latin typeface="Arial" panose="020B0604020202020204" pitchFamily="34" charset="0"/>
                <a:cs typeface="Arial" panose="020B0604020202020204" pitchFamily="34" charset="0"/>
              </a:rPr>
              <a:t>Self Study</a:t>
            </a:r>
          </a:p>
          <a:p>
            <a:pPr lvl="1"/>
            <a:r>
              <a:rPr lang="en-US" dirty="0">
                <a:latin typeface="Arial" panose="020B0604020202020204" pitchFamily="34" charset="0"/>
                <a:cs typeface="Arial" panose="020B0604020202020204" pitchFamily="34" charset="0"/>
              </a:rPr>
              <a:t>Uniform Guidance</a:t>
            </a:r>
          </a:p>
          <a:p>
            <a:pPr lvl="1"/>
            <a:r>
              <a:rPr lang="en-US" dirty="0">
                <a:latin typeface="Arial" panose="020B0604020202020204" pitchFamily="34" charset="0"/>
                <a:cs typeface="Arial" panose="020B0604020202020204" pitchFamily="34" charset="0"/>
              </a:rPr>
              <a:t>Review new KRSs</a:t>
            </a:r>
          </a:p>
        </p:txBody>
      </p:sp>
      <p:sp>
        <p:nvSpPr>
          <p:cNvPr id="4" name="Rectangle 3">
            <a:extLst>
              <a:ext uri="{FF2B5EF4-FFF2-40B4-BE49-F238E27FC236}">
                <a16:creationId xmlns:a16="http://schemas.microsoft.com/office/drawing/2014/main" id="{F480B3FB-903B-7EE0-6626-12FE0ED0B3EC}"/>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470B0AA2-EE95-22C7-196A-C657285DC7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5669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FD63E-A0D2-1B63-7EEC-24E2B3C096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488A2A-1646-1D8D-B83E-33E3754A8BB2}"/>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Why is this Important?</a:t>
            </a:r>
          </a:p>
        </p:txBody>
      </p:sp>
      <p:sp>
        <p:nvSpPr>
          <p:cNvPr id="3" name="Content Placeholder 2">
            <a:extLst>
              <a:ext uri="{FF2B5EF4-FFF2-40B4-BE49-F238E27FC236}">
                <a16:creationId xmlns:a16="http://schemas.microsoft.com/office/drawing/2014/main" id="{4E021F04-9AD5-D9F7-97F6-2F2D1C2AF39B}"/>
              </a:ext>
            </a:extLst>
          </p:cNvPr>
          <p:cNvSpPr>
            <a:spLocks noGrp="1"/>
          </p:cNvSpPr>
          <p:nvPr>
            <p:ph idx="1"/>
          </p:nvPr>
        </p:nvSpPr>
        <p:spPr>
          <a:xfrm>
            <a:off x="838200" y="1690687"/>
            <a:ext cx="10515600" cy="4115367"/>
          </a:xfrm>
          <a:noFill/>
        </p:spPr>
        <p:txBody>
          <a:bodyPr/>
          <a:lstStyle/>
          <a:p>
            <a:r>
              <a:rPr lang="en-US" dirty="0">
                <a:latin typeface="Arial" panose="020B0604020202020204" pitchFamily="34" charset="0"/>
                <a:cs typeface="Arial" panose="020B0604020202020204" pitchFamily="34" charset="0"/>
              </a:rPr>
              <a:t>Auditors audit based on the accounting standards, regulatory requirements, statutes, and county’s policies and procedures.</a:t>
            </a:r>
          </a:p>
        </p:txBody>
      </p:sp>
      <p:sp>
        <p:nvSpPr>
          <p:cNvPr id="4" name="Rectangle 3">
            <a:extLst>
              <a:ext uri="{FF2B5EF4-FFF2-40B4-BE49-F238E27FC236}">
                <a16:creationId xmlns:a16="http://schemas.microsoft.com/office/drawing/2014/main" id="{E4DC0EC6-D7F3-59DE-3E19-26C465BBC0EE}"/>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A87197D8-13D6-C489-F8CD-EF18D56ED8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090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13DFB-C50F-D0AC-3263-47B8E7A93E1E}"/>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991CFFAB-050A-42E0-B16D-956D64F01336}"/>
              </a:ext>
            </a:extLst>
          </p:cNvPr>
          <p:cNvPicPr>
            <a:picLocks noGrp="1" noChangeAspect="1"/>
          </p:cNvPicPr>
          <p:nvPr>
            <p:ph idx="1"/>
          </p:nvPr>
        </p:nvPicPr>
        <p:blipFill>
          <a:blip r:embed="rId3"/>
          <a:stretch>
            <a:fillRect/>
          </a:stretch>
        </p:blipFill>
        <p:spPr>
          <a:xfrm>
            <a:off x="5279136" y="44237"/>
            <a:ext cx="6666682" cy="6813762"/>
          </a:xfrm>
          <a:prstGeom prst="rect">
            <a:avLst/>
          </a:prstGeom>
          <a:noFill/>
        </p:spPr>
      </p:pic>
      <p:sp>
        <p:nvSpPr>
          <p:cNvPr id="4" name="Rectangle 3">
            <a:extLst>
              <a:ext uri="{FF2B5EF4-FFF2-40B4-BE49-F238E27FC236}">
                <a16:creationId xmlns:a16="http://schemas.microsoft.com/office/drawing/2014/main" id="{2358A91E-D1F7-9EDD-4BCC-72196DCDF971}"/>
              </a:ext>
            </a:extLst>
          </p:cNvPr>
          <p:cNvSpPr/>
          <p:nvPr/>
        </p:nvSpPr>
        <p:spPr>
          <a:xfrm>
            <a:off x="0" y="-66220"/>
            <a:ext cx="4523232" cy="6924220"/>
          </a:xfrm>
          <a:prstGeom prst="rect">
            <a:avLst/>
          </a:prstGeom>
          <a:solidFill>
            <a:srgbClr val="A31105"/>
          </a:solidFill>
          <a:ln w="12700" cap="flat" cmpd="sng" algn="ctr">
            <a:solidFill>
              <a:srgbClr val="4472C4">
                <a:shade val="50000"/>
              </a:srgbClr>
            </a:solidFill>
            <a:prstDash val="solid"/>
            <a:miter lim="800000"/>
          </a:ln>
          <a:effectLst/>
        </p:spPr>
        <p:txBody>
          <a:bodyPr rtlCol="0" anchor="b"/>
          <a:lstStyle/>
          <a:p>
            <a:r>
              <a:rPr lang="en-US" sz="1400" dirty="0">
                <a:solidFill>
                  <a:schemeClr val="bg1"/>
                </a:solidFill>
                <a:latin typeface="Arial" panose="020B0604020202020204" pitchFamily="34" charset="0"/>
                <a:cs typeface="Arial" panose="020B0604020202020204" pitchFamily="34" charset="0"/>
              </a:rPr>
              <a:t>                    Auditor of Public Accounts</a:t>
            </a:r>
          </a:p>
          <a:p>
            <a:endParaRPr lang="en-US" sz="1400" dirty="0">
              <a:solidFill>
                <a:schemeClr val="bg1"/>
              </a:solidFill>
              <a:latin typeface="Arial" panose="020B0604020202020204" pitchFamily="34" charset="0"/>
              <a:cs typeface="Arial" panose="020B0604020202020204" pitchFamily="34" charset="0"/>
            </a:endParaRPr>
          </a:p>
          <a:p>
            <a:endParaRPr lang="en-US" sz="14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7E0CECDD-CBEF-B163-AC56-2275911992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5A9E0B4D-401A-70C5-DB0A-AF95FC2D2F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0913" y="5561538"/>
            <a:ext cx="1252538" cy="125253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F5B06090-19DE-21F5-6A9F-32422795C782}"/>
              </a:ext>
            </a:extLst>
          </p:cNvPr>
          <p:cNvSpPr txBox="1"/>
          <p:nvPr/>
        </p:nvSpPr>
        <p:spPr>
          <a:xfrm>
            <a:off x="524256" y="2072640"/>
            <a:ext cx="2889504" cy="1384995"/>
          </a:xfrm>
          <a:prstGeom prst="rect">
            <a:avLst/>
          </a:prstGeom>
          <a:noFill/>
        </p:spPr>
        <p:txBody>
          <a:bodyPr wrap="square" rtlCol="0">
            <a:spAutoFit/>
          </a:bodyPr>
          <a:lstStyle/>
          <a:p>
            <a:r>
              <a:rPr lang="en-US" sz="2800" dirty="0">
                <a:solidFill>
                  <a:schemeClr val="bg1"/>
                </a:solidFill>
              </a:rPr>
              <a:t>DLG Budget Manual  - County Treasurer Duties</a:t>
            </a:r>
          </a:p>
        </p:txBody>
      </p:sp>
    </p:spTree>
    <p:extLst>
      <p:ext uri="{BB962C8B-B14F-4D97-AF65-F5344CB8AC3E}">
        <p14:creationId xmlns:p14="http://schemas.microsoft.com/office/powerpoint/2010/main" val="12458502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7C14E-AACA-4BCC-DC9E-FE5145079E2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5606A9C-9E0B-3AC0-F723-3EB9EBBE3214}"/>
              </a:ext>
            </a:extLst>
          </p:cNvPr>
          <p:cNvSpPr/>
          <p:nvPr/>
        </p:nvSpPr>
        <p:spPr>
          <a:xfrm>
            <a:off x="0" y="-66220"/>
            <a:ext cx="4523232" cy="6924220"/>
          </a:xfrm>
          <a:prstGeom prst="rect">
            <a:avLst/>
          </a:prstGeom>
          <a:solidFill>
            <a:srgbClr val="A31105"/>
          </a:solidFill>
          <a:ln w="12700" cap="flat" cmpd="sng" algn="ctr">
            <a:solidFill>
              <a:srgbClr val="4472C4">
                <a:shade val="50000"/>
              </a:srgbClr>
            </a:solidFill>
            <a:prstDash val="solid"/>
            <a:miter lim="800000"/>
          </a:ln>
          <a:effectLst/>
        </p:spPr>
        <p:txBody>
          <a:bodyPr rtlCol="0" anchor="b"/>
          <a:lstStyle/>
          <a:p>
            <a:r>
              <a:rPr lang="en-US" sz="1400" dirty="0">
                <a:solidFill>
                  <a:schemeClr val="bg1"/>
                </a:solidFill>
                <a:latin typeface="Arial" panose="020B0604020202020204" pitchFamily="34" charset="0"/>
                <a:cs typeface="Arial" panose="020B0604020202020204" pitchFamily="34" charset="0"/>
              </a:rPr>
              <a:t>                    Auditor of Public Accounts</a:t>
            </a:r>
          </a:p>
          <a:p>
            <a:endParaRPr lang="en-US" sz="1400" dirty="0">
              <a:solidFill>
                <a:schemeClr val="bg1"/>
              </a:solidFill>
              <a:latin typeface="Arial" panose="020B0604020202020204" pitchFamily="34" charset="0"/>
              <a:cs typeface="Arial" panose="020B0604020202020204" pitchFamily="34" charset="0"/>
            </a:endParaRPr>
          </a:p>
          <a:p>
            <a:endParaRPr lang="en-US" sz="14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DAF41C77-762E-D0FB-79BA-7E3D5D71D5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D6BEBEB-4857-A534-6669-5E6C271735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0913" y="5561538"/>
            <a:ext cx="1252538" cy="125253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F9781E4D-F75B-3B85-2B22-2C893514D6E6}"/>
              </a:ext>
            </a:extLst>
          </p:cNvPr>
          <p:cNvSpPr txBox="1"/>
          <p:nvPr/>
        </p:nvSpPr>
        <p:spPr>
          <a:xfrm>
            <a:off x="524256" y="2072640"/>
            <a:ext cx="2889504" cy="1384995"/>
          </a:xfrm>
          <a:prstGeom prst="rect">
            <a:avLst/>
          </a:prstGeom>
          <a:noFill/>
        </p:spPr>
        <p:txBody>
          <a:bodyPr wrap="square" rtlCol="0">
            <a:spAutoFit/>
          </a:bodyPr>
          <a:lstStyle/>
          <a:p>
            <a:r>
              <a:rPr lang="en-US" sz="2800" dirty="0">
                <a:solidFill>
                  <a:schemeClr val="bg1"/>
                </a:solidFill>
              </a:rPr>
              <a:t>DLG Budget Manual  - Finance Officer Duties</a:t>
            </a:r>
          </a:p>
        </p:txBody>
      </p:sp>
      <p:pic>
        <p:nvPicPr>
          <p:cNvPr id="8" name="Content Placeholder 7">
            <a:extLst>
              <a:ext uri="{FF2B5EF4-FFF2-40B4-BE49-F238E27FC236}">
                <a16:creationId xmlns:a16="http://schemas.microsoft.com/office/drawing/2014/main" id="{AC7A5C82-A4EA-1E64-81F3-A1BD9D5F1C93}"/>
              </a:ext>
            </a:extLst>
          </p:cNvPr>
          <p:cNvPicPr>
            <a:picLocks noGrp="1" noChangeAspect="1"/>
          </p:cNvPicPr>
          <p:nvPr>
            <p:ph idx="1"/>
          </p:nvPr>
        </p:nvPicPr>
        <p:blipFill>
          <a:blip r:embed="rId4"/>
          <a:stretch>
            <a:fillRect/>
          </a:stretch>
        </p:blipFill>
        <p:spPr>
          <a:xfrm>
            <a:off x="4828032" y="792898"/>
            <a:ext cx="7278624" cy="5205983"/>
          </a:xfrm>
          <a:prstGeom prst="rect">
            <a:avLst/>
          </a:prstGeom>
        </p:spPr>
      </p:pic>
    </p:spTree>
    <p:extLst>
      <p:ext uri="{BB962C8B-B14F-4D97-AF65-F5344CB8AC3E}">
        <p14:creationId xmlns:p14="http://schemas.microsoft.com/office/powerpoint/2010/main" val="1248653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53EBF-BC19-E63E-1F50-AEC3F85500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34D26A-54C5-1215-208F-CE468D363B4A}"/>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New Standards</a:t>
            </a:r>
          </a:p>
        </p:txBody>
      </p:sp>
      <p:sp>
        <p:nvSpPr>
          <p:cNvPr id="3" name="Content Placeholder 2">
            <a:extLst>
              <a:ext uri="{FF2B5EF4-FFF2-40B4-BE49-F238E27FC236}">
                <a16:creationId xmlns:a16="http://schemas.microsoft.com/office/drawing/2014/main" id="{3DF4F765-7C4C-5C9B-C525-927C3963309F}"/>
              </a:ext>
            </a:extLst>
          </p:cNvPr>
          <p:cNvSpPr>
            <a:spLocks noGrp="1"/>
          </p:cNvSpPr>
          <p:nvPr>
            <p:ph idx="1"/>
          </p:nvPr>
        </p:nvSpPr>
        <p:spPr>
          <a:xfrm>
            <a:off x="838200" y="1690687"/>
            <a:ext cx="10515600" cy="4115367"/>
          </a:xfrm>
          <a:noFill/>
        </p:spPr>
        <p:txBody>
          <a:bodyPr/>
          <a:lstStyle/>
          <a:p>
            <a:r>
              <a:rPr lang="en-US" dirty="0">
                <a:latin typeface="Arial" panose="020B0604020202020204" pitchFamily="34" charset="0"/>
                <a:cs typeface="Arial" panose="020B0604020202020204" pitchFamily="34" charset="0"/>
              </a:rPr>
              <a:t>GASB 103 - Financial Reporting Model Improvements</a:t>
            </a:r>
          </a:p>
          <a:p>
            <a:r>
              <a:rPr lang="en-US" dirty="0">
                <a:latin typeface="Arial" panose="020B0604020202020204" pitchFamily="34" charset="0"/>
                <a:cs typeface="Arial" panose="020B0604020202020204" pitchFamily="34" charset="0"/>
              </a:rPr>
              <a:t>GASB 104 - Disclosure of Certain Capital Assets</a:t>
            </a:r>
          </a:p>
        </p:txBody>
      </p:sp>
      <p:sp>
        <p:nvSpPr>
          <p:cNvPr id="4" name="Rectangle 3">
            <a:extLst>
              <a:ext uri="{FF2B5EF4-FFF2-40B4-BE49-F238E27FC236}">
                <a16:creationId xmlns:a16="http://schemas.microsoft.com/office/drawing/2014/main" id="{CF48335B-6BDB-69F9-D138-0BBEE8A389AA}"/>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63AD8C32-5177-2D71-CE7E-3F5141CDCF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64563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a:t>
            </a:r>
            <a:r>
              <a:rPr lang="en-US" b="1" dirty="0">
                <a:latin typeface="Arial" panose="020B0604020202020204" pitchFamily="34" charset="0"/>
                <a:cs typeface="Arial" panose="020B0604020202020204" pitchFamily="34" charset="0"/>
              </a:rPr>
              <a:t> </a:t>
            </a:r>
            <a:r>
              <a:rPr lang="en-US" sz="4000" b="1" dirty="0">
                <a:latin typeface="Arial" panose="020B0604020202020204" pitchFamily="34" charset="0"/>
                <a:cs typeface="Arial" panose="020B0604020202020204" pitchFamily="34" charset="0"/>
              </a:rPr>
              <a:t>Learn from the past</a:t>
            </a:r>
          </a:p>
        </p:txBody>
      </p:sp>
      <p:sp>
        <p:nvSpPr>
          <p:cNvPr id="3" name="Content Placeholder 2"/>
          <p:cNvSpPr>
            <a:spLocks noGrp="1"/>
          </p:cNvSpPr>
          <p:nvPr>
            <p:ph idx="1"/>
          </p:nvPr>
        </p:nvSpPr>
        <p:spPr>
          <a:xfrm>
            <a:off x="838200" y="1472406"/>
            <a:ext cx="10515600" cy="4351338"/>
          </a:xfrm>
        </p:spPr>
        <p:txBody>
          <a:bodyPr/>
          <a:lstStyle/>
          <a:p>
            <a:pPr marL="457200" lvl="1" indent="0">
              <a:buNone/>
            </a:pPr>
            <a:endParaRPr lang="en-US" dirty="0"/>
          </a:p>
          <a:p>
            <a:pPr lvl="1"/>
            <a:r>
              <a:rPr lang="en-US" dirty="0">
                <a:latin typeface="Arial" panose="020B0604020202020204" pitchFamily="34" charset="0"/>
                <a:cs typeface="Arial" panose="020B0604020202020204" pitchFamily="34" charset="0"/>
              </a:rPr>
              <a:t>Prior Year Audit</a:t>
            </a:r>
          </a:p>
          <a:p>
            <a:pPr lvl="1"/>
            <a:r>
              <a:rPr lang="en-US" dirty="0">
                <a:latin typeface="Arial" panose="020B0604020202020204" pitchFamily="34" charset="0"/>
                <a:cs typeface="Arial" panose="020B0604020202020204" pitchFamily="34" charset="0"/>
              </a:rPr>
              <a:t>Update Administrative Code</a:t>
            </a:r>
          </a:p>
          <a:p>
            <a:pPr lvl="1"/>
            <a:r>
              <a:rPr lang="en-US" dirty="0">
                <a:latin typeface="Arial" panose="020B0604020202020204" pitchFamily="34" charset="0"/>
                <a:cs typeface="Arial" panose="020B0604020202020204" pitchFamily="34" charset="0"/>
              </a:rPr>
              <a:t>Monitor Internal Controls</a:t>
            </a:r>
          </a:p>
        </p:txBody>
      </p:sp>
      <p:sp>
        <p:nvSpPr>
          <p:cNvPr id="4" name="Rectangle 3">
            <a:extLst>
              <a:ext uri="{FF2B5EF4-FFF2-40B4-BE49-F238E27FC236}">
                <a16:creationId xmlns:a16="http://schemas.microsoft.com/office/drawing/2014/main" id="{F0C1689D-B8A6-ACC6-66EB-E1FB2A25F15D}"/>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182D7705-C6D0-C862-7FC5-BE84ABA67D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76756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atin typeface="Arial" panose="020B0604020202020204" pitchFamily="34" charset="0"/>
                <a:cs typeface="Arial" panose="020B0604020202020204" pitchFamily="34" charset="0"/>
              </a:rPr>
              <a:t>3</a:t>
            </a:r>
            <a:r>
              <a:rPr lang="en-US" dirty="0">
                <a:latin typeface="Arial" panose="020B0604020202020204" pitchFamily="34" charset="0"/>
                <a:cs typeface="Arial" panose="020B0604020202020204" pitchFamily="34" charset="0"/>
              </a:rPr>
              <a:t>. </a:t>
            </a:r>
            <a:r>
              <a:rPr lang="en-US" sz="4000" b="1" dirty="0">
                <a:latin typeface="Arial" panose="020B0604020202020204" pitchFamily="34" charset="0"/>
                <a:cs typeface="Arial" panose="020B0604020202020204" pitchFamily="34" charset="0"/>
              </a:rPr>
              <a:t>Plan Ahead</a:t>
            </a:r>
          </a:p>
        </p:txBody>
      </p:sp>
      <p:sp>
        <p:nvSpPr>
          <p:cNvPr id="3" name="Content Placeholder 2"/>
          <p:cNvSpPr>
            <a:spLocks noGrp="1"/>
          </p:cNvSpPr>
          <p:nvPr>
            <p:ph idx="1"/>
          </p:nvPr>
        </p:nvSpPr>
        <p:spPr/>
        <p:txBody>
          <a:bodyPr/>
          <a:lstStyle/>
          <a:p>
            <a:r>
              <a:rPr lang="en-US" dirty="0">
                <a:latin typeface="Arial" panose="020B0604020202020204" pitchFamily="34" charset="0"/>
                <a:cs typeface="Arial" panose="020B0604020202020204" pitchFamily="34" charset="0"/>
              </a:rPr>
              <a:t>Getting ready for an audit is not simply accumulating records before the auditor arrives.  It starts before the fiscal year even begins</a:t>
            </a:r>
          </a:p>
          <a:p>
            <a:pPr lvl="1"/>
            <a:r>
              <a:rPr lang="en-US" dirty="0">
                <a:latin typeface="Arial" panose="020B0604020202020204" pitchFamily="34" charset="0"/>
                <a:cs typeface="Arial" panose="020B0604020202020204" pitchFamily="34" charset="0"/>
              </a:rPr>
              <a:t>Daily Responsibilities</a:t>
            </a:r>
          </a:p>
          <a:p>
            <a:pPr lvl="1"/>
            <a:r>
              <a:rPr lang="en-US" dirty="0">
                <a:latin typeface="Arial" panose="020B0604020202020204" pitchFamily="34" charset="0"/>
                <a:cs typeface="Arial" panose="020B0604020202020204" pitchFamily="34" charset="0"/>
              </a:rPr>
              <a:t>Monthly Responsibilities</a:t>
            </a:r>
          </a:p>
          <a:p>
            <a:pPr lvl="1"/>
            <a:r>
              <a:rPr lang="en-US" dirty="0">
                <a:latin typeface="Arial" panose="020B0604020202020204" pitchFamily="34" charset="0"/>
                <a:cs typeface="Arial" panose="020B0604020202020204" pitchFamily="34" charset="0"/>
              </a:rPr>
              <a:t>Quarterly Responsibilities</a:t>
            </a:r>
          </a:p>
          <a:p>
            <a:pPr marL="457200" lvl="1" indent="0">
              <a:buNone/>
            </a:pPr>
            <a:endParaRPr lang="en-US" dirty="0"/>
          </a:p>
          <a:p>
            <a:pPr lvl="1"/>
            <a:endParaRPr lang="en-US" dirty="0"/>
          </a:p>
        </p:txBody>
      </p:sp>
      <p:sp>
        <p:nvSpPr>
          <p:cNvPr id="4" name="Rectangle 3">
            <a:extLst>
              <a:ext uri="{FF2B5EF4-FFF2-40B4-BE49-F238E27FC236}">
                <a16:creationId xmlns:a16="http://schemas.microsoft.com/office/drawing/2014/main" id="{C83D6359-FC98-3C69-8670-C9BB283A083D}"/>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DC714EDC-78E5-E645-AAE3-191D08DAC9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2511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latin typeface="Arial" panose="020B0604020202020204" pitchFamily="34" charset="0"/>
                <a:cs typeface="Arial" panose="020B0604020202020204" pitchFamily="34" charset="0"/>
              </a:rPr>
              <a:t>Daily Responsibilities</a:t>
            </a:r>
          </a:p>
        </p:txBody>
      </p:sp>
      <p:sp>
        <p:nvSpPr>
          <p:cNvPr id="3" name="Rectangle 2">
            <a:extLst>
              <a:ext uri="{FF2B5EF4-FFF2-40B4-BE49-F238E27FC236}">
                <a16:creationId xmlns:a16="http://schemas.microsoft.com/office/drawing/2014/main" id="{63A1AADA-F151-599F-B64C-83F16BD9219B}"/>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4" name="Picture 4">
            <a:extLst>
              <a:ext uri="{FF2B5EF4-FFF2-40B4-BE49-F238E27FC236}">
                <a16:creationId xmlns:a16="http://schemas.microsoft.com/office/drawing/2014/main" id="{3A22428D-230B-6B28-D6AA-9DC823D6B2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15729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Daily Receipts</a:t>
            </a:r>
          </a:p>
        </p:txBody>
      </p:sp>
      <p:sp>
        <p:nvSpPr>
          <p:cNvPr id="3" name="Content Placeholder 2"/>
          <p:cNvSpPr>
            <a:spLocks noGrp="1"/>
          </p:cNvSpPr>
          <p:nvPr>
            <p:ph idx="1"/>
          </p:nvPr>
        </p:nvSpPr>
        <p:spPr/>
        <p:txBody>
          <a:bodyPr>
            <a:normAutofit/>
          </a:bodyPr>
          <a:lstStyle/>
          <a:p>
            <a:r>
              <a:rPr lang="en-US" b="1" u="sng" dirty="0">
                <a:latin typeface="Arial" panose="020B0604020202020204" pitchFamily="34" charset="0"/>
                <a:cs typeface="Arial" panose="020B0604020202020204" pitchFamily="34" charset="0"/>
              </a:rPr>
              <a:t>Statutory Requirements</a:t>
            </a:r>
          </a:p>
          <a:p>
            <a:pPr lvl="1"/>
            <a:r>
              <a:rPr lang="en-US" b="1" dirty="0">
                <a:latin typeface="Arial" panose="020B0604020202020204" pitchFamily="34" charset="0"/>
                <a:cs typeface="Arial" panose="020B0604020202020204" pitchFamily="34" charset="0"/>
              </a:rPr>
              <a:t>68.020 County treasurer -- Duties and powers.</a:t>
            </a:r>
          </a:p>
          <a:p>
            <a:pPr lvl="2"/>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(1) The </a:t>
            </a:r>
            <a:r>
              <a:rPr lang="en-US" b="1" u="sng" dirty="0">
                <a:latin typeface="Arial" panose="020B0604020202020204" pitchFamily="34" charset="0"/>
                <a:cs typeface="Arial" panose="020B0604020202020204" pitchFamily="34" charset="0"/>
              </a:rPr>
              <a:t>county treasurer </a:t>
            </a:r>
            <a:r>
              <a:rPr lang="en-US" dirty="0">
                <a:latin typeface="Arial" panose="020B0604020202020204" pitchFamily="34" charset="0"/>
                <a:cs typeface="Arial" panose="020B0604020202020204" pitchFamily="34" charset="0"/>
              </a:rPr>
              <a:t>shall receive and receipt for all money due the county from its collecting officers or from any other person whose duty it is to pay money into the county treasury….</a:t>
            </a:r>
          </a:p>
          <a:p>
            <a:pPr lvl="2"/>
            <a:r>
              <a:rPr lang="en-US" dirty="0">
                <a:latin typeface="Arial" panose="020B0604020202020204" pitchFamily="34" charset="0"/>
                <a:cs typeface="Arial" panose="020B0604020202020204" pitchFamily="34" charset="0"/>
              </a:rPr>
              <a:t>(4)Shall keep an accurate detailed account of all money received and disbursed by him/her for the county, and shall keep books of accounts of the financial transactions of the county in the manner required by the uniform system of accounting prescribed by the state local finance officer </a:t>
            </a:r>
          </a:p>
        </p:txBody>
      </p:sp>
      <p:sp>
        <p:nvSpPr>
          <p:cNvPr id="4" name="Rectangle 3">
            <a:extLst>
              <a:ext uri="{FF2B5EF4-FFF2-40B4-BE49-F238E27FC236}">
                <a16:creationId xmlns:a16="http://schemas.microsoft.com/office/drawing/2014/main" id="{0D00CD71-7AB3-C635-8D28-46C13EB105DC}"/>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38E1DD32-23C4-9D6D-26CB-1C1968023B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4440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Daily Receipts</a:t>
            </a:r>
          </a:p>
        </p:txBody>
      </p:sp>
      <p:sp>
        <p:nvSpPr>
          <p:cNvPr id="3" name="Content Placeholder 2"/>
          <p:cNvSpPr>
            <a:spLocks noGrp="1"/>
          </p:cNvSpPr>
          <p:nvPr>
            <p:ph idx="1"/>
          </p:nvPr>
        </p:nvSpPr>
        <p:spPr>
          <a:xfrm>
            <a:off x="799226" y="2143470"/>
            <a:ext cx="10554574" cy="3185887"/>
          </a:xfrm>
        </p:spPr>
        <p:txBody>
          <a:bodyPr>
            <a:normAutofit/>
          </a:bodyPr>
          <a:lstStyle/>
          <a:p>
            <a:r>
              <a:rPr lang="en-US" sz="2000" dirty="0">
                <a:latin typeface="Arial" panose="020B0604020202020204" pitchFamily="34" charset="0"/>
                <a:cs typeface="Arial" panose="020B0604020202020204" pitchFamily="34" charset="0"/>
              </a:rPr>
              <a:t>Receipt issued for all money received (KRS 64.840)</a:t>
            </a:r>
          </a:p>
          <a:p>
            <a:r>
              <a:rPr lang="en-US" sz="2000" dirty="0">
                <a:latin typeface="Arial" panose="020B0604020202020204" pitchFamily="34" charset="0"/>
                <a:cs typeface="Arial" panose="020B0604020202020204" pitchFamily="34" charset="0"/>
              </a:rPr>
              <a:t>Receipts batched by type and attached to daily checkout sheet</a:t>
            </a:r>
          </a:p>
          <a:p>
            <a:r>
              <a:rPr lang="en-US" sz="2000" dirty="0">
                <a:latin typeface="Arial" panose="020B0604020202020204" pitchFamily="34" charset="0"/>
                <a:cs typeface="Arial" panose="020B0604020202020204" pitchFamily="34" charset="0"/>
              </a:rPr>
              <a:t>Fill-out deposit ticket</a:t>
            </a:r>
          </a:p>
          <a:p>
            <a:r>
              <a:rPr lang="en-US" sz="2000" dirty="0">
                <a:latin typeface="Arial" panose="020B0604020202020204" pitchFamily="34" charset="0"/>
                <a:cs typeface="Arial" panose="020B0604020202020204" pitchFamily="34" charset="0"/>
              </a:rPr>
              <a:t>Post to receipt ledger by receipt totals</a:t>
            </a:r>
          </a:p>
          <a:p>
            <a:r>
              <a:rPr lang="en-US" sz="2000" dirty="0">
                <a:latin typeface="Arial" panose="020B0604020202020204" pitchFamily="34" charset="0"/>
                <a:cs typeface="Arial" panose="020B0604020202020204" pitchFamily="34" charset="0"/>
              </a:rPr>
              <a:t>Deposit into bank</a:t>
            </a:r>
          </a:p>
          <a:p>
            <a:pPr marL="0" indent="0">
              <a:buNone/>
            </a:pPr>
            <a:endParaRPr lang="en-US" sz="2000" u="sng" dirty="0"/>
          </a:p>
        </p:txBody>
      </p:sp>
      <p:sp>
        <p:nvSpPr>
          <p:cNvPr id="4" name="Rectangle 3">
            <a:extLst>
              <a:ext uri="{FF2B5EF4-FFF2-40B4-BE49-F238E27FC236}">
                <a16:creationId xmlns:a16="http://schemas.microsoft.com/office/drawing/2014/main" id="{F613B71D-B313-D2A2-DB8B-DBCD0BC6E03C}"/>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884422DE-BD6A-7566-3EA2-92F4CE94DA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20551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Receipts</a:t>
            </a:r>
          </a:p>
        </p:txBody>
      </p:sp>
      <p:sp>
        <p:nvSpPr>
          <p:cNvPr id="3" name="Content Placeholder 2"/>
          <p:cNvSpPr>
            <a:spLocks noGrp="1"/>
          </p:cNvSpPr>
          <p:nvPr>
            <p:ph idx="1"/>
          </p:nvPr>
        </p:nvSpPr>
        <p:spPr>
          <a:xfrm>
            <a:off x="799226" y="2081078"/>
            <a:ext cx="10554574" cy="2900752"/>
          </a:xfrm>
        </p:spPr>
        <p:txBody>
          <a:bodyPr>
            <a:normAutofit/>
          </a:bodyPr>
          <a:lstStyle/>
          <a:p>
            <a:r>
              <a:rPr lang="en-US" sz="2000" dirty="0">
                <a:latin typeface="Arial" panose="020B0604020202020204" pitchFamily="34" charset="0"/>
                <a:cs typeface="Arial" panose="020B0604020202020204" pitchFamily="34" charset="0"/>
              </a:rPr>
              <a:t>Receipts should document if funds were received by Cash, Check, or Credit Card</a:t>
            </a:r>
          </a:p>
          <a:p>
            <a:pPr marL="109728" indent="0">
              <a:buNone/>
            </a:pP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As noted by KRS, 3</a:t>
            </a:r>
            <a:r>
              <a:rPr lang="en-US" sz="2000" baseline="30000" dirty="0">
                <a:latin typeface="Arial" panose="020B0604020202020204" pitchFamily="34" charset="0"/>
                <a:cs typeface="Arial" panose="020B0604020202020204" pitchFamily="34" charset="0"/>
              </a:rPr>
              <a:t>rd</a:t>
            </a:r>
            <a:r>
              <a:rPr lang="en-US" sz="2000" dirty="0">
                <a:latin typeface="Arial" panose="020B0604020202020204" pitchFamily="34" charset="0"/>
                <a:cs typeface="Arial" panose="020B0604020202020204" pitchFamily="34" charset="0"/>
              </a:rPr>
              <a:t> copy of the receipt should be batched and placed with the Daily Checkout sheet/daily deposit</a:t>
            </a:r>
          </a:p>
          <a:p>
            <a:pPr marL="0" indent="0">
              <a:buNone/>
            </a:pPr>
            <a:endParaRPr lang="en-US" sz="1600" u="sng" dirty="0"/>
          </a:p>
        </p:txBody>
      </p:sp>
      <p:sp>
        <p:nvSpPr>
          <p:cNvPr id="4" name="Rectangle 3">
            <a:extLst>
              <a:ext uri="{FF2B5EF4-FFF2-40B4-BE49-F238E27FC236}">
                <a16:creationId xmlns:a16="http://schemas.microsoft.com/office/drawing/2014/main" id="{585FAD17-E225-0F36-334C-94E1E548DBC1}"/>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A28A84E3-1F5B-D28F-DE3C-54BE76E7D3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3160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6116" y="688545"/>
            <a:ext cx="7772400" cy="990600"/>
          </a:xfrm>
        </p:spPr>
        <p:txBody>
          <a:bodyPr>
            <a:normAutofit/>
          </a:bodyPr>
          <a:lstStyle/>
          <a:p>
            <a:r>
              <a:rPr lang="en-US" dirty="0">
                <a:latin typeface="Arial" panose="020B0604020202020204" pitchFamily="34" charset="0"/>
                <a:cs typeface="Arial" panose="020B0604020202020204" pitchFamily="34" charset="0"/>
              </a:rPr>
              <a:t>Receipts – Daily Deposit</a:t>
            </a:r>
          </a:p>
        </p:txBody>
      </p:sp>
      <p:sp>
        <p:nvSpPr>
          <p:cNvPr id="3" name="Content Placeholder 2"/>
          <p:cNvSpPr>
            <a:spLocks noGrp="1"/>
          </p:cNvSpPr>
          <p:nvPr>
            <p:ph idx="1"/>
          </p:nvPr>
        </p:nvSpPr>
        <p:spPr>
          <a:xfrm>
            <a:off x="1533832" y="1887906"/>
            <a:ext cx="8676968" cy="3544529"/>
          </a:xfrm>
        </p:spPr>
        <p:txBody>
          <a:bodyPr>
            <a:noAutofit/>
          </a:bodyPr>
          <a:lstStyle/>
          <a:p>
            <a:r>
              <a:rPr lang="en-US" sz="1800" dirty="0">
                <a:latin typeface="Arial" panose="020B0604020202020204" pitchFamily="34" charset="0"/>
                <a:cs typeface="Arial" panose="020B0604020202020204" pitchFamily="34" charset="0"/>
              </a:rPr>
              <a:t>All public funds should be deposited into the official bank account on a </a:t>
            </a:r>
            <a:r>
              <a:rPr lang="en-US" sz="1800" b="1" u="sng" dirty="0">
                <a:latin typeface="Arial" panose="020B0604020202020204" pitchFamily="34" charset="0"/>
                <a:cs typeface="Arial" panose="020B0604020202020204" pitchFamily="34" charset="0"/>
              </a:rPr>
              <a:t>daily basis</a:t>
            </a:r>
          </a:p>
          <a:p>
            <a:pPr lvl="1"/>
            <a:r>
              <a:rPr lang="en-US" sz="18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KRS 68.210 requires county officials to make deposits, intact into a federally insured banking institution on a daily basis </a:t>
            </a:r>
          </a:p>
          <a:p>
            <a:r>
              <a:rPr lang="en-US" sz="1800" dirty="0">
                <a:latin typeface="Arial" panose="020B0604020202020204" pitchFamily="34" charset="0"/>
                <a:cs typeface="Arial" panose="020B0604020202020204" pitchFamily="34" charset="0"/>
              </a:rPr>
              <a:t>Ensure Deposits are made </a:t>
            </a:r>
            <a:r>
              <a:rPr lang="en-US" sz="1800" b="1" u="sng" dirty="0">
                <a:latin typeface="Arial" panose="020B0604020202020204" pitchFamily="34" charset="0"/>
                <a:cs typeface="Arial" panose="020B0604020202020204" pitchFamily="34" charset="0"/>
              </a:rPr>
              <a:t>Intact</a:t>
            </a:r>
          </a:p>
          <a:p>
            <a:pPr lvl="1"/>
            <a:r>
              <a:rPr lang="en-US" sz="1600" b="1" u="sng" dirty="0">
                <a:latin typeface="Arial" panose="020B0604020202020204" pitchFamily="34" charset="0"/>
                <a:cs typeface="Arial" panose="020B0604020202020204" pitchFamily="34" charset="0"/>
              </a:rPr>
              <a:t>Intact:</a:t>
            </a:r>
            <a:r>
              <a:rPr lang="en-US" sz="1600" dirty="0">
                <a:latin typeface="Arial" panose="020B0604020202020204" pitchFamily="34" charset="0"/>
                <a:cs typeface="Arial" panose="020B0604020202020204" pitchFamily="34" charset="0"/>
              </a:rPr>
              <a:t> All monies received should be deposited as received–</a:t>
            </a:r>
          </a:p>
          <a:p>
            <a:pPr lvl="2"/>
            <a:r>
              <a:rPr lang="en-US" sz="1600" dirty="0">
                <a:latin typeface="Arial" panose="020B0604020202020204" pitchFamily="34" charset="0"/>
                <a:cs typeface="Arial" panose="020B0604020202020204" pitchFamily="34" charset="0"/>
              </a:rPr>
              <a:t>Payment made by Check – Check should be deposited</a:t>
            </a:r>
          </a:p>
          <a:p>
            <a:pPr lvl="2"/>
            <a:r>
              <a:rPr lang="en-US" sz="1600" dirty="0">
                <a:latin typeface="Arial" panose="020B0604020202020204" pitchFamily="34" charset="0"/>
                <a:cs typeface="Arial" panose="020B0604020202020204" pitchFamily="34" charset="0"/>
              </a:rPr>
              <a:t>Payment made by Cash – Cash should be deposited</a:t>
            </a:r>
          </a:p>
          <a:p>
            <a:pPr lvl="2"/>
            <a:r>
              <a:rPr lang="en-US" sz="1600" b="1" u="sng" dirty="0">
                <a:latin typeface="Arial" panose="020B0604020202020204" pitchFamily="34" charset="0"/>
                <a:cs typeface="Arial" panose="020B0604020202020204" pitchFamily="34" charset="0"/>
              </a:rPr>
              <a:t>Do not cash personal checks </a:t>
            </a:r>
            <a:r>
              <a:rPr lang="en-US" sz="1600" dirty="0">
                <a:latin typeface="Arial" panose="020B0604020202020204" pitchFamily="34" charset="0"/>
                <a:cs typeface="Arial" panose="020B0604020202020204" pitchFamily="34" charset="0"/>
              </a:rPr>
              <a:t>– </a:t>
            </a:r>
          </a:p>
          <a:p>
            <a:pPr lvl="3"/>
            <a:r>
              <a:rPr lang="en-US" dirty="0">
                <a:latin typeface="Arial" panose="020B0604020202020204" pitchFamily="34" charset="0"/>
                <a:cs typeface="Arial" panose="020B0604020202020204" pitchFamily="34" charset="0"/>
              </a:rPr>
              <a:t>The make-up of the deposit should mirror the actual funds received for the daily business </a:t>
            </a:r>
          </a:p>
        </p:txBody>
      </p:sp>
      <p:sp>
        <p:nvSpPr>
          <p:cNvPr id="4" name="Rectangle 3">
            <a:extLst>
              <a:ext uri="{FF2B5EF4-FFF2-40B4-BE49-F238E27FC236}">
                <a16:creationId xmlns:a16="http://schemas.microsoft.com/office/drawing/2014/main" id="{03CC144E-F98A-85B1-7073-37CD4BC46F09}"/>
              </a:ext>
            </a:extLst>
          </p:cNvPr>
          <p:cNvSpPr/>
          <p:nvPr/>
        </p:nvSpPr>
        <p:spPr>
          <a:xfrm>
            <a:off x="0" y="5990900"/>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4DB775DD-8E74-1A32-4D6E-A980FF4771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1186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914400"/>
            <a:ext cx="8229600" cy="990600"/>
          </a:xfrm>
        </p:spPr>
        <p:txBody>
          <a:bodyPr>
            <a:normAutofit fontScale="90000"/>
          </a:bodyPr>
          <a:lstStyle/>
          <a:p>
            <a:r>
              <a:rPr lang="en-US" dirty="0">
                <a:latin typeface="Arial" panose="020B0604020202020204" pitchFamily="34" charset="0"/>
                <a:cs typeface="Arial" panose="020B0604020202020204" pitchFamily="34" charset="0"/>
              </a:rPr>
              <a:t>Deposit funds intact on a daily basis and agree to daily records</a:t>
            </a:r>
          </a:p>
        </p:txBody>
      </p:sp>
      <p:sp>
        <p:nvSpPr>
          <p:cNvPr id="3" name="Content Placeholder 2"/>
          <p:cNvSpPr>
            <a:spLocks noGrp="1"/>
          </p:cNvSpPr>
          <p:nvPr>
            <p:ph idx="1"/>
          </p:nvPr>
        </p:nvSpPr>
        <p:spPr>
          <a:xfrm>
            <a:off x="1981200" y="2514600"/>
            <a:ext cx="8229600" cy="3429000"/>
          </a:xfrm>
        </p:spPr>
        <p:txBody>
          <a:bodyPr/>
          <a:lstStyle/>
          <a:p>
            <a:r>
              <a:rPr lang="en-US" sz="2800" u="sng" dirty="0">
                <a:latin typeface="Arial" panose="020B0604020202020204" pitchFamily="34" charset="0"/>
                <a:cs typeface="Arial" panose="020B0604020202020204" pitchFamily="34" charset="0"/>
              </a:rPr>
              <a:t>Daily Records</a:t>
            </a:r>
          </a:p>
          <a:p>
            <a:pPr lvl="1"/>
            <a:r>
              <a:rPr lang="en-US" sz="2600" dirty="0">
                <a:latin typeface="Arial" panose="020B0604020202020204" pitchFamily="34" charset="0"/>
                <a:cs typeface="Arial" panose="020B0604020202020204" pitchFamily="34" charset="0"/>
              </a:rPr>
              <a:t>Batched Pre-numbered Receipt</a:t>
            </a:r>
          </a:p>
          <a:p>
            <a:pPr lvl="1">
              <a:buNone/>
            </a:pPr>
            <a:r>
              <a:rPr lang="en-US" dirty="0">
                <a:latin typeface="Arial" panose="020B0604020202020204" pitchFamily="34" charset="0"/>
                <a:cs typeface="Arial" panose="020B0604020202020204" pitchFamily="34" charset="0"/>
              </a:rPr>
              <a:t>	</a:t>
            </a:r>
            <a:r>
              <a:rPr lang="en-US" sz="2600" dirty="0">
                <a:latin typeface="Arial" panose="020B0604020202020204" pitchFamily="34" charset="0"/>
                <a:cs typeface="Arial" panose="020B0604020202020204" pitchFamily="34" charset="0"/>
              </a:rPr>
              <a:t> Forms</a:t>
            </a:r>
          </a:p>
          <a:p>
            <a:pPr lvl="1"/>
            <a:r>
              <a:rPr lang="en-US" sz="2600" dirty="0">
                <a:latin typeface="Arial" panose="020B0604020202020204" pitchFamily="34" charset="0"/>
                <a:cs typeface="Arial" panose="020B0604020202020204" pitchFamily="34" charset="0"/>
              </a:rPr>
              <a:t>Daily Check-out Sheet 		    </a:t>
            </a:r>
            <a:r>
              <a:rPr lang="en-US" sz="2000" u="sng" dirty="0">
                <a:latin typeface="Arial" panose="020B0604020202020204" pitchFamily="34" charset="0"/>
                <a:cs typeface="Arial" panose="020B0604020202020204" pitchFamily="34" charset="0"/>
              </a:rPr>
              <a:t>All Should Agree</a:t>
            </a:r>
            <a:endParaRPr lang="en-US" sz="2000" dirty="0">
              <a:latin typeface="Arial" panose="020B0604020202020204" pitchFamily="34" charset="0"/>
              <a:cs typeface="Arial" panose="020B0604020202020204" pitchFamily="34" charset="0"/>
            </a:endParaRPr>
          </a:p>
          <a:p>
            <a:pPr lvl="1"/>
            <a:r>
              <a:rPr lang="en-US" sz="2600" dirty="0">
                <a:latin typeface="Arial" panose="020B0604020202020204" pitchFamily="34" charset="0"/>
                <a:cs typeface="Arial" panose="020B0604020202020204" pitchFamily="34" charset="0"/>
              </a:rPr>
              <a:t>Daily Receipts Ledger Posting			</a:t>
            </a:r>
            <a:endParaRPr lang="en-US" sz="2600" u="sng" dirty="0">
              <a:latin typeface="Arial" panose="020B0604020202020204" pitchFamily="34" charset="0"/>
              <a:cs typeface="Arial" panose="020B0604020202020204" pitchFamily="34" charset="0"/>
            </a:endParaRPr>
          </a:p>
          <a:p>
            <a:pPr lvl="1"/>
            <a:r>
              <a:rPr lang="en-US" sz="2600" dirty="0">
                <a:latin typeface="Arial" panose="020B0604020202020204" pitchFamily="34" charset="0"/>
                <a:cs typeface="Arial" panose="020B0604020202020204" pitchFamily="34" charset="0"/>
              </a:rPr>
              <a:t>Daily Deposit</a:t>
            </a:r>
          </a:p>
          <a:p>
            <a:pPr lvl="1">
              <a:buNone/>
            </a:pPr>
            <a:endParaRPr lang="en-US" sz="2600" dirty="0"/>
          </a:p>
        </p:txBody>
      </p:sp>
      <p:sp>
        <p:nvSpPr>
          <p:cNvPr id="4" name="Right Brace 3"/>
          <p:cNvSpPr/>
          <p:nvPr/>
        </p:nvSpPr>
        <p:spPr>
          <a:xfrm>
            <a:off x="7162800" y="2514600"/>
            <a:ext cx="609600" cy="34290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dirty="0"/>
          </a:p>
        </p:txBody>
      </p:sp>
      <p:sp>
        <p:nvSpPr>
          <p:cNvPr id="5" name="Rectangle 4">
            <a:extLst>
              <a:ext uri="{FF2B5EF4-FFF2-40B4-BE49-F238E27FC236}">
                <a16:creationId xmlns:a16="http://schemas.microsoft.com/office/drawing/2014/main" id="{1899AA54-537C-ADAD-418B-3F8683CC771D}"/>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6" name="Picture 4">
            <a:extLst>
              <a:ext uri="{FF2B5EF4-FFF2-40B4-BE49-F238E27FC236}">
                <a16:creationId xmlns:a16="http://schemas.microsoft.com/office/drawing/2014/main" id="{82B1BC79-16F2-A12B-872A-A1BD34B9AC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37391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Receipts at Off-site Locations</a:t>
            </a:r>
          </a:p>
        </p:txBody>
      </p:sp>
      <p:sp>
        <p:nvSpPr>
          <p:cNvPr id="3" name="Content Placeholder 2"/>
          <p:cNvSpPr>
            <a:spLocks noGrp="1"/>
          </p:cNvSpPr>
          <p:nvPr>
            <p:ph idx="1"/>
          </p:nvPr>
        </p:nvSpPr>
        <p:spPr/>
        <p:txBody>
          <a:bodyPr>
            <a:normAutofit/>
          </a:bodyPr>
          <a:lstStyle/>
          <a:p>
            <a:r>
              <a:rPr lang="en-US" dirty="0">
                <a:latin typeface="Arial" panose="020B0604020202020204" pitchFamily="34" charset="0"/>
                <a:cs typeface="Arial" panose="020B0604020202020204" pitchFamily="34" charset="0"/>
              </a:rPr>
              <a:t>Parks</a:t>
            </a:r>
          </a:p>
          <a:p>
            <a:r>
              <a:rPr lang="en-US" dirty="0">
                <a:latin typeface="Arial" panose="020B0604020202020204" pitchFamily="34" charset="0"/>
                <a:cs typeface="Arial" panose="020B0604020202020204" pitchFamily="34" charset="0"/>
              </a:rPr>
              <a:t>Landfills</a:t>
            </a:r>
          </a:p>
          <a:p>
            <a:r>
              <a:rPr lang="en-US" dirty="0">
                <a:latin typeface="Arial" panose="020B0604020202020204" pitchFamily="34" charset="0"/>
                <a:cs typeface="Arial" panose="020B0604020202020204" pitchFamily="34" charset="0"/>
              </a:rPr>
              <a:t>Recycling Center</a:t>
            </a:r>
          </a:p>
          <a:p>
            <a:r>
              <a:rPr lang="en-US" dirty="0">
                <a:latin typeface="Arial" panose="020B0604020202020204" pitchFamily="34" charset="0"/>
                <a:cs typeface="Arial" panose="020B0604020202020204" pitchFamily="34" charset="0"/>
              </a:rPr>
              <a:t>Animal Shelter</a:t>
            </a:r>
          </a:p>
          <a:p>
            <a:r>
              <a:rPr lang="en-US" dirty="0">
                <a:latin typeface="Arial" panose="020B0604020202020204" pitchFamily="34" charset="0"/>
                <a:cs typeface="Arial" panose="020B0604020202020204" pitchFamily="34" charset="0"/>
              </a:rPr>
              <a:t>Other Departments</a:t>
            </a:r>
          </a:p>
          <a:p>
            <a:pPr marL="0" indent="0" algn="ctr">
              <a:buNone/>
            </a:pPr>
            <a:r>
              <a:rPr lang="en-US" sz="3200" b="1" dirty="0">
                <a:latin typeface="Arial" panose="020B0604020202020204" pitchFamily="34" charset="0"/>
                <a:cs typeface="Arial" panose="020B0604020202020204" pitchFamily="34" charset="0"/>
              </a:rPr>
              <a:t>Are they accounting for the receipts correctly and are you getting all funds collected?</a:t>
            </a:r>
          </a:p>
        </p:txBody>
      </p:sp>
      <p:sp>
        <p:nvSpPr>
          <p:cNvPr id="4" name="Rectangle 3">
            <a:extLst>
              <a:ext uri="{FF2B5EF4-FFF2-40B4-BE49-F238E27FC236}">
                <a16:creationId xmlns:a16="http://schemas.microsoft.com/office/drawing/2014/main" id="{0F7BA3F9-FB37-AB11-10AD-222007AE8B63}"/>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C1634E04-A29A-7DF0-FEC7-51B149DBB7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69019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Disbursements</a:t>
            </a:r>
          </a:p>
        </p:txBody>
      </p:sp>
      <p:sp>
        <p:nvSpPr>
          <p:cNvPr id="3" name="Content Placeholder 2"/>
          <p:cNvSpPr>
            <a:spLocks noGrp="1"/>
          </p:cNvSpPr>
          <p:nvPr>
            <p:ph idx="1"/>
          </p:nvPr>
        </p:nvSpPr>
        <p:spPr>
          <a:xfrm>
            <a:off x="838200" y="1565619"/>
            <a:ext cx="10515600" cy="4351338"/>
          </a:xfrm>
        </p:spPr>
        <p:txBody>
          <a:bodyPr>
            <a:normAutofit fontScale="92500"/>
          </a:bodyPr>
          <a:lstStyle/>
          <a:p>
            <a:r>
              <a:rPr lang="en-US" sz="3400" b="1" u="sng" dirty="0">
                <a:latin typeface="Arial" panose="020B0604020202020204" pitchFamily="34" charset="0"/>
                <a:cs typeface="Arial" panose="020B0604020202020204" pitchFamily="34" charset="0"/>
              </a:rPr>
              <a:t>Statutory Requirements</a:t>
            </a:r>
          </a:p>
          <a:p>
            <a:pPr lvl="1"/>
            <a:r>
              <a:rPr lang="en-US" sz="2900" b="1" dirty="0">
                <a:latin typeface="Arial" panose="020B0604020202020204" pitchFamily="34" charset="0"/>
                <a:cs typeface="Arial" panose="020B0604020202020204" pitchFamily="34" charset="0"/>
              </a:rPr>
              <a:t>68.020 County treasurer -- Duties and powers.</a:t>
            </a:r>
          </a:p>
          <a:p>
            <a:pPr lvl="1"/>
            <a:r>
              <a:rPr lang="en-US" sz="2200" b="1"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 </a:t>
            </a:r>
            <a:r>
              <a:rPr lang="en-US" sz="2300" dirty="0">
                <a:latin typeface="Arial" panose="020B0604020202020204" pitchFamily="34" charset="0"/>
                <a:cs typeface="Arial" panose="020B0604020202020204" pitchFamily="34" charset="0"/>
              </a:rPr>
              <a:t>(1) The county treasurer…shall disburse such money in such manner and for such purpose as may be authorized by appropriate authority of the fiscal court. Shall not disburse any money received by him/her for any purpose other than that for which it was collected and paid over to him/her, and when he pays out money he/she shall take a receipt therefor. All warrants for the payment of funds from the county treasury shall be co-signed by the county treasurer and the county judge/executive</a:t>
            </a:r>
            <a:r>
              <a:rPr lang="en-US" sz="2300" b="1" i="1" dirty="0">
                <a:latin typeface="Arial" panose="020B0604020202020204" pitchFamily="34" charset="0"/>
                <a:cs typeface="Arial" panose="020B0604020202020204" pitchFamily="34" charset="0"/>
              </a:rPr>
              <a:t>.(County Judge can designate someone else to sign)</a:t>
            </a:r>
          </a:p>
          <a:p>
            <a:pPr lvl="1"/>
            <a:r>
              <a:rPr lang="en-US" sz="2300" dirty="0">
                <a:latin typeface="Arial" panose="020B0604020202020204" pitchFamily="34" charset="0"/>
                <a:cs typeface="Arial" panose="020B0604020202020204" pitchFamily="34" charset="0"/>
              </a:rPr>
              <a:t> (4)Shall keep an accurate detailed account of all money received and disbursed by him for the county, and shall keep books of accounts of the financial transactions of the county in the manner required by the uniform system of accounting prescribed by the state local finance officer </a:t>
            </a:r>
          </a:p>
        </p:txBody>
      </p:sp>
      <p:sp>
        <p:nvSpPr>
          <p:cNvPr id="4" name="Rectangle 3">
            <a:extLst>
              <a:ext uri="{FF2B5EF4-FFF2-40B4-BE49-F238E27FC236}">
                <a16:creationId xmlns:a16="http://schemas.microsoft.com/office/drawing/2014/main" id="{DB61876E-977D-15E7-7522-2E7F9B622773}"/>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8A102784-F70E-A35D-1A45-AB1DC9F1FD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8212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28152"/>
            <a:ext cx="8094453" cy="1207698"/>
          </a:xfrm>
        </p:spPr>
        <p:txBody>
          <a:bodyPr>
            <a:normAutofit/>
          </a:bodyPr>
          <a:lstStyle/>
          <a:p>
            <a:pPr algn="ctr"/>
            <a:r>
              <a:rPr lang="en-US" dirty="0">
                <a:latin typeface="Arial" panose="020B0604020202020204" pitchFamily="34" charset="0"/>
                <a:cs typeface="Arial" panose="020B0604020202020204" pitchFamily="34" charset="0"/>
              </a:rPr>
              <a:t>Disbursements	</a:t>
            </a:r>
          </a:p>
        </p:txBody>
      </p:sp>
      <p:sp>
        <p:nvSpPr>
          <p:cNvPr id="3" name="Content Placeholder 2"/>
          <p:cNvSpPr>
            <a:spLocks noGrp="1"/>
          </p:cNvSpPr>
          <p:nvPr>
            <p:ph idx="1"/>
          </p:nvPr>
        </p:nvSpPr>
        <p:spPr>
          <a:xfrm>
            <a:off x="1981200" y="1812527"/>
            <a:ext cx="8229600" cy="3328219"/>
          </a:xfrm>
        </p:spPr>
        <p:txBody>
          <a:bodyPr>
            <a:normAutofit/>
          </a:bodyPr>
          <a:lstStyle/>
          <a:p>
            <a:r>
              <a:rPr lang="en-US" sz="2400" dirty="0">
                <a:latin typeface="Arial" panose="020B0604020202020204" pitchFamily="34" charset="0"/>
                <a:cs typeface="Arial" panose="020B0604020202020204" pitchFamily="34" charset="0"/>
              </a:rPr>
              <a:t>Review and approve disbursement</a:t>
            </a:r>
          </a:p>
          <a:p>
            <a:r>
              <a:rPr lang="en-US" sz="2400" dirty="0">
                <a:latin typeface="Arial" panose="020B0604020202020204" pitchFamily="34" charset="0"/>
                <a:cs typeface="Arial" panose="020B0604020202020204" pitchFamily="34" charset="0"/>
              </a:rPr>
              <a:t>Submit claims to FC for their review</a:t>
            </a:r>
          </a:p>
          <a:p>
            <a:r>
              <a:rPr lang="en-US" sz="2400" dirty="0">
                <a:latin typeface="Arial" panose="020B0604020202020204" pitchFamily="34" charset="0"/>
                <a:cs typeface="Arial" panose="020B0604020202020204" pitchFamily="34" charset="0"/>
              </a:rPr>
              <a:t>Write disbursement check</a:t>
            </a:r>
          </a:p>
          <a:p>
            <a:r>
              <a:rPr lang="en-US" sz="2400" dirty="0">
                <a:latin typeface="Arial" panose="020B0604020202020204" pitchFamily="34" charset="0"/>
                <a:cs typeface="Arial" panose="020B0604020202020204" pitchFamily="34" charset="0"/>
              </a:rPr>
              <a:t>Record in disbursements ledger by disbursement category</a:t>
            </a:r>
          </a:p>
          <a:p>
            <a:r>
              <a:rPr lang="en-US" sz="2400" dirty="0">
                <a:latin typeface="Arial" panose="020B0604020202020204" pitchFamily="34" charset="0"/>
                <a:cs typeface="Arial" panose="020B0604020202020204" pitchFamily="34" charset="0"/>
              </a:rPr>
              <a:t>Adequate Support</a:t>
            </a:r>
          </a:p>
          <a:p>
            <a:pPr lvl="1"/>
            <a:r>
              <a:rPr lang="en-US" sz="2000" dirty="0">
                <a:latin typeface="Arial" panose="020B0604020202020204" pitchFamily="34" charset="0"/>
                <a:cs typeface="Arial" panose="020B0604020202020204" pitchFamily="34" charset="0"/>
              </a:rPr>
              <a:t>Purchase Orders, Invoices, Agreements, Contracts, etc.…</a:t>
            </a:r>
          </a:p>
          <a:p>
            <a:pPr marL="109728" indent="0">
              <a:buNone/>
            </a:pPr>
            <a:endParaRPr lang="en-US" sz="2400" dirty="0"/>
          </a:p>
        </p:txBody>
      </p:sp>
      <p:sp>
        <p:nvSpPr>
          <p:cNvPr id="4" name="Rectangle 3">
            <a:extLst>
              <a:ext uri="{FF2B5EF4-FFF2-40B4-BE49-F238E27FC236}">
                <a16:creationId xmlns:a16="http://schemas.microsoft.com/office/drawing/2014/main" id="{0BE927FA-33C6-DFE8-8FBE-BEA254B9ED26}"/>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323BEA6C-17CE-304B-A76D-0979B1E404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1142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Disbursements</a:t>
            </a:r>
          </a:p>
        </p:txBody>
      </p:sp>
      <p:sp>
        <p:nvSpPr>
          <p:cNvPr id="3" name="Content Placeholder 2"/>
          <p:cNvSpPr>
            <a:spLocks noGrp="1"/>
          </p:cNvSpPr>
          <p:nvPr>
            <p:ph idx="1"/>
          </p:nvPr>
        </p:nvSpPr>
        <p:spPr/>
        <p:txBody>
          <a:bodyPr/>
          <a:lstStyle/>
          <a:p>
            <a:r>
              <a:rPr lang="en-US" dirty="0">
                <a:latin typeface="Arial" panose="020B0604020202020204" pitchFamily="34" charset="0"/>
                <a:cs typeface="Arial" panose="020B0604020202020204" pitchFamily="34" charset="0"/>
              </a:rPr>
              <a:t>Are they compliant with laws, regulations, policies and procedures</a:t>
            </a:r>
          </a:p>
          <a:p>
            <a:pPr lvl="1"/>
            <a:r>
              <a:rPr lang="en-US" dirty="0">
                <a:latin typeface="Arial" panose="020B0604020202020204" pitchFamily="34" charset="0"/>
                <a:cs typeface="Arial" panose="020B0604020202020204" pitchFamily="34" charset="0"/>
              </a:rPr>
              <a:t>KRS – Bidding, Within budget, Cosigned, FC review</a:t>
            </a:r>
          </a:p>
          <a:p>
            <a:pPr lvl="1"/>
            <a:r>
              <a:rPr lang="en-US" dirty="0">
                <a:latin typeface="Arial" panose="020B0604020202020204" pitchFamily="34" charset="0"/>
                <a:cs typeface="Arial" panose="020B0604020202020204" pitchFamily="34" charset="0"/>
              </a:rPr>
              <a:t>Admin. Code – County’s Procurement Polices and Procedures</a:t>
            </a:r>
          </a:p>
          <a:p>
            <a:pPr lvl="2"/>
            <a:r>
              <a:rPr lang="en-US" sz="2000" dirty="0">
                <a:latin typeface="Arial" panose="020B0604020202020204" pitchFamily="34" charset="0"/>
                <a:cs typeface="Arial" panose="020B0604020202020204" pitchFamily="34" charset="0"/>
              </a:rPr>
              <a:t>Purchase Order System, Awarding Contracts</a:t>
            </a:r>
          </a:p>
          <a:p>
            <a:pPr lvl="1"/>
            <a:endParaRPr lang="en-US" dirty="0"/>
          </a:p>
        </p:txBody>
      </p:sp>
      <p:sp>
        <p:nvSpPr>
          <p:cNvPr id="4" name="Rectangle 3">
            <a:extLst>
              <a:ext uri="{FF2B5EF4-FFF2-40B4-BE49-F238E27FC236}">
                <a16:creationId xmlns:a16="http://schemas.microsoft.com/office/drawing/2014/main" id="{1A549476-A77D-C61D-ECF8-D42BDDB6668A}"/>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883F2FC3-4B65-251F-F5C1-BD8C4231DD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61875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5994" y="330452"/>
            <a:ext cx="8229600" cy="776377"/>
          </a:xfrm>
        </p:spPr>
        <p:txBody>
          <a:bodyPr>
            <a:normAutofit/>
          </a:bodyPr>
          <a:lstStyle/>
          <a:p>
            <a:pPr algn="ctr"/>
            <a:r>
              <a:rPr lang="en-US" dirty="0">
                <a:latin typeface="Arial" panose="020B0604020202020204" pitchFamily="34" charset="0"/>
                <a:cs typeface="Arial" panose="020B0604020202020204" pitchFamily="34" charset="0"/>
              </a:rPr>
              <a:t>Payroll</a:t>
            </a:r>
          </a:p>
        </p:txBody>
      </p:sp>
      <p:sp>
        <p:nvSpPr>
          <p:cNvPr id="3" name="Content Placeholder 2"/>
          <p:cNvSpPr>
            <a:spLocks noGrp="1"/>
          </p:cNvSpPr>
          <p:nvPr>
            <p:ph idx="1"/>
          </p:nvPr>
        </p:nvSpPr>
        <p:spPr>
          <a:xfrm>
            <a:off x="2093495" y="1283506"/>
            <a:ext cx="8229600" cy="4321955"/>
          </a:xfrm>
        </p:spPr>
        <p:txBody>
          <a:bodyPr>
            <a:normAutofit fontScale="77500" lnSpcReduction="20000"/>
          </a:bodyPr>
          <a:lstStyle/>
          <a:p>
            <a:r>
              <a:rPr lang="en-US" sz="2300" dirty="0">
                <a:latin typeface="Arial" panose="020B0604020202020204" pitchFamily="34" charset="0"/>
                <a:cs typeface="Arial" panose="020B0604020202020204" pitchFamily="34" charset="0"/>
              </a:rPr>
              <a:t>Employee works and maintains timesheet</a:t>
            </a:r>
          </a:p>
          <a:p>
            <a:pPr marL="109728" indent="0">
              <a:buNone/>
            </a:pPr>
            <a:endParaRPr lang="en-US" sz="2300" dirty="0">
              <a:latin typeface="Arial" panose="020B0604020202020204" pitchFamily="34" charset="0"/>
              <a:cs typeface="Arial" panose="020B0604020202020204" pitchFamily="34" charset="0"/>
            </a:endParaRPr>
          </a:p>
          <a:p>
            <a:r>
              <a:rPr lang="en-US" sz="2300" dirty="0">
                <a:latin typeface="Arial" panose="020B0604020202020204" pitchFamily="34" charset="0"/>
                <a:cs typeface="Arial" panose="020B0604020202020204" pitchFamily="34" charset="0"/>
              </a:rPr>
              <a:t>Supervisor reviews and approves timesheet</a:t>
            </a:r>
          </a:p>
          <a:p>
            <a:pPr marL="109728" indent="0">
              <a:buNone/>
            </a:pPr>
            <a:endParaRPr lang="en-US" sz="2300" dirty="0">
              <a:latin typeface="Arial" panose="020B0604020202020204" pitchFamily="34" charset="0"/>
              <a:cs typeface="Arial" panose="020B0604020202020204" pitchFamily="34" charset="0"/>
            </a:endParaRPr>
          </a:p>
          <a:p>
            <a:r>
              <a:rPr lang="en-US" sz="2300" dirty="0">
                <a:latin typeface="Arial" panose="020B0604020202020204" pitchFamily="34" charset="0"/>
                <a:cs typeface="Arial" panose="020B0604020202020204" pitchFamily="34" charset="0"/>
              </a:rPr>
              <a:t>Review wage calculation, OT calculation, all deductions, leave time used or accumulated and process payroll check</a:t>
            </a:r>
          </a:p>
          <a:p>
            <a:pPr marL="109728" indent="0">
              <a:buNone/>
            </a:pPr>
            <a:endParaRPr lang="en-US" sz="2300" dirty="0">
              <a:latin typeface="Arial" panose="020B0604020202020204" pitchFamily="34" charset="0"/>
              <a:cs typeface="Arial" panose="020B0604020202020204" pitchFamily="34" charset="0"/>
            </a:endParaRPr>
          </a:p>
          <a:p>
            <a:r>
              <a:rPr lang="en-US" sz="2300" dirty="0">
                <a:latin typeface="Arial" panose="020B0604020202020204" pitchFamily="34" charset="0"/>
                <a:cs typeface="Arial" panose="020B0604020202020204" pitchFamily="34" charset="0"/>
              </a:rPr>
              <a:t>Update leave balances per employee for pay period</a:t>
            </a:r>
          </a:p>
          <a:p>
            <a:pPr marL="109728" indent="0">
              <a:buNone/>
            </a:pPr>
            <a:endParaRPr lang="en-US" sz="2300" dirty="0">
              <a:latin typeface="Arial" panose="020B0604020202020204" pitchFamily="34" charset="0"/>
              <a:cs typeface="Arial" panose="020B0604020202020204" pitchFamily="34" charset="0"/>
            </a:endParaRPr>
          </a:p>
          <a:p>
            <a:r>
              <a:rPr lang="en-US" sz="2300" dirty="0">
                <a:latin typeface="Arial" panose="020B0604020202020204" pitchFamily="34" charset="0"/>
                <a:cs typeface="Arial" panose="020B0604020202020204" pitchFamily="34" charset="0"/>
              </a:rPr>
              <a:t>Remit withholdings to appropriate entity</a:t>
            </a:r>
          </a:p>
          <a:p>
            <a:pPr marL="109728" indent="0">
              <a:buNone/>
            </a:pPr>
            <a:endParaRPr lang="en-US" sz="2300" dirty="0">
              <a:latin typeface="Arial" panose="020B0604020202020204" pitchFamily="34" charset="0"/>
              <a:cs typeface="Arial" panose="020B0604020202020204" pitchFamily="34" charset="0"/>
            </a:endParaRPr>
          </a:p>
          <a:p>
            <a:r>
              <a:rPr lang="en-US" sz="2300" dirty="0">
                <a:latin typeface="Arial" panose="020B0604020202020204" pitchFamily="34" charset="0"/>
                <a:cs typeface="Arial" panose="020B0604020202020204" pitchFamily="34" charset="0"/>
              </a:rPr>
              <a:t>Post to disbursement ledger</a:t>
            </a:r>
          </a:p>
          <a:p>
            <a:pPr marL="109728" indent="0">
              <a:buNone/>
            </a:pPr>
            <a:endParaRPr lang="en-US" sz="2300" dirty="0">
              <a:latin typeface="Arial" panose="020B0604020202020204" pitchFamily="34" charset="0"/>
              <a:cs typeface="Arial" panose="020B0604020202020204" pitchFamily="34" charset="0"/>
            </a:endParaRPr>
          </a:p>
          <a:p>
            <a:r>
              <a:rPr lang="en-US" sz="2300" dirty="0">
                <a:latin typeface="Arial" panose="020B0604020202020204" pitchFamily="34" charset="0"/>
                <a:cs typeface="Arial" panose="020B0604020202020204" pitchFamily="34" charset="0"/>
              </a:rPr>
              <a:t>Pay employees</a:t>
            </a:r>
          </a:p>
          <a:p>
            <a:pPr marL="109728" indent="0">
              <a:buNone/>
            </a:pPr>
            <a:endParaRPr lang="en-US" sz="2400" dirty="0"/>
          </a:p>
        </p:txBody>
      </p:sp>
      <p:sp>
        <p:nvSpPr>
          <p:cNvPr id="4" name="Rectangle 3">
            <a:extLst>
              <a:ext uri="{FF2B5EF4-FFF2-40B4-BE49-F238E27FC236}">
                <a16:creationId xmlns:a16="http://schemas.microsoft.com/office/drawing/2014/main" id="{06C9150D-20C1-6FED-B810-67C6688E844F}"/>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1476C5BC-0502-0B7B-AF91-257984CFD4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9295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06423"/>
            <a:ext cx="8229600" cy="838200"/>
          </a:xfrm>
        </p:spPr>
        <p:txBody>
          <a:bodyPr/>
          <a:lstStyle/>
          <a:p>
            <a:pPr algn="ctr"/>
            <a:r>
              <a:rPr lang="en-US" dirty="0">
                <a:latin typeface="Arial" panose="020B0604020202020204" pitchFamily="34" charset="0"/>
                <a:cs typeface="Arial" panose="020B0604020202020204" pitchFamily="34" charset="0"/>
              </a:rPr>
              <a:t>Time Records</a:t>
            </a:r>
          </a:p>
        </p:txBody>
      </p:sp>
      <p:sp>
        <p:nvSpPr>
          <p:cNvPr id="3" name="Content Placeholder 2"/>
          <p:cNvSpPr>
            <a:spLocks noGrp="1"/>
          </p:cNvSpPr>
          <p:nvPr>
            <p:ph idx="1"/>
          </p:nvPr>
        </p:nvSpPr>
        <p:spPr>
          <a:xfrm>
            <a:off x="2221832" y="1818545"/>
            <a:ext cx="8229600" cy="3389671"/>
          </a:xfrm>
        </p:spPr>
        <p:txBody>
          <a:bodyPr>
            <a:normAutofit/>
          </a:bodyPr>
          <a:lstStyle/>
          <a:p>
            <a:pPr marL="533400" indent="-533400">
              <a:lnSpc>
                <a:spcPct val="90000"/>
              </a:lnSpc>
            </a:pPr>
            <a:r>
              <a:rPr lang="en-US" dirty="0">
                <a:latin typeface="Arial" panose="020B0604020202020204" pitchFamily="34" charset="0"/>
                <a:cs typeface="Arial" panose="020B0604020202020204" pitchFamily="34" charset="0"/>
              </a:rPr>
              <a:t>The Fair Labor Standards Act requires that hours worked each day and total hours worked each work-week should be disclosed. </a:t>
            </a:r>
          </a:p>
          <a:p>
            <a:pPr marL="533400" indent="-533400" algn="just">
              <a:lnSpc>
                <a:spcPct val="90000"/>
              </a:lnSpc>
            </a:pPr>
            <a:r>
              <a:rPr lang="en-US" dirty="0">
                <a:latin typeface="Arial" panose="020B0604020202020204" pitchFamily="34" charset="0"/>
                <a:cs typeface="Arial" panose="020B0604020202020204" pitchFamily="34" charset="0"/>
              </a:rPr>
              <a:t>Time records should be </a:t>
            </a:r>
            <a:r>
              <a:rPr lang="en-US" b="1" dirty="0">
                <a:latin typeface="Arial" panose="020B0604020202020204" pitchFamily="34" charset="0"/>
                <a:cs typeface="Arial" panose="020B0604020202020204" pitchFamily="34" charset="0"/>
              </a:rPr>
              <a:t>signed</a:t>
            </a:r>
            <a:r>
              <a:rPr lang="en-US" dirty="0">
                <a:latin typeface="Arial" panose="020B0604020202020204" pitchFamily="34" charset="0"/>
                <a:cs typeface="Arial" panose="020B0604020202020204" pitchFamily="34" charset="0"/>
              </a:rPr>
              <a:t> by both the employee and supervisor.</a:t>
            </a:r>
          </a:p>
          <a:p>
            <a:pPr marL="533400" indent="-533400">
              <a:lnSpc>
                <a:spcPct val="90000"/>
              </a:lnSpc>
            </a:pPr>
            <a:r>
              <a:rPr lang="en-US" dirty="0">
                <a:latin typeface="Arial" panose="020B0604020202020204" pitchFamily="34" charset="0"/>
                <a:cs typeface="Arial" panose="020B0604020202020204" pitchFamily="34" charset="0"/>
              </a:rPr>
              <a:t>Time records should be reconciled to “leave   balances” (sick, comp, and annual leave).</a:t>
            </a:r>
          </a:p>
          <a:p>
            <a:endParaRPr lang="en-US" dirty="0"/>
          </a:p>
        </p:txBody>
      </p:sp>
      <p:sp>
        <p:nvSpPr>
          <p:cNvPr id="4" name="Rectangle 3">
            <a:extLst>
              <a:ext uri="{FF2B5EF4-FFF2-40B4-BE49-F238E27FC236}">
                <a16:creationId xmlns:a16="http://schemas.microsoft.com/office/drawing/2014/main" id="{955FF33B-CA54-DF8D-A120-6C2DCA4CE6F7}"/>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0F399D63-6812-EBD8-F901-ACC62CE887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4687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82292"/>
            <a:ext cx="8229600" cy="838200"/>
          </a:xfrm>
        </p:spPr>
        <p:txBody>
          <a:bodyPr/>
          <a:lstStyle/>
          <a:p>
            <a:pPr algn="ctr"/>
            <a:r>
              <a:rPr lang="en-US" dirty="0">
                <a:latin typeface="Arial" panose="020B0604020202020204" pitchFamily="34" charset="0"/>
                <a:cs typeface="Arial" panose="020B0604020202020204" pitchFamily="34" charset="0"/>
              </a:rPr>
              <a:t>Payroll</a:t>
            </a:r>
          </a:p>
        </p:txBody>
      </p:sp>
      <p:sp>
        <p:nvSpPr>
          <p:cNvPr id="3" name="Content Placeholder 2"/>
          <p:cNvSpPr>
            <a:spLocks noGrp="1"/>
          </p:cNvSpPr>
          <p:nvPr>
            <p:ph idx="1"/>
          </p:nvPr>
        </p:nvSpPr>
        <p:spPr>
          <a:xfrm>
            <a:off x="2141621" y="1471217"/>
            <a:ext cx="8229600" cy="3269226"/>
          </a:xfrm>
        </p:spPr>
        <p:txBody>
          <a:bodyPr>
            <a:normAutofit fontScale="92500" lnSpcReduction="20000"/>
          </a:bodyPr>
          <a:lstStyle/>
          <a:p>
            <a:pPr marL="274320" lvl="1" indent="-274320">
              <a:spcBef>
                <a:spcPts val="580"/>
              </a:spcBef>
            </a:pPr>
            <a:r>
              <a:rPr lang="en-US" sz="2800" b="1" dirty="0">
                <a:solidFill>
                  <a:schemeClr val="tx1"/>
                </a:solidFill>
                <a:latin typeface="Arial" panose="020B0604020202020204" pitchFamily="34" charset="0"/>
                <a:cs typeface="Arial" panose="020B0604020202020204" pitchFamily="34" charset="0"/>
              </a:rPr>
              <a:t>Policies should agree to office practice</a:t>
            </a:r>
            <a:r>
              <a:rPr lang="en-US" b="1" dirty="0">
                <a:solidFill>
                  <a:schemeClr val="tx1"/>
                </a:solidFill>
                <a:latin typeface="Arial" panose="020B0604020202020204" pitchFamily="34" charset="0"/>
                <a:cs typeface="Arial" panose="020B0604020202020204" pitchFamily="34" charset="0"/>
              </a:rPr>
              <a:t>:</a:t>
            </a:r>
          </a:p>
          <a:p>
            <a:pPr marL="548640" lvl="2" indent="-274320">
              <a:spcBef>
                <a:spcPts val="580"/>
              </a:spcBef>
            </a:pPr>
            <a:r>
              <a:rPr lang="en-US" sz="2600" dirty="0">
                <a:latin typeface="Arial" panose="020B0604020202020204" pitchFamily="34" charset="0"/>
                <a:cs typeface="Arial" panose="020B0604020202020204" pitchFamily="34" charset="0"/>
              </a:rPr>
              <a:t>Actual everyday practice should be in compliance with written policies for – </a:t>
            </a:r>
          </a:p>
          <a:p>
            <a:pPr marL="891540" lvl="3" indent="-274320">
              <a:spcBef>
                <a:spcPts val="580"/>
              </a:spcBef>
            </a:pPr>
            <a:r>
              <a:rPr lang="en-US" sz="2600" dirty="0">
                <a:latin typeface="Arial" panose="020B0604020202020204" pitchFamily="34" charset="0"/>
                <a:cs typeface="Arial" panose="020B0604020202020204" pitchFamily="34" charset="0"/>
              </a:rPr>
              <a:t>Accumulation and Use of Leave/Comp Time</a:t>
            </a:r>
          </a:p>
          <a:p>
            <a:pPr marL="617220" lvl="3" indent="0">
              <a:spcBef>
                <a:spcPts val="580"/>
              </a:spcBef>
              <a:buNone/>
            </a:pPr>
            <a:endParaRPr lang="en-US" sz="2400" dirty="0">
              <a:latin typeface="Arial" panose="020B0604020202020204" pitchFamily="34" charset="0"/>
              <a:cs typeface="Arial" panose="020B0604020202020204" pitchFamily="34" charset="0"/>
            </a:endParaRPr>
          </a:p>
          <a:p>
            <a:pPr>
              <a:spcBef>
                <a:spcPts val="580"/>
              </a:spcBef>
            </a:pPr>
            <a:r>
              <a:rPr lang="en-US" b="1" dirty="0">
                <a:latin typeface="Arial" panose="020B0604020202020204" pitchFamily="34" charset="0"/>
                <a:cs typeface="Arial" panose="020B0604020202020204" pitchFamily="34" charset="0"/>
              </a:rPr>
              <a:t>Policies should adhere to laws and regulations for Wage and Hour</a:t>
            </a:r>
          </a:p>
          <a:p>
            <a:pPr marL="548640"/>
            <a:r>
              <a:rPr lang="en-US" sz="2600" dirty="0">
                <a:latin typeface="Arial" panose="020B0604020202020204" pitchFamily="34" charset="0"/>
                <a:cs typeface="Arial" panose="020B0604020202020204" pitchFamily="34" charset="0"/>
              </a:rPr>
              <a:t>Overtime Pay</a:t>
            </a:r>
          </a:p>
          <a:p>
            <a:pPr marL="548640"/>
            <a:r>
              <a:rPr lang="en-US" sz="2600" dirty="0">
                <a:latin typeface="Arial" panose="020B0604020202020204" pitchFamily="34" charset="0"/>
                <a:cs typeface="Arial" panose="020B0604020202020204" pitchFamily="34" charset="0"/>
              </a:rPr>
              <a:t>Time and Payroll records for time worked</a:t>
            </a:r>
          </a:p>
          <a:p>
            <a:pPr marL="548640"/>
            <a:endParaRPr lang="en-US" sz="2600"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A9CCF942-475D-37FA-F4D5-DECBFE69C7A8}"/>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300F0E2A-D22F-1AEF-FC61-1EEC969DA8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67447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latin typeface="Arial" panose="020B0604020202020204" pitchFamily="34" charset="0"/>
                <a:cs typeface="Arial" panose="020B0604020202020204" pitchFamily="34" charset="0"/>
              </a:rPr>
              <a:t>Monthly Responsibilities</a:t>
            </a:r>
          </a:p>
        </p:txBody>
      </p:sp>
      <p:sp>
        <p:nvSpPr>
          <p:cNvPr id="3" name="Rectangle 2">
            <a:extLst>
              <a:ext uri="{FF2B5EF4-FFF2-40B4-BE49-F238E27FC236}">
                <a16:creationId xmlns:a16="http://schemas.microsoft.com/office/drawing/2014/main" id="{2E3FF219-44A6-75CD-332D-AE0B83E0315B}"/>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4" name="Picture 4">
            <a:extLst>
              <a:ext uri="{FF2B5EF4-FFF2-40B4-BE49-F238E27FC236}">
                <a16:creationId xmlns:a16="http://schemas.microsoft.com/office/drawing/2014/main" id="{E8A5F33B-663D-BABD-EFED-396CF766DB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024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Bank Reconciliations</a:t>
            </a:r>
          </a:p>
        </p:txBody>
      </p:sp>
      <p:sp>
        <p:nvSpPr>
          <p:cNvPr id="4" name="Content Placeholder 3"/>
          <p:cNvSpPr>
            <a:spLocks noGrp="1"/>
          </p:cNvSpPr>
          <p:nvPr>
            <p:ph idx="1"/>
          </p:nvPr>
        </p:nvSpPr>
        <p:spPr>
          <a:xfrm>
            <a:off x="1981200" y="2018378"/>
            <a:ext cx="8229600" cy="3259394"/>
          </a:xfrm>
        </p:spPr>
        <p:txBody>
          <a:bodyPr/>
          <a:lstStyle/>
          <a:p>
            <a:r>
              <a:rPr lang="en-US" dirty="0">
                <a:latin typeface="Arial" panose="020B0604020202020204" pitchFamily="34" charset="0"/>
                <a:cs typeface="Arial" panose="020B0604020202020204" pitchFamily="34" charset="0"/>
              </a:rPr>
              <a:t>Obtain bank statements</a:t>
            </a:r>
          </a:p>
          <a:p>
            <a:pPr marL="109728" indent="0">
              <a:buNone/>
            </a:pPr>
            <a:endParaRPr lang="en-US" sz="120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Compare receipts and disbursements cleared to ledgers</a:t>
            </a:r>
          </a:p>
          <a:p>
            <a:pPr marL="109728" indent="0">
              <a:buNone/>
            </a:pPr>
            <a:endParaRPr lang="en-US" sz="120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Document  and keep documentation of reconciliation</a:t>
            </a:r>
          </a:p>
          <a:p>
            <a:pPr marL="109728" indent="0">
              <a:buNone/>
            </a:pPr>
            <a:endParaRPr lang="en-US" dirty="0"/>
          </a:p>
        </p:txBody>
      </p:sp>
      <p:sp>
        <p:nvSpPr>
          <p:cNvPr id="2" name="Rectangle 1">
            <a:extLst>
              <a:ext uri="{FF2B5EF4-FFF2-40B4-BE49-F238E27FC236}">
                <a16:creationId xmlns:a16="http://schemas.microsoft.com/office/drawing/2014/main" id="{0F2A4A3E-D9D8-2EE2-1BAF-64422B078990}"/>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8103AC43-12AD-9A97-62B5-1DA6C7328A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43791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normAutofit/>
          </a:bodyPr>
          <a:lstStyle/>
          <a:p>
            <a:r>
              <a:rPr lang="en-US" sz="4200" dirty="0">
                <a:latin typeface="Arial" panose="020B0604020202020204" pitchFamily="34" charset="0"/>
                <a:cs typeface="Arial" panose="020B0604020202020204" pitchFamily="34" charset="0"/>
              </a:rPr>
              <a:t>Bank Account Records and Reconciliations</a:t>
            </a:r>
          </a:p>
        </p:txBody>
      </p:sp>
      <p:sp>
        <p:nvSpPr>
          <p:cNvPr id="63491" name="Rectangle 3"/>
          <p:cNvSpPr>
            <a:spLocks noGrp="1" noChangeArrowheads="1"/>
          </p:cNvSpPr>
          <p:nvPr>
            <p:ph type="body" sz="half" idx="4294967295"/>
          </p:nvPr>
        </p:nvSpPr>
        <p:spPr>
          <a:xfrm>
            <a:off x="410308" y="1755678"/>
            <a:ext cx="11781692" cy="4114800"/>
          </a:xfrm>
        </p:spPr>
        <p:txBody>
          <a:bodyPr>
            <a:normAutofit/>
          </a:bodyPr>
          <a:lstStyle/>
          <a:p>
            <a:r>
              <a:rPr lang="en-US" dirty="0">
                <a:latin typeface="Arial" panose="020B0604020202020204" pitchFamily="34" charset="0"/>
                <a:cs typeface="Arial" panose="020B0604020202020204" pitchFamily="34" charset="0"/>
              </a:rPr>
              <a:t>Keep all bank statements and have them ready for the auditor.</a:t>
            </a:r>
          </a:p>
          <a:p>
            <a:r>
              <a:rPr lang="en-US" dirty="0">
                <a:latin typeface="Arial" panose="020B0604020202020204" pitchFamily="34" charset="0"/>
                <a:cs typeface="Arial" panose="020B0604020202020204" pitchFamily="34" charset="0"/>
              </a:rPr>
              <a:t>Prepare a listing of all bank accounts.</a:t>
            </a:r>
          </a:p>
          <a:p>
            <a:r>
              <a:rPr lang="en-US" dirty="0">
                <a:latin typeface="Arial" panose="020B0604020202020204" pitchFamily="34" charset="0"/>
                <a:cs typeface="Arial" panose="020B0604020202020204" pitchFamily="34" charset="0"/>
              </a:rPr>
              <a:t>Reconcile ledgers with bank records.</a:t>
            </a:r>
          </a:p>
          <a:p>
            <a:r>
              <a:rPr lang="en-US" dirty="0">
                <a:latin typeface="Arial" panose="020B0604020202020204" pitchFamily="34" charset="0"/>
                <a:cs typeface="Arial" panose="020B0604020202020204" pitchFamily="34" charset="0"/>
              </a:rPr>
              <a:t>Cash reported on the financial statements should agree to your reconciliations.</a:t>
            </a:r>
          </a:p>
          <a:p>
            <a:r>
              <a:rPr lang="en-US" dirty="0">
                <a:latin typeface="Arial" panose="020B0604020202020204" pitchFamily="34" charset="0"/>
                <a:cs typeface="Arial" panose="020B0604020202020204" pitchFamily="34" charset="0"/>
              </a:rPr>
              <a:t>If you have any discrepancies between the bank and your records, investigate immediately.  Don’t let it go!  </a:t>
            </a:r>
          </a:p>
          <a:p>
            <a:pPr lvl="2"/>
            <a:endParaRPr lang="en-US" dirty="0"/>
          </a:p>
          <a:p>
            <a:pPr lvl="2"/>
            <a:endParaRPr lang="en-US" dirty="0"/>
          </a:p>
          <a:p>
            <a:pPr lvl="1"/>
            <a:endParaRPr lang="en-US" dirty="0"/>
          </a:p>
          <a:p>
            <a:pPr lvl="2"/>
            <a:endParaRPr lang="en-US" dirty="0"/>
          </a:p>
          <a:p>
            <a:endParaRPr lang="en-US" dirty="0"/>
          </a:p>
          <a:p>
            <a:endParaRPr lang="en-US" dirty="0"/>
          </a:p>
        </p:txBody>
      </p:sp>
      <p:sp>
        <p:nvSpPr>
          <p:cNvPr id="2" name="Rectangle 1">
            <a:extLst>
              <a:ext uri="{FF2B5EF4-FFF2-40B4-BE49-F238E27FC236}">
                <a16:creationId xmlns:a16="http://schemas.microsoft.com/office/drawing/2014/main" id="{C0C8732F-03C0-55EE-B540-B5E2D6B87B0C}"/>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3" name="Picture 4">
            <a:extLst>
              <a:ext uri="{FF2B5EF4-FFF2-40B4-BE49-F238E27FC236}">
                <a16:creationId xmlns:a16="http://schemas.microsoft.com/office/drawing/2014/main" id="{F5AC1455-5524-45E9-7845-5F887DB24D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99081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7E349-8FC7-E890-69B5-D20257221474}"/>
              </a:ext>
            </a:extLst>
          </p:cNvPr>
          <p:cNvSpPr>
            <a:spLocks noGrp="1"/>
          </p:cNvSpPr>
          <p:nvPr>
            <p:ph type="title"/>
          </p:nvPr>
        </p:nvSpPr>
        <p:spPr/>
        <p:txBody>
          <a:bodyPr>
            <a:normAutofit/>
          </a:bodyPr>
          <a:lstStyle/>
          <a:p>
            <a:r>
              <a:rPr lang="en-US" sz="4200" dirty="0">
                <a:latin typeface="Arial" panose="020B0604020202020204" pitchFamily="34" charset="0"/>
                <a:cs typeface="Arial" panose="020B0604020202020204" pitchFamily="34" charset="0"/>
              </a:rPr>
              <a:t>Bank Account Records and Reconciliations</a:t>
            </a:r>
            <a:endParaRPr lang="en-US" sz="4200" dirty="0"/>
          </a:p>
        </p:txBody>
      </p:sp>
      <p:sp>
        <p:nvSpPr>
          <p:cNvPr id="5" name="Content Placeholder 3">
            <a:extLst>
              <a:ext uri="{FF2B5EF4-FFF2-40B4-BE49-F238E27FC236}">
                <a16:creationId xmlns:a16="http://schemas.microsoft.com/office/drawing/2014/main" id="{0F7C581C-CA2F-EB22-BAAD-3F41849854E6}"/>
              </a:ext>
            </a:extLst>
          </p:cNvPr>
          <p:cNvSpPr txBox="1">
            <a:spLocks/>
          </p:cNvSpPr>
          <p:nvPr/>
        </p:nvSpPr>
        <p:spPr>
          <a:xfrm>
            <a:off x="1981200" y="2018378"/>
            <a:ext cx="8229600" cy="32593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9728" indent="0">
              <a:buFont typeface="Arial" panose="020B0604020202020204" pitchFamily="34" charset="0"/>
              <a:buNone/>
            </a:pPr>
            <a:endParaRPr lang="en-US" dirty="0"/>
          </a:p>
        </p:txBody>
      </p:sp>
      <p:sp>
        <p:nvSpPr>
          <p:cNvPr id="6" name="Rectangle 3">
            <a:extLst>
              <a:ext uri="{FF2B5EF4-FFF2-40B4-BE49-F238E27FC236}">
                <a16:creationId xmlns:a16="http://schemas.microsoft.com/office/drawing/2014/main" id="{98722344-8068-C113-45C7-E5C361207ACA}"/>
              </a:ext>
            </a:extLst>
          </p:cNvPr>
          <p:cNvSpPr txBox="1">
            <a:spLocks noChangeArrowheads="1"/>
          </p:cNvSpPr>
          <p:nvPr/>
        </p:nvSpPr>
        <p:spPr>
          <a:xfrm>
            <a:off x="410308" y="1755678"/>
            <a:ext cx="11781692" cy="4114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bg2">
                  <a:lumMod val="50000"/>
                </a:schemeClr>
              </a:buClr>
              <a:buSzPct val="90000"/>
              <a:defRPr/>
            </a:pPr>
            <a:r>
              <a:rPr lang="en-US" dirty="0">
                <a:latin typeface="Arial" panose="020B0604020202020204" pitchFamily="34" charset="0"/>
                <a:cs typeface="Arial" panose="020B0604020202020204" pitchFamily="34" charset="0"/>
              </a:rPr>
              <a:t>Close out old bank accounts.</a:t>
            </a:r>
          </a:p>
          <a:p>
            <a:pPr>
              <a:buClr>
                <a:schemeClr val="bg2">
                  <a:lumMod val="50000"/>
                </a:schemeClr>
              </a:buClr>
              <a:buSzPct val="90000"/>
              <a:defRPr/>
            </a:pPr>
            <a:r>
              <a:rPr lang="en-US" dirty="0">
                <a:latin typeface="Arial" panose="020B0604020202020204" pitchFamily="34" charset="0"/>
                <a:cs typeface="Arial" panose="020B0604020202020204" pitchFamily="34" charset="0"/>
              </a:rPr>
              <a:t>Payroll revolving account balance should be minimal.</a:t>
            </a:r>
          </a:p>
          <a:p>
            <a:pPr>
              <a:buClr>
                <a:schemeClr val="bg2">
                  <a:lumMod val="50000"/>
                </a:schemeClr>
              </a:buClr>
              <a:buSzPct val="90000"/>
              <a:defRPr/>
            </a:pPr>
            <a:r>
              <a:rPr lang="en-US" dirty="0">
                <a:latin typeface="Arial" panose="020B0604020202020204" pitchFamily="34" charset="0"/>
                <a:cs typeface="Arial" panose="020B0604020202020204" pitchFamily="34" charset="0"/>
              </a:rPr>
              <a:t>Document reconciliation process/controls.</a:t>
            </a:r>
          </a:p>
          <a:p>
            <a:pPr>
              <a:buClr>
                <a:schemeClr val="bg2">
                  <a:lumMod val="50000"/>
                </a:schemeClr>
              </a:buClr>
              <a:buSzPct val="90000"/>
              <a:defRPr/>
            </a:pPr>
            <a:r>
              <a:rPr lang="en-US" dirty="0">
                <a:latin typeface="Arial" panose="020B0604020202020204" pitchFamily="34" charset="0"/>
                <a:cs typeface="Arial" panose="020B0604020202020204" pitchFamily="34" charset="0"/>
              </a:rPr>
              <a:t>Who has Signature Authority?</a:t>
            </a:r>
          </a:p>
          <a:p>
            <a:pPr lvl="2"/>
            <a:endParaRPr lang="en-US" dirty="0"/>
          </a:p>
          <a:p>
            <a:pPr lvl="2"/>
            <a:endParaRPr lang="en-US" dirty="0"/>
          </a:p>
          <a:p>
            <a:pPr lvl="1"/>
            <a:endParaRPr lang="en-US" dirty="0"/>
          </a:p>
          <a:p>
            <a:pPr lvl="2"/>
            <a:endParaRPr lang="en-US" dirty="0"/>
          </a:p>
          <a:p>
            <a:endParaRPr lang="en-US" dirty="0"/>
          </a:p>
          <a:p>
            <a:endParaRPr lang="en-US" dirty="0"/>
          </a:p>
        </p:txBody>
      </p:sp>
      <p:sp>
        <p:nvSpPr>
          <p:cNvPr id="7" name="Rectangle 6">
            <a:extLst>
              <a:ext uri="{FF2B5EF4-FFF2-40B4-BE49-F238E27FC236}">
                <a16:creationId xmlns:a16="http://schemas.microsoft.com/office/drawing/2014/main" id="{38941B3D-E022-CDD4-91F8-9000BFCBAC81}"/>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8" name="Picture 4">
            <a:extLst>
              <a:ext uri="{FF2B5EF4-FFF2-40B4-BE49-F238E27FC236}">
                <a16:creationId xmlns:a16="http://schemas.microsoft.com/office/drawing/2014/main" id="{33469565-2EFD-8CA1-AA45-0BA450462C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9859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Treasurer’s Monthly Report</a:t>
            </a:r>
          </a:p>
        </p:txBody>
      </p:sp>
      <p:sp>
        <p:nvSpPr>
          <p:cNvPr id="3" name="Content Placeholder 2"/>
          <p:cNvSpPr>
            <a:spLocks noGrp="1"/>
          </p:cNvSpPr>
          <p:nvPr>
            <p:ph idx="1"/>
          </p:nvPr>
        </p:nvSpPr>
        <p:spPr/>
        <p:txBody>
          <a:bodyPr>
            <a:normAutofit/>
          </a:bodyPr>
          <a:lstStyle/>
          <a:p>
            <a:r>
              <a:rPr lang="en-US" dirty="0">
                <a:latin typeface="Arial" panose="020B0604020202020204" pitchFamily="34" charset="0"/>
                <a:cs typeface="Arial" panose="020B0604020202020204" pitchFamily="34" charset="0"/>
              </a:rPr>
              <a:t>KRS 68.360 - Treasurer is required to present a monthly statement to FC that contains –</a:t>
            </a:r>
          </a:p>
          <a:p>
            <a:pPr lvl="1"/>
            <a:r>
              <a:rPr lang="en-US" dirty="0">
                <a:latin typeface="Arial" panose="020B0604020202020204" pitchFamily="34" charset="0"/>
                <a:cs typeface="Arial" panose="020B0604020202020204" pitchFamily="34" charset="0"/>
              </a:rPr>
              <a:t>List of warrants paid during the month</a:t>
            </a:r>
          </a:p>
          <a:p>
            <a:pPr lvl="1"/>
            <a:r>
              <a:rPr lang="en-US" dirty="0">
                <a:latin typeface="Arial" panose="020B0604020202020204" pitchFamily="34" charset="0"/>
                <a:cs typeface="Arial" panose="020B0604020202020204" pitchFamily="34" charset="0"/>
              </a:rPr>
              <a:t>All cash receipts and the cash balance at the beginning and the end of the month</a:t>
            </a:r>
          </a:p>
          <a:p>
            <a:pPr lvl="1"/>
            <a:r>
              <a:rPr lang="en-US" dirty="0">
                <a:latin typeface="Arial" panose="020B0604020202020204" pitchFamily="34" charset="0"/>
                <a:cs typeface="Arial" panose="020B0604020202020204" pitchFamily="34" charset="0"/>
              </a:rPr>
              <a:t>Certify that each warrant or contract is within the budget appropriation.</a:t>
            </a:r>
          </a:p>
          <a:p>
            <a:endParaRPr lang="en-US" dirty="0"/>
          </a:p>
        </p:txBody>
      </p:sp>
      <p:sp>
        <p:nvSpPr>
          <p:cNvPr id="4" name="Rectangle 3">
            <a:extLst>
              <a:ext uri="{FF2B5EF4-FFF2-40B4-BE49-F238E27FC236}">
                <a16:creationId xmlns:a16="http://schemas.microsoft.com/office/drawing/2014/main" id="{036B54C5-C4F7-7D4B-799B-AF8659A73375}"/>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95FCD530-CFF1-EF01-7EF4-7C0E445874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34278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latin typeface="Arial" panose="020B0604020202020204" pitchFamily="34" charset="0"/>
                <a:cs typeface="Arial" panose="020B0604020202020204" pitchFamily="34" charset="0"/>
              </a:rPr>
              <a:t>Quarterly Responsibilities</a:t>
            </a:r>
          </a:p>
        </p:txBody>
      </p:sp>
      <p:sp>
        <p:nvSpPr>
          <p:cNvPr id="3" name="Rectangle 2">
            <a:extLst>
              <a:ext uri="{FF2B5EF4-FFF2-40B4-BE49-F238E27FC236}">
                <a16:creationId xmlns:a16="http://schemas.microsoft.com/office/drawing/2014/main" id="{0B289230-9B0E-72E4-1068-86B511FF96E7}"/>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4" name="Picture 4">
            <a:extLst>
              <a:ext uri="{FF2B5EF4-FFF2-40B4-BE49-F238E27FC236}">
                <a16:creationId xmlns:a16="http://schemas.microsoft.com/office/drawing/2014/main" id="{2B5EB947-B935-0293-A2BF-1C07393739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6689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51118"/>
            <a:ext cx="8229600" cy="1066800"/>
          </a:xfrm>
        </p:spPr>
        <p:txBody>
          <a:bodyPr>
            <a:normAutofit/>
          </a:bodyPr>
          <a:lstStyle/>
          <a:p>
            <a:pPr algn="ctr"/>
            <a:r>
              <a:rPr lang="en-US" dirty="0">
                <a:latin typeface="Arial" panose="020B0604020202020204" pitchFamily="34" charset="0"/>
                <a:cs typeface="Arial" panose="020B0604020202020204" pitchFamily="34" charset="0"/>
              </a:rPr>
              <a:t>Quarterly Financial Report</a:t>
            </a:r>
          </a:p>
        </p:txBody>
      </p:sp>
      <p:sp>
        <p:nvSpPr>
          <p:cNvPr id="3" name="Content Placeholder 2"/>
          <p:cNvSpPr>
            <a:spLocks noGrp="1"/>
          </p:cNvSpPr>
          <p:nvPr>
            <p:ph idx="1"/>
          </p:nvPr>
        </p:nvSpPr>
        <p:spPr>
          <a:xfrm>
            <a:off x="1981200" y="1594595"/>
            <a:ext cx="8229600" cy="3350342"/>
          </a:xfrm>
        </p:spPr>
        <p:txBody>
          <a:bodyPr>
            <a:normAutofit fontScale="77500" lnSpcReduction="20000"/>
          </a:bodyPr>
          <a:lstStyle/>
          <a:p>
            <a:r>
              <a:rPr lang="en-US" sz="3200" dirty="0">
                <a:latin typeface="Arial" panose="020B0604020202020204" pitchFamily="34" charset="0"/>
                <a:cs typeface="Arial" panose="020B0604020202020204" pitchFamily="34" charset="0"/>
              </a:rPr>
              <a:t>Complete quarterly financial report </a:t>
            </a:r>
          </a:p>
          <a:p>
            <a:pPr lvl="1"/>
            <a:r>
              <a:rPr lang="en-US" sz="2600" dirty="0">
                <a:latin typeface="Arial" panose="020B0604020202020204" pitchFamily="34" charset="0"/>
                <a:cs typeface="Arial" panose="020B0604020202020204" pitchFamily="34" charset="0"/>
              </a:rPr>
              <a:t>Budget amounts agree to approved budget</a:t>
            </a:r>
          </a:p>
          <a:p>
            <a:pPr lvl="1"/>
            <a:r>
              <a:rPr lang="en-US" sz="2600" dirty="0">
                <a:latin typeface="Arial" panose="020B0604020202020204" pitchFamily="34" charset="0"/>
                <a:cs typeface="Arial" panose="020B0604020202020204" pitchFamily="34" charset="0"/>
              </a:rPr>
              <a:t>Budget amendments agree to amount/accounts approved by FC and State Local Finance Officer</a:t>
            </a:r>
          </a:p>
          <a:p>
            <a:pPr lvl="1"/>
            <a:r>
              <a:rPr lang="en-US" sz="2600" dirty="0">
                <a:latin typeface="Arial" panose="020B0604020202020204" pitchFamily="34" charset="0"/>
                <a:cs typeface="Arial" panose="020B0604020202020204" pitchFamily="34" charset="0"/>
              </a:rPr>
              <a:t>Transfers agree to amounts/funds FC approved</a:t>
            </a:r>
          </a:p>
          <a:p>
            <a:pPr lvl="1"/>
            <a:r>
              <a:rPr lang="en-US" sz="2600" dirty="0">
                <a:latin typeface="Arial" panose="020B0604020202020204" pitchFamily="34" charset="0"/>
                <a:cs typeface="Arial" panose="020B0604020202020204" pitchFamily="34" charset="0"/>
              </a:rPr>
              <a:t>Agrees to receipts and disbursements ledgers</a:t>
            </a:r>
          </a:p>
          <a:p>
            <a:pPr marL="109728" indent="0">
              <a:buNone/>
            </a:pPr>
            <a:endParaRPr lang="en-US" sz="90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Due to DLG no later than 20</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of the month following close of quarters ending September 30, December 31, March 31, and June 30</a:t>
            </a:r>
          </a:p>
          <a:p>
            <a:pPr marL="109728" indent="0">
              <a:buNone/>
            </a:pPr>
            <a:endParaRPr lang="en-US" sz="90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Note – Quarterly report has a bank reconciliation on first page</a:t>
            </a:r>
          </a:p>
        </p:txBody>
      </p:sp>
      <p:sp>
        <p:nvSpPr>
          <p:cNvPr id="4" name="Rectangle 3">
            <a:extLst>
              <a:ext uri="{FF2B5EF4-FFF2-40B4-BE49-F238E27FC236}">
                <a16:creationId xmlns:a16="http://schemas.microsoft.com/office/drawing/2014/main" id="{4F3EB60E-9DCA-7786-4BC4-9339DF4E86BC}"/>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F322C2B6-7CF8-98FB-B940-7547C4BD86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04761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Quarterly Report Submission Statute</a:t>
            </a:r>
          </a:p>
        </p:txBody>
      </p:sp>
      <p:sp>
        <p:nvSpPr>
          <p:cNvPr id="3" name="Content Placeholder 2"/>
          <p:cNvSpPr>
            <a:spLocks noGrp="1"/>
          </p:cNvSpPr>
          <p:nvPr>
            <p:ph idx="1"/>
          </p:nvPr>
        </p:nvSpPr>
        <p:spPr/>
        <p:txBody>
          <a:bodyPr/>
          <a:lstStyle/>
          <a:p>
            <a:r>
              <a:rPr lang="en-US" b="1" dirty="0">
                <a:latin typeface="Arial" panose="020B0604020202020204" pitchFamily="34" charset="0"/>
                <a:cs typeface="Arial" panose="020B0604020202020204" pitchFamily="34" charset="0"/>
              </a:rPr>
              <a:t>KRS 68.360(2</a:t>
            </a:r>
            <a:r>
              <a:rPr lang="en-US" dirty="0">
                <a:latin typeface="Arial" panose="020B0604020202020204" pitchFamily="34" charset="0"/>
                <a:cs typeface="Arial" panose="020B0604020202020204" pitchFamily="34" charset="0"/>
              </a:rPr>
              <a:t>) – The county judge shall, within 15 days after the end of each quarter prepare a statement showing for the current fiscal year to date actual receipts from each county revenue source, the totals of all encumbrances and expenditures charged against each budget fund, the unencumbered balance of the fund, and any transfers made to or from the fund.</a:t>
            </a:r>
          </a:p>
        </p:txBody>
      </p:sp>
      <p:sp>
        <p:nvSpPr>
          <p:cNvPr id="4" name="Rectangle 3">
            <a:extLst>
              <a:ext uri="{FF2B5EF4-FFF2-40B4-BE49-F238E27FC236}">
                <a16:creationId xmlns:a16="http://schemas.microsoft.com/office/drawing/2014/main" id="{EEEEE491-28BE-2BE5-7710-992A75F8C9E5}"/>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232D9432-A771-0325-8FD6-F274E371A2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77260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720211"/>
            <a:ext cx="7772400" cy="1066800"/>
          </a:xfrm>
        </p:spPr>
        <p:txBody>
          <a:bodyPr>
            <a:normAutofit/>
          </a:bodyPr>
          <a:lstStyle/>
          <a:p>
            <a:r>
              <a:rPr lang="en-US" sz="3100" dirty="0">
                <a:latin typeface="Arial" panose="020B0604020202020204" pitchFamily="34" charset="0"/>
                <a:cs typeface="Arial" panose="020B0604020202020204" pitchFamily="34" charset="0"/>
              </a:rPr>
              <a:t>How do you ensure the 4</a:t>
            </a:r>
            <a:r>
              <a:rPr lang="en-US" sz="3100" baseline="30000" dirty="0">
                <a:latin typeface="Arial" panose="020B0604020202020204" pitchFamily="34" charset="0"/>
                <a:cs typeface="Arial" panose="020B0604020202020204" pitchFamily="34" charset="0"/>
              </a:rPr>
              <a:t>th</a:t>
            </a:r>
            <a:r>
              <a:rPr lang="en-US" sz="3100" dirty="0">
                <a:latin typeface="Arial" panose="020B0604020202020204" pitchFamily="34" charset="0"/>
                <a:cs typeface="Arial" panose="020B0604020202020204" pitchFamily="34" charset="0"/>
              </a:rPr>
              <a:t> quarter report is correct?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981200" y="2070075"/>
            <a:ext cx="8229600" cy="3429000"/>
          </a:xfrm>
        </p:spPr>
        <p:txBody>
          <a:bodyPr>
            <a:normAutofit fontScale="77500" lnSpcReduction="20000"/>
          </a:bodyPr>
          <a:lstStyle/>
          <a:p>
            <a:r>
              <a:rPr lang="en-US" sz="3400" b="1" u="sng" dirty="0">
                <a:latin typeface="Arial" panose="020B0604020202020204" pitchFamily="34" charset="0"/>
                <a:cs typeface="Arial" panose="020B0604020202020204" pitchFamily="34" charset="0"/>
              </a:rPr>
              <a:t>Starts with Keeping Accurate Records Every Day</a:t>
            </a:r>
            <a:r>
              <a:rPr lang="en-US" dirty="0">
                <a:latin typeface="Arial" panose="020B0604020202020204" pitchFamily="34" charset="0"/>
                <a:cs typeface="Arial" panose="020B0604020202020204" pitchFamily="34" charset="0"/>
              </a:rPr>
              <a:t>:</a:t>
            </a:r>
          </a:p>
          <a:p>
            <a:r>
              <a:rPr lang="en-US" sz="2600" u="sng" dirty="0">
                <a:latin typeface="Arial" panose="020B0604020202020204" pitchFamily="34" charset="0"/>
                <a:cs typeface="Arial" panose="020B0604020202020204" pitchFamily="34" charset="0"/>
              </a:rPr>
              <a:t>Daily Receipt Records </a:t>
            </a:r>
          </a:p>
          <a:p>
            <a:pPr lvl="2"/>
            <a:r>
              <a:rPr lang="en-US" sz="2400" dirty="0">
                <a:latin typeface="Arial" panose="020B0604020202020204" pitchFamily="34" charset="0"/>
                <a:cs typeface="Arial" panose="020B0604020202020204" pitchFamily="34" charset="0"/>
              </a:rPr>
              <a:t>Pre-numbered Receipt Forms</a:t>
            </a:r>
          </a:p>
          <a:p>
            <a:pPr lvl="2"/>
            <a:r>
              <a:rPr lang="en-US" sz="2400" dirty="0">
                <a:latin typeface="Arial" panose="020B0604020202020204" pitchFamily="34" charset="0"/>
                <a:cs typeface="Arial" panose="020B0604020202020204" pitchFamily="34" charset="0"/>
              </a:rPr>
              <a:t>Daily Check-out Sheet 		                       </a:t>
            </a:r>
            <a:r>
              <a:rPr lang="en-US" sz="2400" u="sng" dirty="0">
                <a:latin typeface="Arial" panose="020B0604020202020204" pitchFamily="34" charset="0"/>
                <a:cs typeface="Arial" panose="020B0604020202020204" pitchFamily="34" charset="0"/>
              </a:rPr>
              <a:t>All Should Agree</a:t>
            </a:r>
            <a:endParaRPr lang="en-US" sz="2400" dirty="0">
              <a:latin typeface="Arial" panose="020B0604020202020204" pitchFamily="34" charset="0"/>
              <a:cs typeface="Arial" panose="020B0604020202020204" pitchFamily="34" charset="0"/>
            </a:endParaRPr>
          </a:p>
          <a:p>
            <a:pPr lvl="2"/>
            <a:r>
              <a:rPr lang="en-US" sz="2400" dirty="0">
                <a:latin typeface="Arial" panose="020B0604020202020204" pitchFamily="34" charset="0"/>
                <a:cs typeface="Arial" panose="020B0604020202020204" pitchFamily="34" charset="0"/>
              </a:rPr>
              <a:t>Daily Receipts Ledger Posting			</a:t>
            </a:r>
            <a:endParaRPr lang="en-US" sz="2400" u="sng" dirty="0">
              <a:latin typeface="Arial" panose="020B0604020202020204" pitchFamily="34" charset="0"/>
              <a:cs typeface="Arial" panose="020B0604020202020204" pitchFamily="34" charset="0"/>
            </a:endParaRPr>
          </a:p>
          <a:p>
            <a:pPr lvl="2"/>
            <a:r>
              <a:rPr lang="en-US" sz="2400" dirty="0">
                <a:latin typeface="Arial" panose="020B0604020202020204" pitchFamily="34" charset="0"/>
                <a:cs typeface="Arial" panose="020B0604020202020204" pitchFamily="34" charset="0"/>
              </a:rPr>
              <a:t>Daily Deposit</a:t>
            </a:r>
          </a:p>
          <a:p>
            <a:r>
              <a:rPr lang="en-US" sz="2600" u="sng" dirty="0">
                <a:latin typeface="Arial" panose="020B0604020202020204" pitchFamily="34" charset="0"/>
                <a:cs typeface="Arial" panose="020B0604020202020204" pitchFamily="34" charset="0"/>
              </a:rPr>
              <a:t>Daily Expenditure Records</a:t>
            </a:r>
          </a:p>
          <a:p>
            <a:pPr lvl="1"/>
            <a:r>
              <a:rPr lang="en-US" dirty="0">
                <a:latin typeface="Arial" panose="020B0604020202020204" pitchFamily="34" charset="0"/>
                <a:cs typeface="Arial" panose="020B0604020202020204" pitchFamily="34" charset="0"/>
              </a:rPr>
              <a:t>Invoice</a:t>
            </a:r>
          </a:p>
          <a:p>
            <a:pPr lvl="1"/>
            <a:r>
              <a:rPr lang="en-US" dirty="0">
                <a:latin typeface="Arial" panose="020B0604020202020204" pitchFamily="34" charset="0"/>
                <a:cs typeface="Arial" panose="020B0604020202020204" pitchFamily="34" charset="0"/>
              </a:rPr>
              <a:t>Check	  				         </a:t>
            </a:r>
            <a:r>
              <a:rPr lang="en-US" u="sng" dirty="0">
                <a:latin typeface="Arial" panose="020B0604020202020204" pitchFamily="34" charset="0"/>
                <a:cs typeface="Arial" panose="020B0604020202020204" pitchFamily="34" charset="0"/>
              </a:rPr>
              <a:t> All Should Agree</a:t>
            </a:r>
          </a:p>
          <a:p>
            <a:pPr lvl="1"/>
            <a:r>
              <a:rPr lang="en-US" dirty="0">
                <a:latin typeface="Arial" panose="020B0604020202020204" pitchFamily="34" charset="0"/>
                <a:cs typeface="Arial" panose="020B0604020202020204" pitchFamily="34" charset="0"/>
              </a:rPr>
              <a:t>Daily Disbursement Ledger Positing</a:t>
            </a:r>
          </a:p>
        </p:txBody>
      </p:sp>
      <p:sp>
        <p:nvSpPr>
          <p:cNvPr id="4" name="Right Brace 3"/>
          <p:cNvSpPr/>
          <p:nvPr/>
        </p:nvSpPr>
        <p:spPr>
          <a:xfrm>
            <a:off x="7058526" y="2523588"/>
            <a:ext cx="838200" cy="126098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Rectangle 5">
            <a:extLst>
              <a:ext uri="{FF2B5EF4-FFF2-40B4-BE49-F238E27FC236}">
                <a16:creationId xmlns:a16="http://schemas.microsoft.com/office/drawing/2014/main" id="{73B784E7-65E5-716F-5D2B-A0395F985285}"/>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7" name="Picture 4">
            <a:extLst>
              <a:ext uri="{FF2B5EF4-FFF2-40B4-BE49-F238E27FC236}">
                <a16:creationId xmlns:a16="http://schemas.microsoft.com/office/drawing/2014/main" id="{1FAA3712-60F9-CEE9-7D42-800E8E64E6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
        <p:nvSpPr>
          <p:cNvPr id="8" name="Right Brace 7">
            <a:extLst>
              <a:ext uri="{FF2B5EF4-FFF2-40B4-BE49-F238E27FC236}">
                <a16:creationId xmlns:a16="http://schemas.microsoft.com/office/drawing/2014/main" id="{22F83175-B303-2BFB-A589-C6C1613F270E}"/>
              </a:ext>
            </a:extLst>
          </p:cNvPr>
          <p:cNvSpPr/>
          <p:nvPr/>
        </p:nvSpPr>
        <p:spPr>
          <a:xfrm>
            <a:off x="7058526" y="4011331"/>
            <a:ext cx="838200" cy="126098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17229394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94547"/>
            <a:ext cx="8229600" cy="914400"/>
          </a:xfrm>
        </p:spPr>
        <p:txBody>
          <a:bodyPr>
            <a:normAutofit fontScale="90000"/>
          </a:bodyPr>
          <a:lstStyle/>
          <a:p>
            <a:r>
              <a:rPr lang="en-US" sz="3200" dirty="0">
                <a:latin typeface="Arial" panose="020B0604020202020204" pitchFamily="34" charset="0"/>
                <a:cs typeface="Arial" panose="020B0604020202020204" pitchFamily="34" charset="0"/>
              </a:rPr>
              <a:t>Ensure records agree to the 4</a:t>
            </a:r>
            <a:r>
              <a:rPr lang="en-US" sz="3200" baseline="30000" dirty="0">
                <a:latin typeface="Arial" panose="020B0604020202020204" pitchFamily="34" charset="0"/>
                <a:cs typeface="Arial" panose="020B0604020202020204" pitchFamily="34" charset="0"/>
              </a:rPr>
              <a:t>th</a:t>
            </a:r>
            <a:r>
              <a:rPr lang="en-US" sz="3200" dirty="0">
                <a:latin typeface="Arial" panose="020B0604020202020204" pitchFamily="34" charset="0"/>
                <a:cs typeface="Arial" panose="020B0604020202020204" pitchFamily="34" charset="0"/>
              </a:rPr>
              <a:t> quarter report</a:t>
            </a:r>
          </a:p>
        </p:txBody>
      </p:sp>
      <p:sp>
        <p:nvSpPr>
          <p:cNvPr id="3" name="Content Placeholder 2"/>
          <p:cNvSpPr>
            <a:spLocks noGrp="1"/>
          </p:cNvSpPr>
          <p:nvPr>
            <p:ph idx="1"/>
          </p:nvPr>
        </p:nvSpPr>
        <p:spPr>
          <a:xfrm>
            <a:off x="1981200" y="1774851"/>
            <a:ext cx="8229600" cy="3448665"/>
          </a:xfrm>
        </p:spPr>
        <p:txBody>
          <a:bodyPr>
            <a:normAutofit fontScale="92500" lnSpcReduction="10000"/>
          </a:bodyPr>
          <a:lstStyle/>
          <a:p>
            <a:pPr lvl="1"/>
            <a:r>
              <a:rPr lang="en-US" sz="2600" b="1" u="sng" dirty="0">
                <a:latin typeface="Arial" panose="020B0604020202020204" pitchFamily="34" charset="0"/>
                <a:cs typeface="Arial" panose="020B0604020202020204" pitchFamily="34" charset="0"/>
              </a:rPr>
              <a:t>Ledgers (Receipts and Disbursements)</a:t>
            </a:r>
          </a:p>
          <a:p>
            <a:pPr lvl="2"/>
            <a:r>
              <a:rPr lang="en-US" sz="2400" dirty="0">
                <a:latin typeface="Arial" panose="020B0604020202020204" pitchFamily="34" charset="0"/>
                <a:cs typeface="Arial" panose="020B0604020202020204" pitchFamily="34" charset="0"/>
              </a:rPr>
              <a:t>Ledger Categories Should Match the Categories/Accounts per Quarterly Report</a:t>
            </a:r>
          </a:p>
          <a:p>
            <a:pPr lvl="2"/>
            <a:r>
              <a:rPr lang="en-US" sz="2400" dirty="0">
                <a:latin typeface="Arial" panose="020B0604020202020204" pitchFamily="34" charset="0"/>
                <a:cs typeface="Arial" panose="020B0604020202020204" pitchFamily="34" charset="0"/>
              </a:rPr>
              <a:t>Should be Posted to Daily and Agree to Daily Records</a:t>
            </a:r>
          </a:p>
          <a:p>
            <a:pPr lvl="2"/>
            <a:r>
              <a:rPr lang="en-US" sz="2400" dirty="0">
                <a:latin typeface="Arial" panose="020B0604020202020204" pitchFamily="34" charset="0"/>
                <a:cs typeface="Arial" panose="020B0604020202020204" pitchFamily="34" charset="0"/>
              </a:rPr>
              <a:t>Should be Totaled Monthly/Quarterly/Yearly</a:t>
            </a:r>
          </a:p>
          <a:p>
            <a:pPr lvl="2"/>
            <a:r>
              <a:rPr lang="en-US" sz="2400" dirty="0">
                <a:latin typeface="Arial" panose="020B0604020202020204" pitchFamily="34" charset="0"/>
                <a:cs typeface="Arial" panose="020B0604020202020204" pitchFamily="34" charset="0"/>
              </a:rPr>
              <a:t>Should Agree to Quarterly Reports and Final Settlement</a:t>
            </a:r>
          </a:p>
          <a:p>
            <a:pPr lvl="2"/>
            <a:r>
              <a:rPr lang="en-US" sz="2400" dirty="0">
                <a:latin typeface="Arial" panose="020B0604020202020204" pitchFamily="34" charset="0"/>
                <a:cs typeface="Arial" panose="020B0604020202020204" pitchFamily="34" charset="0"/>
              </a:rPr>
              <a:t>Submit Quarterly Reports to DLG as Required</a:t>
            </a:r>
          </a:p>
          <a:p>
            <a:pPr lvl="1"/>
            <a:r>
              <a:rPr lang="en-US" sz="2800" u="sng" dirty="0">
                <a:latin typeface="Arial" panose="020B0604020202020204" pitchFamily="34" charset="0"/>
                <a:cs typeface="Arial" panose="020B0604020202020204" pitchFamily="34" charset="0"/>
              </a:rPr>
              <a:t>Bank Reconciliations</a:t>
            </a:r>
          </a:p>
          <a:p>
            <a:pPr lvl="2"/>
            <a:r>
              <a:rPr lang="en-US" sz="2400" dirty="0">
                <a:latin typeface="Arial" panose="020B0604020202020204" pitchFamily="34" charset="0"/>
                <a:cs typeface="Arial" panose="020B0604020202020204" pitchFamily="34" charset="0"/>
              </a:rPr>
              <a:t>Completed Monthly and Reconciled to Ledgers</a:t>
            </a:r>
          </a:p>
        </p:txBody>
      </p:sp>
      <p:sp>
        <p:nvSpPr>
          <p:cNvPr id="4" name="Rectangle 3">
            <a:extLst>
              <a:ext uri="{FF2B5EF4-FFF2-40B4-BE49-F238E27FC236}">
                <a16:creationId xmlns:a16="http://schemas.microsoft.com/office/drawing/2014/main" id="{F61D19E1-5A92-2130-DBD4-9F3044A2B38C}"/>
              </a:ext>
            </a:extLst>
          </p:cNvPr>
          <p:cNvSpPr/>
          <p:nvPr/>
        </p:nvSpPr>
        <p:spPr>
          <a:xfrm>
            <a:off x="0" y="5958817"/>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3FB782DF-DF8C-8A4E-7803-770F4A716A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73033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atin typeface="Arial" panose="020B0604020202020204" pitchFamily="34" charset="0"/>
                <a:cs typeface="Arial" panose="020B0604020202020204" pitchFamily="34" charset="0"/>
              </a:rPr>
              <a:t>4</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Organize Records</a:t>
            </a:r>
            <a:endParaRPr lang="en-US" sz="40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lvl="1"/>
            <a:r>
              <a:rPr lang="en-US" dirty="0">
                <a:latin typeface="Arial" panose="020B0604020202020204" pitchFamily="34" charset="0"/>
                <a:cs typeface="Arial" panose="020B0604020202020204" pitchFamily="34" charset="0"/>
              </a:rPr>
              <a:t>Each engagement letter sent by APA has a list attached requesting certain records be ready when the auditor arrives</a:t>
            </a:r>
          </a:p>
          <a:p>
            <a:pPr lvl="1"/>
            <a:r>
              <a:rPr lang="en-US" dirty="0">
                <a:latin typeface="Arial" panose="020B0604020202020204" pitchFamily="34" charset="0"/>
                <a:cs typeface="Arial" panose="020B0604020202020204" pitchFamily="34" charset="0"/>
              </a:rPr>
              <a:t>Good idea to use the PY list to start accumulating and organizing records throughout the year</a:t>
            </a:r>
          </a:p>
          <a:p>
            <a:pPr lvl="1"/>
            <a:endParaRPr lang="en-US" dirty="0"/>
          </a:p>
        </p:txBody>
      </p:sp>
      <p:sp>
        <p:nvSpPr>
          <p:cNvPr id="5" name="Rectangle 4">
            <a:extLst>
              <a:ext uri="{FF2B5EF4-FFF2-40B4-BE49-F238E27FC236}">
                <a16:creationId xmlns:a16="http://schemas.microsoft.com/office/drawing/2014/main" id="{940B8FC9-1BB4-1247-71D2-4FBA9A84A938}"/>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6" name="Picture 4">
            <a:extLst>
              <a:ext uri="{FF2B5EF4-FFF2-40B4-BE49-F238E27FC236}">
                <a16:creationId xmlns:a16="http://schemas.microsoft.com/office/drawing/2014/main" id="{F4C65EF0-1A1F-940D-7987-1B3C1E3BB5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56559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Get Prepared – What We’ll Ask For</a:t>
            </a:r>
          </a:p>
        </p:txBody>
      </p:sp>
      <p:sp>
        <p:nvSpPr>
          <p:cNvPr id="3" name="Content Placeholder 2"/>
          <p:cNvSpPr>
            <a:spLocks noGrp="1"/>
          </p:cNvSpPr>
          <p:nvPr>
            <p:ph idx="1"/>
          </p:nvPr>
        </p:nvSpPr>
        <p:spPr>
          <a:xfrm>
            <a:off x="799226" y="1884276"/>
            <a:ext cx="10554574" cy="3089448"/>
          </a:xfrm>
        </p:spPr>
        <p:txBody>
          <a:bodyPr>
            <a:normAutofit fontScale="85000" lnSpcReduction="20000"/>
          </a:bodyPr>
          <a:lstStyle/>
          <a:p>
            <a:pPr>
              <a:lnSpc>
                <a:spcPct val="150000"/>
              </a:lnSpc>
            </a:pPr>
            <a:r>
              <a:rPr lang="en-US" sz="2800" dirty="0">
                <a:latin typeface="Arial" panose="020B0604020202020204" pitchFamily="34" charset="0"/>
                <a:cs typeface="Arial" panose="020B0604020202020204" pitchFamily="34" charset="0"/>
              </a:rPr>
              <a:t>Fiscal Court Minutes/Orders</a:t>
            </a:r>
          </a:p>
          <a:p>
            <a:pPr>
              <a:lnSpc>
                <a:spcPct val="150000"/>
              </a:lnSpc>
            </a:pPr>
            <a:r>
              <a:rPr lang="en-US" sz="2800" dirty="0">
                <a:latin typeface="Arial" panose="020B0604020202020204" pitchFamily="34" charset="0"/>
                <a:cs typeface="Arial" panose="020B0604020202020204" pitchFamily="34" charset="0"/>
              </a:rPr>
              <a:t>Approved Original Budget and Approved Amendments</a:t>
            </a:r>
          </a:p>
          <a:p>
            <a:pPr>
              <a:lnSpc>
                <a:spcPct val="150000"/>
              </a:lnSpc>
            </a:pPr>
            <a:r>
              <a:rPr lang="en-US" sz="2800" dirty="0">
                <a:latin typeface="Arial" panose="020B0604020202020204" pitchFamily="34" charset="0"/>
                <a:cs typeface="Arial" panose="020B0604020202020204" pitchFamily="34" charset="0"/>
              </a:rPr>
              <a:t>Treasurer’s Settlement</a:t>
            </a:r>
          </a:p>
          <a:p>
            <a:pPr>
              <a:lnSpc>
                <a:spcPct val="150000"/>
              </a:lnSpc>
            </a:pPr>
            <a:r>
              <a:rPr lang="en-US" sz="2800" dirty="0">
                <a:latin typeface="Arial" panose="020B0604020202020204" pitchFamily="34" charset="0"/>
                <a:cs typeface="Arial" panose="020B0604020202020204" pitchFamily="34" charset="0"/>
              </a:rPr>
              <a:t>Receipts Ledger</a:t>
            </a:r>
          </a:p>
          <a:p>
            <a:pPr>
              <a:lnSpc>
                <a:spcPct val="150000"/>
              </a:lnSpc>
            </a:pPr>
            <a:r>
              <a:rPr lang="en-US" sz="2800" dirty="0">
                <a:latin typeface="Arial" panose="020B0604020202020204" pitchFamily="34" charset="0"/>
                <a:cs typeface="Arial" panose="020B0604020202020204" pitchFamily="34" charset="0"/>
              </a:rPr>
              <a:t>Disbursements Ledger</a:t>
            </a:r>
          </a:p>
        </p:txBody>
      </p:sp>
      <p:sp>
        <p:nvSpPr>
          <p:cNvPr id="4" name="Rectangle 3">
            <a:extLst>
              <a:ext uri="{FF2B5EF4-FFF2-40B4-BE49-F238E27FC236}">
                <a16:creationId xmlns:a16="http://schemas.microsoft.com/office/drawing/2014/main" id="{3C1D86EE-7F40-1A61-D0B5-F29BAEAC1D1D}"/>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449832B3-E7A4-711F-B472-0F2AE1A243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41771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Get Prepared – What We’ll Ask For</a:t>
            </a:r>
          </a:p>
        </p:txBody>
      </p:sp>
      <p:sp>
        <p:nvSpPr>
          <p:cNvPr id="3" name="Content Placeholder 2"/>
          <p:cNvSpPr>
            <a:spLocks noGrp="1"/>
          </p:cNvSpPr>
          <p:nvPr>
            <p:ph idx="1"/>
          </p:nvPr>
        </p:nvSpPr>
        <p:spPr>
          <a:xfrm>
            <a:off x="838200" y="1690688"/>
            <a:ext cx="10554574" cy="3636511"/>
          </a:xfrm>
        </p:spPr>
        <p:txBody>
          <a:bodyPr>
            <a:normAutofit lnSpcReduction="10000"/>
          </a:bodyPr>
          <a:lstStyle/>
          <a:p>
            <a:pPr>
              <a:lnSpc>
                <a:spcPct val="150000"/>
              </a:lnSpc>
            </a:pPr>
            <a:r>
              <a:rPr lang="en-US" sz="2800" dirty="0">
                <a:latin typeface="Arial" panose="020B0604020202020204" pitchFamily="34" charset="0"/>
                <a:cs typeface="Arial" panose="020B0604020202020204" pitchFamily="34" charset="0"/>
              </a:rPr>
              <a:t>Fourth Quarter Financial Statement</a:t>
            </a:r>
          </a:p>
          <a:p>
            <a:pPr>
              <a:lnSpc>
                <a:spcPct val="150000"/>
              </a:lnSpc>
            </a:pPr>
            <a:r>
              <a:rPr lang="en-US" sz="2800" dirty="0">
                <a:latin typeface="Arial" panose="020B0604020202020204" pitchFamily="34" charset="0"/>
                <a:cs typeface="Arial" panose="020B0604020202020204" pitchFamily="34" charset="0"/>
              </a:rPr>
              <a:t>Bank Reconciliations</a:t>
            </a:r>
          </a:p>
          <a:p>
            <a:pPr>
              <a:lnSpc>
                <a:spcPct val="150000"/>
              </a:lnSpc>
            </a:pPr>
            <a:r>
              <a:rPr lang="en-US" sz="2800" dirty="0">
                <a:latin typeface="Arial" panose="020B0604020202020204" pitchFamily="34" charset="0"/>
                <a:cs typeface="Arial" panose="020B0604020202020204" pitchFamily="34" charset="0"/>
              </a:rPr>
              <a:t>List of All Bank Accounts</a:t>
            </a:r>
          </a:p>
          <a:p>
            <a:pPr>
              <a:lnSpc>
                <a:spcPct val="150000"/>
              </a:lnSpc>
            </a:pPr>
            <a:r>
              <a:rPr lang="en-US" sz="2800" dirty="0">
                <a:latin typeface="Arial" panose="020B0604020202020204" pitchFamily="34" charset="0"/>
                <a:cs typeface="Arial" panose="020B0604020202020204" pitchFamily="34" charset="0"/>
              </a:rPr>
              <a:t>Collateral Security Agreements</a:t>
            </a:r>
          </a:p>
          <a:p>
            <a:pPr>
              <a:lnSpc>
                <a:spcPct val="150000"/>
              </a:lnSpc>
            </a:pPr>
            <a:r>
              <a:rPr lang="en-US" sz="2800" dirty="0">
                <a:latin typeface="Arial" panose="020B0604020202020204" pitchFamily="34" charset="0"/>
                <a:cs typeface="Arial" panose="020B0604020202020204" pitchFamily="34" charset="0"/>
              </a:rPr>
              <a:t>Investments Journal or Schedule of Investments</a:t>
            </a:r>
          </a:p>
          <a:p>
            <a:pPr>
              <a:lnSpc>
                <a:spcPct val="150000"/>
              </a:lnSpc>
            </a:pPr>
            <a:endParaRPr lang="en-US" sz="2800" dirty="0"/>
          </a:p>
        </p:txBody>
      </p:sp>
      <p:sp>
        <p:nvSpPr>
          <p:cNvPr id="4" name="Rectangle 3">
            <a:extLst>
              <a:ext uri="{FF2B5EF4-FFF2-40B4-BE49-F238E27FC236}">
                <a16:creationId xmlns:a16="http://schemas.microsoft.com/office/drawing/2014/main" id="{17A87F16-DDD8-6277-464A-18EB2AAAEF48}"/>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B6B9094A-03FA-615C-B807-710181191C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98615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Get Prepared – What We’ll Ask For</a:t>
            </a:r>
          </a:p>
        </p:txBody>
      </p:sp>
      <p:sp>
        <p:nvSpPr>
          <p:cNvPr id="3" name="Content Placeholder 2"/>
          <p:cNvSpPr>
            <a:spLocks noGrp="1"/>
          </p:cNvSpPr>
          <p:nvPr>
            <p:ph idx="1"/>
          </p:nvPr>
        </p:nvSpPr>
        <p:spPr>
          <a:xfrm>
            <a:off x="838200" y="1690688"/>
            <a:ext cx="10554574" cy="3391738"/>
          </a:xfrm>
        </p:spPr>
        <p:txBody>
          <a:bodyPr>
            <a:normAutofit fontScale="92500" lnSpcReduction="10000"/>
          </a:bodyPr>
          <a:lstStyle/>
          <a:p>
            <a:pPr>
              <a:lnSpc>
                <a:spcPct val="150000"/>
              </a:lnSpc>
            </a:pPr>
            <a:r>
              <a:rPr lang="en-US" sz="2800" dirty="0">
                <a:latin typeface="Arial" panose="020B0604020202020204" pitchFamily="34" charset="0"/>
                <a:cs typeface="Arial" panose="020B0604020202020204" pitchFamily="34" charset="0"/>
              </a:rPr>
              <a:t>Capital Asset Listing and Insurance Statement of Values</a:t>
            </a:r>
          </a:p>
          <a:p>
            <a:pPr>
              <a:lnSpc>
                <a:spcPct val="150000"/>
              </a:lnSpc>
            </a:pPr>
            <a:r>
              <a:rPr lang="en-US" sz="2800" dirty="0">
                <a:latin typeface="Arial" panose="020B0604020202020204" pitchFamily="34" charset="0"/>
                <a:cs typeface="Arial" panose="020B0604020202020204" pitchFamily="34" charset="0"/>
              </a:rPr>
              <a:t>Debt Agreements</a:t>
            </a:r>
          </a:p>
          <a:p>
            <a:pPr>
              <a:lnSpc>
                <a:spcPct val="150000"/>
              </a:lnSpc>
            </a:pPr>
            <a:r>
              <a:rPr lang="en-US" sz="2800" dirty="0">
                <a:latin typeface="Arial" panose="020B0604020202020204" pitchFamily="34" charset="0"/>
                <a:cs typeface="Arial" panose="020B0604020202020204" pitchFamily="34" charset="0"/>
              </a:rPr>
              <a:t>Purchasing Records / Bid Files</a:t>
            </a:r>
          </a:p>
          <a:p>
            <a:pPr>
              <a:lnSpc>
                <a:spcPct val="150000"/>
              </a:lnSpc>
            </a:pPr>
            <a:r>
              <a:rPr lang="en-US" sz="2800" dirty="0">
                <a:latin typeface="Arial" panose="020B0604020202020204" pitchFamily="34" charset="0"/>
                <a:cs typeface="Arial" panose="020B0604020202020204" pitchFamily="34" charset="0"/>
              </a:rPr>
              <a:t>Grant Agreements</a:t>
            </a:r>
          </a:p>
          <a:p>
            <a:pPr>
              <a:lnSpc>
                <a:spcPct val="150000"/>
              </a:lnSpc>
            </a:pPr>
            <a:r>
              <a:rPr lang="en-US" sz="2800" dirty="0">
                <a:latin typeface="Arial" panose="020B0604020202020204" pitchFamily="34" charset="0"/>
                <a:cs typeface="Arial" panose="020B0604020202020204" pitchFamily="34" charset="0"/>
              </a:rPr>
              <a:t>Copy of FC’s Administrative Code</a:t>
            </a:r>
          </a:p>
        </p:txBody>
      </p:sp>
      <p:sp>
        <p:nvSpPr>
          <p:cNvPr id="4" name="Rectangle 3">
            <a:extLst>
              <a:ext uri="{FF2B5EF4-FFF2-40B4-BE49-F238E27FC236}">
                <a16:creationId xmlns:a16="http://schemas.microsoft.com/office/drawing/2014/main" id="{CFE3ED92-73F2-5412-8B8A-F4C830339EAD}"/>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94404A5D-E4F0-01CB-7D6C-5ADF2F4908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10813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EC12E-485D-0ADF-70CE-51FECDE23E06}"/>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Backup Your System</a:t>
            </a:r>
          </a:p>
        </p:txBody>
      </p:sp>
      <p:sp>
        <p:nvSpPr>
          <p:cNvPr id="3" name="Content Placeholder 2">
            <a:extLst>
              <a:ext uri="{FF2B5EF4-FFF2-40B4-BE49-F238E27FC236}">
                <a16:creationId xmlns:a16="http://schemas.microsoft.com/office/drawing/2014/main" id="{94EE8B94-553D-60AE-F30C-7582415181A7}"/>
              </a:ext>
            </a:extLst>
          </p:cNvPr>
          <p:cNvSpPr>
            <a:spLocks noGrp="1"/>
          </p:cNvSpPr>
          <p:nvPr>
            <p:ph idx="1"/>
          </p:nvPr>
        </p:nvSpPr>
        <p:spPr/>
        <p:txBody>
          <a:bodyPr>
            <a:normAutofit/>
          </a:bodyPr>
          <a:lstStyle/>
          <a:p>
            <a:r>
              <a:rPr lang="en-US" sz="2400" dirty="0">
                <a:latin typeface="Arial" panose="020B0604020202020204" pitchFamily="34" charset="0"/>
                <a:cs typeface="Arial" panose="020B0604020202020204" pitchFamily="34" charset="0"/>
              </a:rPr>
              <a:t>Backing up your financial records is crucial because they protect your financial data from loss due to errors, system failures, or unexpected events.</a:t>
            </a:r>
          </a:p>
          <a:p>
            <a:r>
              <a:rPr lang="en-US" sz="2400" dirty="0">
                <a:latin typeface="Arial" panose="020B0604020202020204" pitchFamily="34" charset="0"/>
                <a:cs typeface="Arial" panose="020B0604020202020204" pitchFamily="34" charset="0"/>
              </a:rPr>
              <a:t>There are several practical ways to back up financial data:</a:t>
            </a:r>
          </a:p>
          <a:p>
            <a:pPr lvl="1"/>
            <a:r>
              <a:rPr lang="en-US" dirty="0">
                <a:latin typeface="Arial" panose="020B0604020202020204" pitchFamily="34" charset="0"/>
                <a:cs typeface="Arial" panose="020B0604020202020204" pitchFamily="34" charset="0"/>
              </a:rPr>
              <a:t>External hard drives or USB backups provide a physical copy you control and can store securely.</a:t>
            </a:r>
          </a:p>
          <a:p>
            <a:pPr lvl="1"/>
            <a:r>
              <a:rPr lang="en-US" dirty="0">
                <a:latin typeface="Arial" panose="020B0604020202020204" pitchFamily="34" charset="0"/>
                <a:cs typeface="Arial" panose="020B0604020202020204" pitchFamily="34" charset="0"/>
              </a:rPr>
              <a:t>Accounting software backups let you save snapshots of your data at regular intervals.</a:t>
            </a:r>
          </a:p>
          <a:p>
            <a:r>
              <a:rPr lang="en-US" sz="2400" dirty="0">
                <a:latin typeface="Arial" panose="020B0604020202020204" pitchFamily="34" charset="0"/>
                <a:cs typeface="Arial" panose="020B0604020202020204" pitchFamily="34" charset="0"/>
              </a:rPr>
              <a:t>Scheduling automatic backups ensures it is done and nothing is lost</a:t>
            </a:r>
            <a:r>
              <a:rPr lang="en-US" dirty="0">
                <a:latin typeface="Arial" panose="020B0604020202020204" pitchFamily="34" charset="0"/>
                <a:cs typeface="Arial" panose="020B0604020202020204" pitchFamily="34" charset="0"/>
              </a:rPr>
              <a:t>.</a:t>
            </a:r>
          </a:p>
        </p:txBody>
      </p:sp>
      <p:sp>
        <p:nvSpPr>
          <p:cNvPr id="4" name="Rectangle 3">
            <a:extLst>
              <a:ext uri="{FF2B5EF4-FFF2-40B4-BE49-F238E27FC236}">
                <a16:creationId xmlns:a16="http://schemas.microsoft.com/office/drawing/2014/main" id="{17B4A758-9471-224D-B91C-998385795AAC}"/>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61D74CFB-B0B5-1A35-D355-EA92A93E40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31568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atin typeface="Arial" panose="020B0604020202020204" pitchFamily="34" charset="0"/>
                <a:cs typeface="Arial" panose="020B0604020202020204" pitchFamily="34" charset="0"/>
              </a:rPr>
              <a:t>5</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Assess Changes in Activities</a:t>
            </a:r>
            <a:endParaRPr lang="en-US" sz="40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lvl="1"/>
            <a:r>
              <a:rPr lang="en-US" sz="2400" dirty="0">
                <a:latin typeface="Arial" panose="020B0604020202020204" pitchFamily="34" charset="0"/>
                <a:cs typeface="Arial" panose="020B0604020202020204" pitchFamily="34" charset="0"/>
              </a:rPr>
              <a:t>Federal Grants</a:t>
            </a:r>
          </a:p>
          <a:p>
            <a:pPr lvl="2"/>
            <a:r>
              <a:rPr lang="en-US" sz="2000" dirty="0">
                <a:latin typeface="Arial" panose="020B0604020202020204" pitchFamily="34" charset="0"/>
                <a:cs typeface="Arial" panose="020B0604020202020204" pitchFamily="34" charset="0"/>
              </a:rPr>
              <a:t>Reporting Requirements, Compliance Requirements</a:t>
            </a:r>
          </a:p>
          <a:p>
            <a:pPr lvl="1"/>
            <a:r>
              <a:rPr lang="en-US" sz="2400" dirty="0">
                <a:latin typeface="Arial" panose="020B0604020202020204" pitchFamily="34" charset="0"/>
                <a:cs typeface="Arial" panose="020B0604020202020204" pitchFamily="34" charset="0"/>
              </a:rPr>
              <a:t>New taxes</a:t>
            </a:r>
          </a:p>
          <a:p>
            <a:pPr lvl="1"/>
            <a:r>
              <a:rPr lang="en-US" sz="2400" dirty="0">
                <a:latin typeface="Arial" panose="020B0604020202020204" pitchFamily="34" charset="0"/>
                <a:cs typeface="Arial" panose="020B0604020202020204" pitchFamily="34" charset="0"/>
              </a:rPr>
              <a:t>New Programs</a:t>
            </a:r>
          </a:p>
          <a:p>
            <a:pPr lvl="1"/>
            <a:r>
              <a:rPr lang="en-US" sz="2400" dirty="0">
                <a:latin typeface="Arial" panose="020B0604020202020204" pitchFamily="34" charset="0"/>
                <a:cs typeface="Arial" panose="020B0604020202020204" pitchFamily="34" charset="0"/>
              </a:rPr>
              <a:t>Changes in internal controls</a:t>
            </a:r>
          </a:p>
          <a:p>
            <a:pPr lvl="2"/>
            <a:endParaRPr lang="en-US" dirty="0">
              <a:latin typeface="Arial" panose="020B0604020202020204" pitchFamily="34" charset="0"/>
              <a:cs typeface="Arial" panose="020B0604020202020204" pitchFamily="34" charset="0"/>
            </a:endParaRPr>
          </a:p>
          <a:p>
            <a:pPr lvl="1"/>
            <a:endParaRPr lang="en-US" dirty="0"/>
          </a:p>
        </p:txBody>
      </p:sp>
      <p:sp>
        <p:nvSpPr>
          <p:cNvPr id="4" name="Rectangle 3">
            <a:extLst>
              <a:ext uri="{FF2B5EF4-FFF2-40B4-BE49-F238E27FC236}">
                <a16:creationId xmlns:a16="http://schemas.microsoft.com/office/drawing/2014/main" id="{038BF834-B231-E525-2E61-682E683FBAFC}"/>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DE6EDC9E-0E6F-C614-3E02-F8982E4621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91215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Schedule of Expenditures of Federal Awards (SEFA)</a:t>
            </a:r>
          </a:p>
        </p:txBody>
      </p:sp>
      <p:sp>
        <p:nvSpPr>
          <p:cNvPr id="3" name="Content Placeholder 2"/>
          <p:cNvSpPr>
            <a:spLocks noGrp="1"/>
          </p:cNvSpPr>
          <p:nvPr>
            <p:ph idx="1"/>
          </p:nvPr>
        </p:nvSpPr>
        <p:spPr>
          <a:xfrm>
            <a:off x="838200" y="2006496"/>
            <a:ext cx="10787402" cy="3636511"/>
          </a:xfrm>
        </p:spPr>
        <p:txBody>
          <a:bodyPr>
            <a:normAutofit/>
          </a:bodyPr>
          <a:lstStyle/>
          <a:p>
            <a:pPr>
              <a:lnSpc>
                <a:spcPct val="150000"/>
              </a:lnSpc>
            </a:pPr>
            <a:r>
              <a:rPr lang="en-US" sz="2800" dirty="0">
                <a:latin typeface="Arial" panose="020B0604020202020204" pitchFamily="34" charset="0"/>
                <a:cs typeface="Arial" panose="020B0604020202020204" pitchFamily="34" charset="0"/>
              </a:rPr>
              <a:t>You MUST submit a SEFA to DLG with 4</a:t>
            </a:r>
            <a:r>
              <a:rPr lang="en-US" sz="2800" baseline="30000" dirty="0">
                <a:latin typeface="Arial" panose="020B0604020202020204" pitchFamily="34" charset="0"/>
                <a:cs typeface="Arial" panose="020B0604020202020204" pitchFamily="34" charset="0"/>
              </a:rPr>
              <a:t>th</a:t>
            </a:r>
            <a:r>
              <a:rPr lang="en-US" sz="2800" dirty="0">
                <a:latin typeface="Arial" panose="020B0604020202020204" pitchFamily="34" charset="0"/>
                <a:cs typeface="Arial" panose="020B0604020202020204" pitchFamily="34" charset="0"/>
              </a:rPr>
              <a:t> Quarter Report</a:t>
            </a:r>
          </a:p>
          <a:p>
            <a:pPr>
              <a:lnSpc>
                <a:spcPct val="150000"/>
              </a:lnSpc>
            </a:pPr>
            <a:r>
              <a:rPr lang="en-US" sz="2800" dirty="0">
                <a:latin typeface="Arial" panose="020B0604020202020204" pitchFamily="34" charset="0"/>
                <a:cs typeface="Arial" panose="020B0604020202020204" pitchFamily="34" charset="0"/>
              </a:rPr>
              <a:t>SEFA is part of your annual financial statement</a:t>
            </a:r>
          </a:p>
          <a:p>
            <a:pPr>
              <a:lnSpc>
                <a:spcPct val="150000"/>
              </a:lnSpc>
            </a:pPr>
            <a:r>
              <a:rPr lang="en-US" sz="2800" dirty="0">
                <a:latin typeface="Arial" panose="020B0604020202020204" pitchFamily="34" charset="0"/>
                <a:cs typeface="Arial" panose="020B0604020202020204" pitchFamily="34" charset="0"/>
              </a:rPr>
              <a:t>Used to determine if you need an audit of federal awards (single audit)</a:t>
            </a:r>
          </a:p>
          <a:p>
            <a:pPr marL="0" indent="0">
              <a:lnSpc>
                <a:spcPct val="150000"/>
              </a:lnSpc>
              <a:buNone/>
            </a:pPr>
            <a:endParaRPr lang="en-US" sz="2800" dirty="0"/>
          </a:p>
        </p:txBody>
      </p:sp>
      <p:sp>
        <p:nvSpPr>
          <p:cNvPr id="4" name="Rectangle 3">
            <a:extLst>
              <a:ext uri="{FF2B5EF4-FFF2-40B4-BE49-F238E27FC236}">
                <a16:creationId xmlns:a16="http://schemas.microsoft.com/office/drawing/2014/main" id="{1BEEC518-CA72-8416-1F4E-C71BA3E6F313}"/>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A2FF92FF-2529-042A-046F-EC498B67F3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30664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Schedule of Expenditures of Federal Awards (SEFA) – Information Included</a:t>
            </a:r>
          </a:p>
        </p:txBody>
      </p:sp>
      <p:sp>
        <p:nvSpPr>
          <p:cNvPr id="3" name="Content Placeholder 2"/>
          <p:cNvSpPr>
            <a:spLocks noGrp="1"/>
          </p:cNvSpPr>
          <p:nvPr>
            <p:ph sz="half" idx="1"/>
          </p:nvPr>
        </p:nvSpPr>
        <p:spPr>
          <a:xfrm>
            <a:off x="910127" y="1825625"/>
            <a:ext cx="5185873" cy="2996995"/>
          </a:xfrm>
        </p:spPr>
        <p:txBody>
          <a:bodyPr>
            <a:normAutofit/>
          </a:bodyPr>
          <a:lstStyle/>
          <a:p>
            <a:pPr>
              <a:lnSpc>
                <a:spcPct val="150000"/>
              </a:lnSpc>
            </a:pPr>
            <a:r>
              <a:rPr lang="en-US" sz="2800" dirty="0">
                <a:latin typeface="Arial" panose="020B0604020202020204" pitchFamily="34" charset="0"/>
                <a:cs typeface="Arial" panose="020B0604020202020204" pitchFamily="34" charset="0"/>
              </a:rPr>
              <a:t>Federal Grantor</a:t>
            </a:r>
          </a:p>
          <a:p>
            <a:pPr>
              <a:lnSpc>
                <a:spcPct val="150000"/>
              </a:lnSpc>
            </a:pPr>
            <a:r>
              <a:rPr lang="en-US" sz="2800" dirty="0">
                <a:latin typeface="Arial" panose="020B0604020202020204" pitchFamily="34" charset="0"/>
                <a:cs typeface="Arial" panose="020B0604020202020204" pitchFamily="34" charset="0"/>
              </a:rPr>
              <a:t>Pass-Thru Agency</a:t>
            </a:r>
          </a:p>
          <a:p>
            <a:pPr>
              <a:lnSpc>
                <a:spcPct val="150000"/>
              </a:lnSpc>
            </a:pPr>
            <a:r>
              <a:rPr lang="en-US" sz="2800" dirty="0">
                <a:latin typeface="Arial" panose="020B0604020202020204" pitchFamily="34" charset="0"/>
                <a:cs typeface="Arial" panose="020B0604020202020204" pitchFamily="34" charset="0"/>
              </a:rPr>
              <a:t>Program or Cluster Title</a:t>
            </a:r>
          </a:p>
          <a:p>
            <a:pPr>
              <a:lnSpc>
                <a:spcPct val="150000"/>
              </a:lnSpc>
            </a:pPr>
            <a:r>
              <a:rPr lang="en-US" sz="2800" dirty="0">
                <a:latin typeface="Arial" panose="020B0604020202020204" pitchFamily="34" charset="0"/>
                <a:cs typeface="Arial" panose="020B0604020202020204" pitchFamily="34" charset="0"/>
              </a:rPr>
              <a:t>Federal ALN Number</a:t>
            </a:r>
          </a:p>
        </p:txBody>
      </p:sp>
      <p:sp>
        <p:nvSpPr>
          <p:cNvPr id="5" name="Content Placeholder 4"/>
          <p:cNvSpPr>
            <a:spLocks noGrp="1"/>
          </p:cNvSpPr>
          <p:nvPr>
            <p:ph sz="half" idx="2"/>
          </p:nvPr>
        </p:nvSpPr>
        <p:spPr>
          <a:xfrm>
            <a:off x="6172200" y="1913940"/>
            <a:ext cx="5181600" cy="3468270"/>
          </a:xfrm>
        </p:spPr>
        <p:txBody>
          <a:bodyPr>
            <a:normAutofit/>
          </a:bodyPr>
          <a:lstStyle/>
          <a:p>
            <a:pPr>
              <a:lnSpc>
                <a:spcPct val="110000"/>
              </a:lnSpc>
            </a:pPr>
            <a:r>
              <a:rPr lang="en-US" sz="2800" dirty="0">
                <a:latin typeface="Arial" panose="020B0604020202020204" pitchFamily="34" charset="0"/>
                <a:cs typeface="Arial" panose="020B0604020202020204" pitchFamily="34" charset="0"/>
              </a:rPr>
              <a:t>Pass Through Entity’s Identifying Number</a:t>
            </a:r>
          </a:p>
          <a:p>
            <a:r>
              <a:rPr lang="en-US" sz="2800" dirty="0">
                <a:latin typeface="Arial" panose="020B0604020202020204" pitchFamily="34" charset="0"/>
                <a:cs typeface="Arial" panose="020B0604020202020204" pitchFamily="34" charset="0"/>
              </a:rPr>
              <a:t>Amount Provided to Subrecipients</a:t>
            </a:r>
          </a:p>
          <a:p>
            <a:pPr>
              <a:lnSpc>
                <a:spcPct val="150000"/>
              </a:lnSpc>
            </a:pPr>
            <a:r>
              <a:rPr lang="en-US" sz="2800" dirty="0">
                <a:latin typeface="Arial" panose="020B0604020202020204" pitchFamily="34" charset="0"/>
                <a:cs typeface="Arial" panose="020B0604020202020204" pitchFamily="34" charset="0"/>
              </a:rPr>
              <a:t>Amount Expended</a:t>
            </a:r>
          </a:p>
          <a:p>
            <a:endParaRPr lang="en-US" dirty="0"/>
          </a:p>
        </p:txBody>
      </p:sp>
      <p:sp>
        <p:nvSpPr>
          <p:cNvPr id="4" name="Rectangle 3">
            <a:extLst>
              <a:ext uri="{FF2B5EF4-FFF2-40B4-BE49-F238E27FC236}">
                <a16:creationId xmlns:a16="http://schemas.microsoft.com/office/drawing/2014/main" id="{0906076A-430F-9732-A33E-5112B9E41788}"/>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6" name="Picture 4">
            <a:extLst>
              <a:ext uri="{FF2B5EF4-FFF2-40B4-BE49-F238E27FC236}">
                <a16:creationId xmlns:a16="http://schemas.microsoft.com/office/drawing/2014/main" id="{0402D9F5-19A9-341F-0B20-A9202DF2B8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73972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06885" y="5729590"/>
            <a:ext cx="10571998" cy="970450"/>
          </a:xfrm>
        </p:spPr>
        <p:txBody>
          <a:bodyPr/>
          <a:lstStyle/>
          <a:p>
            <a:r>
              <a:rPr lang="en-US" sz="2400" dirty="0"/>
              <a:t>Excel file can be found on DLG Website</a:t>
            </a:r>
          </a:p>
        </p:txBody>
      </p:sp>
      <p:sp>
        <p:nvSpPr>
          <p:cNvPr id="2" name="Rectangle 1">
            <a:extLst>
              <a:ext uri="{FF2B5EF4-FFF2-40B4-BE49-F238E27FC236}">
                <a16:creationId xmlns:a16="http://schemas.microsoft.com/office/drawing/2014/main" id="{7C8C8C6C-175E-DCB9-E291-FB6EDFAE350D}"/>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3" name="Picture 4">
            <a:extLst>
              <a:ext uri="{FF2B5EF4-FFF2-40B4-BE49-F238E27FC236}">
                <a16:creationId xmlns:a16="http://schemas.microsoft.com/office/drawing/2014/main" id="{D429323B-604D-1371-E8E5-4DDE1B8819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pic>
        <p:nvPicPr>
          <p:cNvPr id="9" name="Content Placeholder 8">
            <a:extLst>
              <a:ext uri="{FF2B5EF4-FFF2-40B4-BE49-F238E27FC236}">
                <a16:creationId xmlns:a16="http://schemas.microsoft.com/office/drawing/2014/main" id="{064B729C-A8DB-C6E0-F048-357B22646B30}"/>
              </a:ext>
            </a:extLst>
          </p:cNvPr>
          <p:cNvPicPr>
            <a:picLocks noGrp="1" noChangeAspect="1"/>
          </p:cNvPicPr>
          <p:nvPr>
            <p:ph idx="1"/>
          </p:nvPr>
        </p:nvPicPr>
        <p:blipFill>
          <a:blip r:embed="rId4"/>
          <a:stretch>
            <a:fillRect/>
          </a:stretch>
        </p:blipFill>
        <p:spPr>
          <a:xfrm>
            <a:off x="1413117" y="1949"/>
            <a:ext cx="8993529" cy="5956867"/>
          </a:xfrm>
          <a:prstGeom prst="rect">
            <a:avLst/>
          </a:prstGeom>
        </p:spPr>
      </p:pic>
    </p:spTree>
    <p:extLst>
      <p:ext uri="{BB962C8B-B14F-4D97-AF65-F5344CB8AC3E}">
        <p14:creationId xmlns:p14="http://schemas.microsoft.com/office/powerpoint/2010/main" val="27874777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When do you need a single audit?</a:t>
            </a:r>
          </a:p>
        </p:txBody>
      </p:sp>
      <p:sp>
        <p:nvSpPr>
          <p:cNvPr id="3" name="Content Placeholder 2"/>
          <p:cNvSpPr>
            <a:spLocks noGrp="1"/>
          </p:cNvSpPr>
          <p:nvPr>
            <p:ph idx="1"/>
          </p:nvPr>
        </p:nvSpPr>
        <p:spPr>
          <a:xfrm>
            <a:off x="838200" y="2227623"/>
            <a:ext cx="10554574" cy="3194257"/>
          </a:xfrm>
        </p:spPr>
        <p:txBody>
          <a:bodyPr>
            <a:normAutofit/>
          </a:bodyPr>
          <a:lstStyle/>
          <a:p>
            <a:r>
              <a:rPr lang="en-US" b="1" dirty="0">
                <a:latin typeface="Arial" panose="020B0604020202020204" pitchFamily="34" charset="0"/>
                <a:cs typeface="Arial" panose="020B0604020202020204" pitchFamily="34" charset="0"/>
              </a:rPr>
              <a:t>New Threshold:</a:t>
            </a:r>
            <a:r>
              <a:rPr lang="en-US" dirty="0">
                <a:latin typeface="Arial" panose="020B0604020202020204" pitchFamily="34" charset="0"/>
                <a:cs typeface="Arial" panose="020B0604020202020204" pitchFamily="34" charset="0"/>
              </a:rPr>
              <a:t> The threshold for a single audit is  </a:t>
            </a:r>
            <a:r>
              <a:rPr lang="en-US" b="1" u="sng" dirty="0">
                <a:latin typeface="Arial" panose="020B0604020202020204" pitchFamily="34" charset="0"/>
                <a:cs typeface="Arial" panose="020B0604020202020204" pitchFamily="34" charset="0"/>
              </a:rPr>
              <a:t>$1 million </a:t>
            </a:r>
            <a:r>
              <a:rPr lang="en-US" dirty="0">
                <a:latin typeface="Arial" panose="020B0604020202020204" pitchFamily="34" charset="0"/>
                <a:cs typeface="Arial" panose="020B0604020202020204" pitchFamily="34" charset="0"/>
              </a:rPr>
              <a:t>in federal funds expended, effective </a:t>
            </a:r>
            <a:r>
              <a:rPr lang="en-US" b="1" dirty="0">
                <a:latin typeface="Arial" panose="020B0604020202020204" pitchFamily="34" charset="0"/>
                <a:cs typeface="Arial" panose="020B0604020202020204" pitchFamily="34" charset="0"/>
              </a:rPr>
              <a:t>for fiscal years starting on or after October 1, 2024</a:t>
            </a:r>
          </a:p>
          <a:p>
            <a:r>
              <a:rPr lang="en-US" sz="3200" dirty="0">
                <a:latin typeface="Arial" panose="020B0604020202020204" pitchFamily="34" charset="0"/>
                <a:cs typeface="Arial" panose="020B0604020202020204" pitchFamily="34" charset="0"/>
              </a:rPr>
              <a:t>Prior Fiscal Years - $750,000</a:t>
            </a:r>
          </a:p>
        </p:txBody>
      </p:sp>
      <p:sp>
        <p:nvSpPr>
          <p:cNvPr id="4" name="Rectangle 3">
            <a:extLst>
              <a:ext uri="{FF2B5EF4-FFF2-40B4-BE49-F238E27FC236}">
                <a16:creationId xmlns:a16="http://schemas.microsoft.com/office/drawing/2014/main" id="{8D64798C-8ECA-4EC5-279B-BAEEB1EDE192}"/>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F1BC15CA-0501-500D-8417-515B3C318B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5253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latin typeface="Arial" panose="020B0604020202020204" pitchFamily="34" charset="0"/>
                <a:cs typeface="Arial" panose="020B0604020202020204" pitchFamily="34" charset="0"/>
              </a:rPr>
              <a:t>6</a:t>
            </a:r>
            <a:r>
              <a:rPr lang="en-US" dirty="0">
                <a:latin typeface="Arial" panose="020B0604020202020204" pitchFamily="34" charset="0"/>
                <a:cs typeface="Arial" panose="020B0604020202020204" pitchFamily="34" charset="0"/>
              </a:rPr>
              <a:t>. </a:t>
            </a:r>
            <a:r>
              <a:rPr lang="en-US" sz="3600" b="1" dirty="0">
                <a:latin typeface="Arial" panose="020B0604020202020204" pitchFamily="34" charset="0"/>
                <a:cs typeface="Arial" panose="020B0604020202020204" pitchFamily="34" charset="0"/>
              </a:rPr>
              <a:t>Develop timeline and assign responsibility</a:t>
            </a:r>
          </a:p>
        </p:txBody>
      </p:sp>
      <p:sp>
        <p:nvSpPr>
          <p:cNvPr id="3" name="Content Placeholder 2"/>
          <p:cNvSpPr>
            <a:spLocks noGrp="1"/>
          </p:cNvSpPr>
          <p:nvPr>
            <p:ph idx="1"/>
          </p:nvPr>
        </p:nvSpPr>
        <p:spPr>
          <a:xfrm>
            <a:off x="998621" y="1583054"/>
            <a:ext cx="10515600" cy="4351338"/>
          </a:xfrm>
        </p:spPr>
        <p:txBody>
          <a:bodyPr>
            <a:normAutofit/>
          </a:bodyPr>
          <a:lstStyle/>
          <a:p>
            <a:pPr lvl="1"/>
            <a:r>
              <a:rPr lang="en-US" sz="3200" dirty="0">
                <a:latin typeface="Arial" panose="020B0604020202020204" pitchFamily="34" charset="0"/>
                <a:cs typeface="Arial" panose="020B0604020202020204" pitchFamily="34" charset="0"/>
              </a:rPr>
              <a:t>Review list of records and items needed for audit</a:t>
            </a:r>
          </a:p>
          <a:p>
            <a:pPr lvl="2"/>
            <a:r>
              <a:rPr lang="en-US" sz="3000" dirty="0">
                <a:latin typeface="Arial" panose="020B0604020202020204" pitchFamily="34" charset="0"/>
                <a:cs typeface="Arial" panose="020B0604020202020204" pitchFamily="34" charset="0"/>
              </a:rPr>
              <a:t>Who is responsible to compile these records</a:t>
            </a:r>
          </a:p>
          <a:p>
            <a:pPr lvl="2"/>
            <a:r>
              <a:rPr lang="en-US" sz="3000" dirty="0">
                <a:latin typeface="Arial" panose="020B0604020202020204" pitchFamily="34" charset="0"/>
                <a:cs typeface="Arial" panose="020B0604020202020204" pitchFamily="34" charset="0"/>
              </a:rPr>
              <a:t>Tackle the most difficult, complex, or time-consuming areas first so items will be available when the auditor arrives</a:t>
            </a:r>
          </a:p>
          <a:p>
            <a:pPr lvl="2"/>
            <a:r>
              <a:rPr lang="en-US" sz="3000" dirty="0">
                <a:latin typeface="Arial" panose="020B0604020202020204" pitchFamily="34" charset="0"/>
                <a:cs typeface="Arial" panose="020B0604020202020204" pitchFamily="34" charset="0"/>
              </a:rPr>
              <a:t>Notify others in the county that the auditors will be coming</a:t>
            </a:r>
          </a:p>
          <a:p>
            <a:pPr lvl="3"/>
            <a:r>
              <a:rPr lang="en-US" sz="2800" dirty="0">
                <a:latin typeface="Arial" panose="020B0604020202020204" pitchFamily="34" charset="0"/>
                <a:cs typeface="Arial" panose="020B0604020202020204" pitchFamily="34" charset="0"/>
              </a:rPr>
              <a:t>Jailer, Finance Officer, Occupational Tax Director, etc…</a:t>
            </a:r>
          </a:p>
          <a:p>
            <a:pPr marL="1371600" lvl="3" indent="0">
              <a:buNone/>
            </a:pPr>
            <a:endParaRPr lang="en-US" sz="2800" dirty="0"/>
          </a:p>
        </p:txBody>
      </p:sp>
      <p:sp>
        <p:nvSpPr>
          <p:cNvPr id="4" name="Rectangle 3">
            <a:extLst>
              <a:ext uri="{FF2B5EF4-FFF2-40B4-BE49-F238E27FC236}">
                <a16:creationId xmlns:a16="http://schemas.microsoft.com/office/drawing/2014/main" id="{F3C93C1C-D6C8-8844-4E1A-F0933963A990}"/>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A80A9823-F8CE-DD98-56E4-3B9E3F9DEA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39126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atin typeface="Arial" panose="020B0604020202020204" pitchFamily="34" charset="0"/>
                <a:cs typeface="Arial" panose="020B0604020202020204" pitchFamily="34" charset="0"/>
              </a:rPr>
              <a:t>7</a:t>
            </a:r>
            <a:r>
              <a:rPr lang="en-US" dirty="0">
                <a:latin typeface="Arial" panose="020B0604020202020204" pitchFamily="34" charset="0"/>
                <a:cs typeface="Arial" panose="020B0604020202020204" pitchFamily="34" charset="0"/>
              </a:rPr>
              <a:t>. </a:t>
            </a:r>
            <a:r>
              <a:rPr lang="en-US" sz="4000" b="1" dirty="0">
                <a:latin typeface="Arial" panose="020B0604020202020204" pitchFamily="34" charset="0"/>
                <a:cs typeface="Arial" panose="020B0604020202020204" pitchFamily="34" charset="0"/>
              </a:rPr>
              <a:t>Perform Self Review</a:t>
            </a:r>
          </a:p>
        </p:txBody>
      </p:sp>
      <p:sp>
        <p:nvSpPr>
          <p:cNvPr id="3" name="Content Placeholder 2"/>
          <p:cNvSpPr>
            <a:spLocks noGrp="1"/>
          </p:cNvSpPr>
          <p:nvPr>
            <p:ph idx="1"/>
          </p:nvPr>
        </p:nvSpPr>
        <p:spPr>
          <a:xfrm>
            <a:off x="838200" y="1690688"/>
            <a:ext cx="10515600" cy="4351338"/>
          </a:xfrm>
        </p:spPr>
        <p:txBody>
          <a:bodyPr/>
          <a:lstStyle/>
          <a:p>
            <a:pPr marL="457200" lvl="1" indent="0">
              <a:buNone/>
            </a:pPr>
            <a:endParaRPr lang="en-US" dirty="0"/>
          </a:p>
          <a:p>
            <a:pPr lvl="1"/>
            <a:r>
              <a:rPr lang="en-US" sz="3200" dirty="0">
                <a:latin typeface="Arial" panose="020B0604020202020204" pitchFamily="34" charset="0"/>
                <a:cs typeface="Arial" panose="020B0604020202020204" pitchFamily="34" charset="0"/>
              </a:rPr>
              <a:t>Is your financial statement ready for an Audit?</a:t>
            </a:r>
          </a:p>
        </p:txBody>
      </p:sp>
      <p:sp>
        <p:nvSpPr>
          <p:cNvPr id="5" name="Rectangle 4">
            <a:extLst>
              <a:ext uri="{FF2B5EF4-FFF2-40B4-BE49-F238E27FC236}">
                <a16:creationId xmlns:a16="http://schemas.microsoft.com/office/drawing/2014/main" id="{1B492D3C-5769-C6B3-C10D-2D2B241C186C}"/>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6" name="Picture 4">
            <a:extLst>
              <a:ext uri="{FF2B5EF4-FFF2-40B4-BE49-F238E27FC236}">
                <a16:creationId xmlns:a16="http://schemas.microsoft.com/office/drawing/2014/main" id="{193889BF-8943-06A4-B112-B8D4413955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0275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Financial Statement</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Tips</a:t>
            </a:r>
          </a:p>
        </p:txBody>
      </p:sp>
      <p:sp>
        <p:nvSpPr>
          <p:cNvPr id="3" name="Content Placeholder 2"/>
          <p:cNvSpPr>
            <a:spLocks noGrp="1"/>
          </p:cNvSpPr>
          <p:nvPr>
            <p:ph idx="1"/>
          </p:nvPr>
        </p:nvSpPr>
        <p:spPr>
          <a:xfrm>
            <a:off x="838200" y="1829820"/>
            <a:ext cx="10554574" cy="3636511"/>
          </a:xfrm>
        </p:spPr>
        <p:txBody>
          <a:bodyPr>
            <a:normAutofit/>
          </a:bodyPr>
          <a:lstStyle/>
          <a:p>
            <a:pPr>
              <a:lnSpc>
                <a:spcPct val="150000"/>
              </a:lnSpc>
            </a:pPr>
            <a:r>
              <a:rPr lang="en-US" sz="2800" dirty="0">
                <a:latin typeface="Arial" panose="020B0604020202020204" pitchFamily="34" charset="0"/>
                <a:cs typeface="Arial" panose="020B0604020202020204" pitchFamily="34" charset="0"/>
              </a:rPr>
              <a:t>Make sure the information is CORRECT</a:t>
            </a:r>
          </a:p>
          <a:p>
            <a:pPr lvl="1">
              <a:lnSpc>
                <a:spcPct val="150000"/>
              </a:lnSpc>
            </a:pPr>
            <a:r>
              <a:rPr lang="en-US" sz="2600" dirty="0">
                <a:latin typeface="Arial" panose="020B0604020202020204" pitchFamily="34" charset="0"/>
                <a:cs typeface="Arial" panose="020B0604020202020204" pitchFamily="34" charset="0"/>
              </a:rPr>
              <a:t>Agrees to Ledgers and ending reconciled cash balance</a:t>
            </a:r>
          </a:p>
          <a:p>
            <a:pPr>
              <a:lnSpc>
                <a:spcPct val="150000"/>
              </a:lnSpc>
            </a:pPr>
            <a:r>
              <a:rPr lang="en-US" sz="2800" dirty="0">
                <a:latin typeface="Arial" panose="020B0604020202020204" pitchFamily="34" charset="0"/>
                <a:cs typeface="Arial" panose="020B0604020202020204" pitchFamily="34" charset="0"/>
              </a:rPr>
              <a:t>Mathematically Accurate</a:t>
            </a:r>
          </a:p>
          <a:p>
            <a:pPr>
              <a:lnSpc>
                <a:spcPct val="110000"/>
              </a:lnSpc>
            </a:pPr>
            <a:r>
              <a:rPr lang="en-US" sz="2800" dirty="0">
                <a:latin typeface="Arial" panose="020B0604020202020204" pitchFamily="34" charset="0"/>
                <a:cs typeface="Arial" panose="020B0604020202020204" pitchFamily="34" charset="0"/>
              </a:rPr>
              <a:t>Reported Budget amounts agree to Original Budget and Approved Amendments</a:t>
            </a:r>
          </a:p>
          <a:p>
            <a:pPr>
              <a:lnSpc>
                <a:spcPct val="150000"/>
              </a:lnSpc>
            </a:pPr>
            <a:endParaRPr lang="en-US" sz="2800" dirty="0"/>
          </a:p>
        </p:txBody>
      </p:sp>
      <p:sp>
        <p:nvSpPr>
          <p:cNvPr id="4" name="Rectangle 3">
            <a:extLst>
              <a:ext uri="{FF2B5EF4-FFF2-40B4-BE49-F238E27FC236}">
                <a16:creationId xmlns:a16="http://schemas.microsoft.com/office/drawing/2014/main" id="{50B3EFE0-66BC-A9D9-B928-B51BFA7CBCD6}"/>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DE0F2839-121B-D972-2F45-2E31A02159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71272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Financial Statement Tips</a:t>
            </a:r>
          </a:p>
        </p:txBody>
      </p:sp>
      <p:sp>
        <p:nvSpPr>
          <p:cNvPr id="3" name="Content Placeholder 2"/>
          <p:cNvSpPr>
            <a:spLocks noGrp="1"/>
          </p:cNvSpPr>
          <p:nvPr>
            <p:ph idx="1"/>
          </p:nvPr>
        </p:nvSpPr>
        <p:spPr>
          <a:xfrm>
            <a:off x="799226" y="1867365"/>
            <a:ext cx="10554574" cy="3020391"/>
          </a:xfrm>
        </p:spPr>
        <p:txBody>
          <a:bodyPr>
            <a:normAutofit/>
          </a:bodyPr>
          <a:lstStyle/>
          <a:p>
            <a:r>
              <a:rPr lang="en-US" sz="2800" dirty="0">
                <a:latin typeface="Arial" panose="020B0604020202020204" pitchFamily="34" charset="0"/>
                <a:cs typeface="Arial" panose="020B0604020202020204" pitchFamily="34" charset="0"/>
              </a:rPr>
              <a:t>All Cash Transfers between funds are approved by FC and recorded</a:t>
            </a:r>
          </a:p>
          <a:p>
            <a:r>
              <a:rPr lang="en-US" sz="2800" dirty="0">
                <a:latin typeface="Arial" panose="020B0604020202020204" pitchFamily="34" charset="0"/>
                <a:cs typeface="Arial" panose="020B0604020202020204" pitchFamily="34" charset="0"/>
              </a:rPr>
              <a:t>All Budget Appropriation Transfers are included and agree</a:t>
            </a:r>
          </a:p>
          <a:p>
            <a:r>
              <a:rPr lang="en-US" sz="2800" dirty="0">
                <a:latin typeface="Arial" panose="020B0604020202020204" pitchFamily="34" charset="0"/>
                <a:cs typeface="Arial" panose="020B0604020202020204" pitchFamily="34" charset="0"/>
              </a:rPr>
              <a:t>Includes All Debt of County, </a:t>
            </a:r>
            <a:r>
              <a:rPr lang="en-US" sz="2800" b="1" u="sng" dirty="0">
                <a:latin typeface="Arial" panose="020B0604020202020204" pitchFamily="34" charset="0"/>
                <a:cs typeface="Arial" panose="020B0604020202020204" pitchFamily="34" charset="0"/>
              </a:rPr>
              <a:t>Including PPC Debts</a:t>
            </a:r>
          </a:p>
          <a:p>
            <a:r>
              <a:rPr lang="en-US" sz="2800" dirty="0">
                <a:latin typeface="Arial" panose="020B0604020202020204" pitchFamily="34" charset="0"/>
                <a:cs typeface="Arial" panose="020B0604020202020204" pitchFamily="34" charset="0"/>
              </a:rPr>
              <a:t>Don’t Overspend Budgets</a:t>
            </a:r>
          </a:p>
        </p:txBody>
      </p:sp>
      <p:sp>
        <p:nvSpPr>
          <p:cNvPr id="4" name="Rectangle 3">
            <a:extLst>
              <a:ext uri="{FF2B5EF4-FFF2-40B4-BE49-F238E27FC236}">
                <a16:creationId xmlns:a16="http://schemas.microsoft.com/office/drawing/2014/main" id="{2EEE0A8F-A313-C7BA-30CF-3BF62B87675A}"/>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AA1F3F9C-68EF-CED0-92BA-8C831FC91C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69250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latin typeface="Arial" panose="020B0604020202020204" pitchFamily="34" charset="0"/>
                <a:cs typeface="Arial" panose="020B0604020202020204" pitchFamily="34" charset="0"/>
              </a:rPr>
              <a:t>Why Do The Financial Statement Tips Matter?</a:t>
            </a:r>
          </a:p>
        </p:txBody>
      </p:sp>
      <p:sp>
        <p:nvSpPr>
          <p:cNvPr id="3" name="Content Placeholder 2"/>
          <p:cNvSpPr>
            <a:spLocks noGrp="1"/>
          </p:cNvSpPr>
          <p:nvPr>
            <p:ph idx="1"/>
          </p:nvPr>
        </p:nvSpPr>
        <p:spPr>
          <a:xfrm>
            <a:off x="662364" y="1610744"/>
            <a:ext cx="10867271" cy="3636511"/>
          </a:xfrm>
        </p:spPr>
        <p:txBody>
          <a:bodyPr>
            <a:normAutofit/>
          </a:bodyPr>
          <a:lstStyle/>
          <a:p>
            <a:pPr marL="0" indent="0">
              <a:lnSpc>
                <a:spcPct val="150000"/>
              </a:lnSpc>
              <a:buNone/>
            </a:pPr>
            <a:r>
              <a:rPr lang="en-US" sz="2800" dirty="0">
                <a:latin typeface="Arial" panose="020B0604020202020204" pitchFamily="34" charset="0"/>
                <a:cs typeface="Arial" panose="020B0604020202020204" pitchFamily="34" charset="0"/>
              </a:rPr>
              <a:t>Your Fourth Quarter Report is the financial statement being audited.  </a:t>
            </a:r>
          </a:p>
          <a:p>
            <a:pPr marL="0" indent="0" algn="ctr">
              <a:lnSpc>
                <a:spcPct val="150000"/>
              </a:lnSpc>
              <a:buNone/>
            </a:pPr>
            <a:r>
              <a:rPr lang="en-US" sz="4000" b="1" dirty="0">
                <a:latin typeface="Arial" panose="020B0604020202020204" pitchFamily="34" charset="0"/>
                <a:cs typeface="Arial" panose="020B0604020202020204" pitchFamily="34" charset="0"/>
              </a:rPr>
              <a:t>Errors = Audit Findings</a:t>
            </a:r>
          </a:p>
          <a:p>
            <a:pPr marL="0" indent="0">
              <a:lnSpc>
                <a:spcPct val="150000"/>
              </a:lnSpc>
              <a:buNone/>
            </a:pPr>
            <a:endParaRPr lang="en-US" sz="2800" dirty="0"/>
          </a:p>
        </p:txBody>
      </p:sp>
      <p:sp>
        <p:nvSpPr>
          <p:cNvPr id="5" name="Rectangle 4">
            <a:extLst>
              <a:ext uri="{FF2B5EF4-FFF2-40B4-BE49-F238E27FC236}">
                <a16:creationId xmlns:a16="http://schemas.microsoft.com/office/drawing/2014/main" id="{87B91515-4AE3-4173-7334-F8BF143936C7}"/>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6" name="Picture 4">
            <a:extLst>
              <a:ext uri="{FF2B5EF4-FFF2-40B4-BE49-F238E27FC236}">
                <a16:creationId xmlns:a16="http://schemas.microsoft.com/office/drawing/2014/main" id="{79320E7E-F8C4-A90D-FE9D-C25EDD547E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38802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B2022-6747-79FC-E61E-57C18F4DCD85}"/>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Errors Seen on Quarterly Reports</a:t>
            </a:r>
          </a:p>
        </p:txBody>
      </p:sp>
      <p:sp>
        <p:nvSpPr>
          <p:cNvPr id="3" name="Content Placeholder 2">
            <a:extLst>
              <a:ext uri="{FF2B5EF4-FFF2-40B4-BE49-F238E27FC236}">
                <a16:creationId xmlns:a16="http://schemas.microsoft.com/office/drawing/2014/main" id="{60593907-6F00-E376-B34B-88BCA28CBDE3}"/>
              </a:ext>
            </a:extLst>
          </p:cNvPr>
          <p:cNvSpPr>
            <a:spLocks noGrp="1"/>
          </p:cNvSpPr>
          <p:nvPr>
            <p:ph idx="1"/>
          </p:nvPr>
        </p:nvSpPr>
        <p:spPr/>
        <p:txBody>
          <a:bodyPr/>
          <a:lstStyle/>
          <a:p>
            <a:pPr lvl="0"/>
            <a:r>
              <a:rPr lang="en-US" dirty="0"/>
              <a:t>Does not agree to the Final Budget</a:t>
            </a:r>
          </a:p>
          <a:p>
            <a:r>
              <a:rPr lang="en-US" dirty="0"/>
              <a:t>Debt Not Accurately Reported</a:t>
            </a:r>
          </a:p>
          <a:p>
            <a:r>
              <a:rPr lang="en-US" dirty="0"/>
              <a:t>Cash Balances per Summary do not agree to Bank Reconciliations</a:t>
            </a:r>
          </a:p>
          <a:p>
            <a:pPr lvl="0"/>
            <a:r>
              <a:rPr lang="en-US" dirty="0"/>
              <a:t>Beginning balance does not agree to prior year ending balance</a:t>
            </a:r>
          </a:p>
          <a:p>
            <a:pPr marL="0" indent="0">
              <a:buNone/>
            </a:pPr>
            <a:endParaRPr lang="en-US" dirty="0"/>
          </a:p>
        </p:txBody>
      </p:sp>
      <p:sp>
        <p:nvSpPr>
          <p:cNvPr id="5" name="Rectangle 4">
            <a:extLst>
              <a:ext uri="{FF2B5EF4-FFF2-40B4-BE49-F238E27FC236}">
                <a16:creationId xmlns:a16="http://schemas.microsoft.com/office/drawing/2014/main" id="{0758D0B2-1D97-3C72-115B-080A3A86B494}"/>
              </a:ext>
            </a:extLst>
          </p:cNvPr>
          <p:cNvSpPr/>
          <p:nvPr/>
        </p:nvSpPr>
        <p:spPr>
          <a:xfrm>
            <a:off x="0" y="5958817"/>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6" name="Picture 5">
            <a:extLst>
              <a:ext uri="{FF2B5EF4-FFF2-40B4-BE49-F238E27FC236}">
                <a16:creationId xmlns:a16="http://schemas.microsoft.com/office/drawing/2014/main" id="{78CC0887-0725-3868-8958-7B8F281975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0153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BD659E4-035E-8218-C98D-16A4421DABD6}"/>
              </a:ext>
            </a:extLst>
          </p:cNvPr>
          <p:cNvSpPr>
            <a:spLocks noGrp="1"/>
          </p:cNvSpPr>
          <p:nvPr>
            <p:ph type="title"/>
          </p:nvPr>
        </p:nvSpPr>
        <p:spPr/>
        <p:txBody>
          <a:bodyPr>
            <a:normAutofit/>
          </a:bodyPr>
          <a:lstStyle/>
          <a:p>
            <a:r>
              <a:rPr lang="en-US" sz="3200" dirty="0">
                <a:latin typeface="Arial" panose="020B0604020202020204" pitchFamily="34" charset="0"/>
                <a:cs typeface="Arial" panose="020B0604020202020204" pitchFamily="34" charset="0"/>
              </a:rPr>
              <a:t>Example: Final Budget Does Not Agree to Quarterly Report</a:t>
            </a:r>
          </a:p>
        </p:txBody>
      </p:sp>
      <p:pic>
        <p:nvPicPr>
          <p:cNvPr id="9" name="Content Placeholder 8">
            <a:extLst>
              <a:ext uri="{FF2B5EF4-FFF2-40B4-BE49-F238E27FC236}">
                <a16:creationId xmlns:a16="http://schemas.microsoft.com/office/drawing/2014/main" id="{135B58AA-5DCE-82EC-C6C3-563087C97621}"/>
              </a:ext>
            </a:extLst>
          </p:cNvPr>
          <p:cNvPicPr>
            <a:picLocks noGrp="1" noChangeAspect="1"/>
          </p:cNvPicPr>
          <p:nvPr>
            <p:ph type="clipArt" sz="half" idx="1"/>
          </p:nvPr>
        </p:nvPicPr>
        <p:blipFill>
          <a:blip r:embed="rId2"/>
          <a:stretch>
            <a:fillRect/>
          </a:stretch>
        </p:blipFill>
        <p:spPr>
          <a:xfrm>
            <a:off x="304800" y="1701090"/>
            <a:ext cx="9512968" cy="1143000"/>
          </a:xfrm>
          <a:prstGeom prst="rect">
            <a:avLst/>
          </a:prstGeom>
        </p:spPr>
      </p:pic>
      <p:sp>
        <p:nvSpPr>
          <p:cNvPr id="11" name="Text Placeholder 10">
            <a:extLst>
              <a:ext uri="{FF2B5EF4-FFF2-40B4-BE49-F238E27FC236}">
                <a16:creationId xmlns:a16="http://schemas.microsoft.com/office/drawing/2014/main" id="{C8538003-615F-8E28-D488-B86F6D8C0E81}"/>
              </a:ext>
            </a:extLst>
          </p:cNvPr>
          <p:cNvSpPr>
            <a:spLocks noGrp="1"/>
          </p:cNvSpPr>
          <p:nvPr>
            <p:ph type="body" sz="half" idx="2"/>
          </p:nvPr>
        </p:nvSpPr>
        <p:spPr>
          <a:xfrm>
            <a:off x="304800" y="3258453"/>
            <a:ext cx="11085094" cy="1143000"/>
          </a:xfrm>
        </p:spPr>
        <p:txBody>
          <a:bodyPr>
            <a:normAutofit lnSpcReduction="10000"/>
          </a:bodyPr>
          <a:lstStyle/>
          <a:p>
            <a:pPr algn="just"/>
            <a:r>
              <a:rPr lang="en-US" dirty="0">
                <a:latin typeface="Arial" panose="020B0604020202020204" pitchFamily="34" charset="0"/>
                <a:cs typeface="Arial" panose="020B0604020202020204" pitchFamily="34" charset="0"/>
              </a:rPr>
              <a:t>Recapped Budget and Budget Amendments for the General Fund did not agree to the 4</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Quarterly Report’s total General Fund Budget.</a:t>
            </a:r>
          </a:p>
        </p:txBody>
      </p:sp>
      <p:sp>
        <p:nvSpPr>
          <p:cNvPr id="12" name="Rectangle 11">
            <a:extLst>
              <a:ext uri="{FF2B5EF4-FFF2-40B4-BE49-F238E27FC236}">
                <a16:creationId xmlns:a16="http://schemas.microsoft.com/office/drawing/2014/main" id="{C3832DFF-7BCC-E179-5462-15D2ECF022E1}"/>
              </a:ext>
            </a:extLst>
          </p:cNvPr>
          <p:cNvSpPr/>
          <p:nvPr/>
        </p:nvSpPr>
        <p:spPr>
          <a:xfrm>
            <a:off x="0" y="5958817"/>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14" name="Picture 13">
            <a:extLst>
              <a:ext uri="{FF2B5EF4-FFF2-40B4-BE49-F238E27FC236}">
                <a16:creationId xmlns:a16="http://schemas.microsoft.com/office/drawing/2014/main" id="{53C4C5FB-DD00-D226-E51B-DF44AC3594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59967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77FF5-0127-3C76-505A-7F0A14832E9E}"/>
              </a:ext>
            </a:extLst>
          </p:cNvPr>
          <p:cNvSpPr>
            <a:spLocks noGrp="1"/>
          </p:cNvSpPr>
          <p:nvPr>
            <p:ph type="title"/>
          </p:nvPr>
        </p:nvSpPr>
        <p:spPr>
          <a:xfrm>
            <a:off x="839788" y="457200"/>
            <a:ext cx="8641096" cy="531812"/>
          </a:xfrm>
        </p:spPr>
        <p:txBody>
          <a:bodyPr>
            <a:normAutofit fontScale="90000"/>
          </a:bodyPr>
          <a:lstStyle/>
          <a:p>
            <a:r>
              <a:rPr lang="en-US" dirty="0"/>
              <a:t>Debt Not Accurately Reported on Quarterly Report</a:t>
            </a:r>
          </a:p>
        </p:txBody>
      </p:sp>
      <p:sp>
        <p:nvSpPr>
          <p:cNvPr id="4" name="Text Placeholder 3">
            <a:extLst>
              <a:ext uri="{FF2B5EF4-FFF2-40B4-BE49-F238E27FC236}">
                <a16:creationId xmlns:a16="http://schemas.microsoft.com/office/drawing/2014/main" id="{7A3FD332-A82F-CCE1-CCBA-89B62A3F2373}"/>
              </a:ext>
            </a:extLst>
          </p:cNvPr>
          <p:cNvSpPr>
            <a:spLocks noGrp="1"/>
          </p:cNvSpPr>
          <p:nvPr>
            <p:ph type="body" sz="half" idx="2"/>
          </p:nvPr>
        </p:nvSpPr>
        <p:spPr>
          <a:xfrm>
            <a:off x="9480883" y="989012"/>
            <a:ext cx="2502569" cy="4497389"/>
          </a:xfrm>
        </p:spPr>
        <p:txBody>
          <a:bodyPr>
            <a:normAutofit/>
          </a:bodyPr>
          <a:lstStyle/>
          <a:p>
            <a:r>
              <a:rPr lang="en-US" sz="2800" dirty="0">
                <a:latin typeface="Arial" panose="020B0604020202020204" pitchFamily="34" charset="0"/>
                <a:cs typeface="Arial" panose="020B0604020202020204" pitchFamily="34" charset="0"/>
              </a:rPr>
              <a:t>A new debt was not added to the debt section of the quarterly and the interest amounts were not up to date.</a:t>
            </a:r>
          </a:p>
        </p:txBody>
      </p:sp>
      <p:pic>
        <p:nvPicPr>
          <p:cNvPr id="17" name="Picture 16">
            <a:extLst>
              <a:ext uri="{FF2B5EF4-FFF2-40B4-BE49-F238E27FC236}">
                <a16:creationId xmlns:a16="http://schemas.microsoft.com/office/drawing/2014/main" id="{7CC2EC8F-7CB7-AFD3-90D8-7DFC2D2BB243}"/>
              </a:ext>
            </a:extLst>
          </p:cNvPr>
          <p:cNvPicPr>
            <a:picLocks noChangeAspect="1"/>
          </p:cNvPicPr>
          <p:nvPr/>
        </p:nvPicPr>
        <p:blipFill>
          <a:blip r:embed="rId2"/>
          <a:stretch>
            <a:fillRect/>
          </a:stretch>
        </p:blipFill>
        <p:spPr>
          <a:xfrm>
            <a:off x="839788" y="1171075"/>
            <a:ext cx="8412624" cy="4315326"/>
          </a:xfrm>
          <a:prstGeom prst="rect">
            <a:avLst/>
          </a:prstGeom>
        </p:spPr>
      </p:pic>
      <p:sp>
        <p:nvSpPr>
          <p:cNvPr id="19" name="Rectangle 18">
            <a:extLst>
              <a:ext uri="{FF2B5EF4-FFF2-40B4-BE49-F238E27FC236}">
                <a16:creationId xmlns:a16="http://schemas.microsoft.com/office/drawing/2014/main" id="{A047AD0F-AA9B-09E0-A08C-D1C6A7AB7106}"/>
              </a:ext>
            </a:extLst>
          </p:cNvPr>
          <p:cNvSpPr/>
          <p:nvPr/>
        </p:nvSpPr>
        <p:spPr>
          <a:xfrm>
            <a:off x="0" y="5958817"/>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20" name="Picture 19">
            <a:extLst>
              <a:ext uri="{FF2B5EF4-FFF2-40B4-BE49-F238E27FC236}">
                <a16:creationId xmlns:a16="http://schemas.microsoft.com/office/drawing/2014/main" id="{E1D7EA17-E3BF-5FE1-D89A-986AE209D3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0683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5598B-132C-14A5-D43F-FE745F192250}"/>
              </a:ext>
            </a:extLst>
          </p:cNvPr>
          <p:cNvSpPr>
            <a:spLocks noGrp="1"/>
          </p:cNvSpPr>
          <p:nvPr>
            <p:ph type="title"/>
          </p:nvPr>
        </p:nvSpPr>
        <p:spPr>
          <a:xfrm>
            <a:off x="839788" y="457200"/>
            <a:ext cx="10512424" cy="531811"/>
          </a:xfrm>
        </p:spPr>
        <p:txBody>
          <a:bodyPr>
            <a:normAutofit fontScale="90000"/>
          </a:bodyPr>
          <a:lstStyle/>
          <a:p>
            <a:r>
              <a:rPr lang="en-US" dirty="0"/>
              <a:t>Cash Balances Do Not Agree and Some Reflect Negative Balances</a:t>
            </a:r>
          </a:p>
        </p:txBody>
      </p:sp>
      <p:sp>
        <p:nvSpPr>
          <p:cNvPr id="4" name="Text Placeholder 3">
            <a:extLst>
              <a:ext uri="{FF2B5EF4-FFF2-40B4-BE49-F238E27FC236}">
                <a16:creationId xmlns:a16="http://schemas.microsoft.com/office/drawing/2014/main" id="{22F61798-0528-F7DB-ADE9-D0FFA74E3FAA}"/>
              </a:ext>
            </a:extLst>
          </p:cNvPr>
          <p:cNvSpPr>
            <a:spLocks noGrp="1"/>
          </p:cNvSpPr>
          <p:nvPr>
            <p:ph type="body" sz="half" idx="2"/>
          </p:nvPr>
        </p:nvSpPr>
        <p:spPr>
          <a:xfrm>
            <a:off x="2211387" y="5958817"/>
            <a:ext cx="3368527" cy="297528"/>
          </a:xfrm>
        </p:spPr>
        <p:txBody>
          <a:bodyPr>
            <a:normAutofit lnSpcReduction="10000"/>
          </a:bodyPr>
          <a:lstStyle/>
          <a:p>
            <a:endParaRPr lang="en-US" dirty="0"/>
          </a:p>
        </p:txBody>
      </p:sp>
      <p:pic>
        <p:nvPicPr>
          <p:cNvPr id="10" name="Picture Placeholder 9">
            <a:extLst>
              <a:ext uri="{FF2B5EF4-FFF2-40B4-BE49-F238E27FC236}">
                <a16:creationId xmlns:a16="http://schemas.microsoft.com/office/drawing/2014/main" id="{6532E157-1344-6890-730B-AB3E6D09EC17}"/>
              </a:ext>
            </a:extLst>
          </p:cNvPr>
          <p:cNvPicPr>
            <a:picLocks noGrp="1" noChangeAspect="1"/>
          </p:cNvPicPr>
          <p:nvPr>
            <p:ph type="pic" idx="1"/>
          </p:nvPr>
        </p:nvPicPr>
        <p:blipFill>
          <a:blip r:embed="rId2"/>
          <a:srcRect t="19992" b="19992"/>
          <a:stretch/>
        </p:blipFill>
        <p:spPr>
          <a:xfrm>
            <a:off x="839788" y="989013"/>
            <a:ext cx="10512425" cy="4433887"/>
          </a:xfrm>
          <a:prstGeom prst="rect">
            <a:avLst/>
          </a:prstGeom>
        </p:spPr>
      </p:pic>
      <p:sp>
        <p:nvSpPr>
          <p:cNvPr id="11" name="Rectangle 10">
            <a:extLst>
              <a:ext uri="{FF2B5EF4-FFF2-40B4-BE49-F238E27FC236}">
                <a16:creationId xmlns:a16="http://schemas.microsoft.com/office/drawing/2014/main" id="{19B3ADC0-8133-7582-687E-2FCB3E6F7ECA}"/>
              </a:ext>
            </a:extLst>
          </p:cNvPr>
          <p:cNvSpPr/>
          <p:nvPr/>
        </p:nvSpPr>
        <p:spPr>
          <a:xfrm>
            <a:off x="0" y="5958817"/>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12" name="Picture 11">
            <a:extLst>
              <a:ext uri="{FF2B5EF4-FFF2-40B4-BE49-F238E27FC236}">
                <a16:creationId xmlns:a16="http://schemas.microsoft.com/office/drawing/2014/main" id="{0E09B116-8FDA-6762-5D3D-FDE4DB008B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
        <p:nvSpPr>
          <p:cNvPr id="14" name="Oval 13">
            <a:extLst>
              <a:ext uri="{FF2B5EF4-FFF2-40B4-BE49-F238E27FC236}">
                <a16:creationId xmlns:a16="http://schemas.microsoft.com/office/drawing/2014/main" id="{840EC64F-1F5A-C229-CDB1-2C5F68005BB9}"/>
              </a:ext>
            </a:extLst>
          </p:cNvPr>
          <p:cNvSpPr/>
          <p:nvPr/>
        </p:nvSpPr>
        <p:spPr>
          <a:xfrm>
            <a:off x="8920480" y="1923708"/>
            <a:ext cx="701040" cy="18034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20F850B9-AB4C-51A0-3F03-C2BF952CBC34}"/>
              </a:ext>
            </a:extLst>
          </p:cNvPr>
          <p:cNvSpPr/>
          <p:nvPr/>
        </p:nvSpPr>
        <p:spPr>
          <a:xfrm>
            <a:off x="3799840" y="1932940"/>
            <a:ext cx="599440" cy="19304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ight Bracket 20">
            <a:extLst>
              <a:ext uri="{FF2B5EF4-FFF2-40B4-BE49-F238E27FC236}">
                <a16:creationId xmlns:a16="http://schemas.microsoft.com/office/drawing/2014/main" id="{A1969D37-37AD-D3FE-E1AE-4A9A28633F5B}"/>
              </a:ext>
            </a:extLst>
          </p:cNvPr>
          <p:cNvSpPr/>
          <p:nvPr/>
        </p:nvSpPr>
        <p:spPr>
          <a:xfrm>
            <a:off x="7303008" y="2013878"/>
            <a:ext cx="146304" cy="2442298"/>
          </a:xfrm>
          <a:prstGeom prst="rightBracket">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23" name="TextBox 22">
            <a:extLst>
              <a:ext uri="{FF2B5EF4-FFF2-40B4-BE49-F238E27FC236}">
                <a16:creationId xmlns:a16="http://schemas.microsoft.com/office/drawing/2014/main" id="{1F64641D-3609-CEDE-304C-744654B79A33}"/>
              </a:ext>
            </a:extLst>
          </p:cNvPr>
          <p:cNvSpPr txBox="1"/>
          <p:nvPr/>
        </p:nvSpPr>
        <p:spPr>
          <a:xfrm rot="16200000">
            <a:off x="6596940" y="3642184"/>
            <a:ext cx="1558440" cy="246221"/>
          </a:xfrm>
          <a:prstGeom prst="rect">
            <a:avLst/>
          </a:prstGeom>
          <a:noFill/>
        </p:spPr>
        <p:txBody>
          <a:bodyPr wrap="none" rtlCol="0">
            <a:spAutoFit/>
          </a:bodyPr>
          <a:lstStyle/>
          <a:p>
            <a:r>
              <a:rPr lang="en-US" sz="1000" b="1" dirty="0">
                <a:solidFill>
                  <a:srgbClr val="FF0000"/>
                </a:solidFill>
              </a:rPr>
              <a:t>* - Only One that Agrees</a:t>
            </a:r>
          </a:p>
        </p:txBody>
      </p:sp>
      <p:cxnSp>
        <p:nvCxnSpPr>
          <p:cNvPr id="28" name="Straight Connector 27">
            <a:extLst>
              <a:ext uri="{FF2B5EF4-FFF2-40B4-BE49-F238E27FC236}">
                <a16:creationId xmlns:a16="http://schemas.microsoft.com/office/drawing/2014/main" id="{6F8ECE28-2580-4528-9207-8211D07B838C}"/>
              </a:ext>
            </a:extLst>
          </p:cNvPr>
          <p:cNvCxnSpPr/>
          <p:nvPr/>
        </p:nvCxnSpPr>
        <p:spPr>
          <a:xfrm>
            <a:off x="4133088" y="1923708"/>
            <a:ext cx="50292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7B810D0D-FD23-4A72-A3B3-7BF53F1B1464}"/>
              </a:ext>
            </a:extLst>
          </p:cNvPr>
          <p:cNvSpPr txBox="1"/>
          <p:nvPr/>
        </p:nvSpPr>
        <p:spPr>
          <a:xfrm>
            <a:off x="5808397" y="1743781"/>
            <a:ext cx="1827744" cy="246221"/>
          </a:xfrm>
          <a:prstGeom prst="rect">
            <a:avLst/>
          </a:prstGeom>
          <a:noFill/>
        </p:spPr>
        <p:txBody>
          <a:bodyPr wrap="none" rtlCol="0">
            <a:spAutoFit/>
          </a:bodyPr>
          <a:lstStyle/>
          <a:p>
            <a:r>
              <a:rPr lang="en-US" sz="1000" b="1" dirty="0">
                <a:solidFill>
                  <a:srgbClr val="FF0000"/>
                </a:solidFill>
              </a:rPr>
              <a:t>** - Negative Cash Balances </a:t>
            </a:r>
          </a:p>
        </p:txBody>
      </p:sp>
    </p:spTree>
    <p:extLst>
      <p:ext uri="{BB962C8B-B14F-4D97-AF65-F5344CB8AC3E}">
        <p14:creationId xmlns:p14="http://schemas.microsoft.com/office/powerpoint/2010/main" val="34525792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6788A-80E1-DE87-CE01-07F9BF5C9D62}"/>
              </a:ext>
            </a:extLst>
          </p:cNvPr>
          <p:cNvSpPr>
            <a:spLocks noGrp="1"/>
          </p:cNvSpPr>
          <p:nvPr>
            <p:ph type="title"/>
          </p:nvPr>
        </p:nvSpPr>
        <p:spPr/>
        <p:txBody>
          <a:bodyPr/>
          <a:lstStyle/>
          <a:p>
            <a:pPr algn="ctr"/>
            <a:r>
              <a:rPr lang="en-US" dirty="0"/>
              <a:t>Prior Year Ending Balance Does Not Agree to Beginning Balance</a:t>
            </a:r>
          </a:p>
        </p:txBody>
      </p:sp>
      <p:pic>
        <p:nvPicPr>
          <p:cNvPr id="13" name="Content Placeholder 12">
            <a:extLst>
              <a:ext uri="{FF2B5EF4-FFF2-40B4-BE49-F238E27FC236}">
                <a16:creationId xmlns:a16="http://schemas.microsoft.com/office/drawing/2014/main" id="{E5718648-DFB8-F97D-7F31-89D2FE4EBBA4}"/>
              </a:ext>
            </a:extLst>
          </p:cNvPr>
          <p:cNvPicPr>
            <a:picLocks noGrp="1" noChangeAspect="1"/>
          </p:cNvPicPr>
          <p:nvPr>
            <p:ph idx="1"/>
          </p:nvPr>
        </p:nvPicPr>
        <p:blipFill>
          <a:blip r:embed="rId2"/>
          <a:stretch>
            <a:fillRect/>
          </a:stretch>
        </p:blipFill>
        <p:spPr>
          <a:xfrm>
            <a:off x="838200" y="1690688"/>
            <a:ext cx="10515600" cy="1452189"/>
          </a:xfrm>
          <a:prstGeom prst="rect">
            <a:avLst/>
          </a:prstGeom>
        </p:spPr>
      </p:pic>
      <p:pic>
        <p:nvPicPr>
          <p:cNvPr id="15" name="Picture 14">
            <a:extLst>
              <a:ext uri="{FF2B5EF4-FFF2-40B4-BE49-F238E27FC236}">
                <a16:creationId xmlns:a16="http://schemas.microsoft.com/office/drawing/2014/main" id="{EC14D08D-FD95-8E52-9439-30A8EA53ADE8}"/>
              </a:ext>
            </a:extLst>
          </p:cNvPr>
          <p:cNvPicPr>
            <a:picLocks noChangeAspect="1"/>
          </p:cNvPicPr>
          <p:nvPr/>
        </p:nvPicPr>
        <p:blipFill>
          <a:blip r:embed="rId3"/>
          <a:stretch>
            <a:fillRect/>
          </a:stretch>
        </p:blipFill>
        <p:spPr>
          <a:xfrm>
            <a:off x="4804022" y="3553176"/>
            <a:ext cx="4829849" cy="323895"/>
          </a:xfrm>
          <a:prstGeom prst="rect">
            <a:avLst/>
          </a:prstGeom>
        </p:spPr>
      </p:pic>
      <p:sp>
        <p:nvSpPr>
          <p:cNvPr id="18" name="TextBox 17">
            <a:extLst>
              <a:ext uri="{FF2B5EF4-FFF2-40B4-BE49-F238E27FC236}">
                <a16:creationId xmlns:a16="http://schemas.microsoft.com/office/drawing/2014/main" id="{F4829F38-434D-C087-F853-2BA60267EA15}"/>
              </a:ext>
            </a:extLst>
          </p:cNvPr>
          <p:cNvSpPr txBox="1"/>
          <p:nvPr/>
        </p:nvSpPr>
        <p:spPr>
          <a:xfrm>
            <a:off x="2558129" y="3530457"/>
            <a:ext cx="2555571" cy="369332"/>
          </a:xfrm>
          <a:prstGeom prst="rect">
            <a:avLst/>
          </a:prstGeom>
          <a:noFill/>
        </p:spPr>
        <p:txBody>
          <a:bodyPr wrap="none" rtlCol="0">
            <a:spAutoFit/>
          </a:bodyPr>
          <a:lstStyle/>
          <a:p>
            <a:r>
              <a:rPr lang="en-US" b="1" dirty="0">
                <a:solidFill>
                  <a:srgbClr val="FF0000"/>
                </a:solidFill>
              </a:rPr>
              <a:t>From Prior Year Audit - </a:t>
            </a:r>
          </a:p>
        </p:txBody>
      </p:sp>
      <p:sp>
        <p:nvSpPr>
          <p:cNvPr id="20" name="TextBox 19">
            <a:extLst>
              <a:ext uri="{FF2B5EF4-FFF2-40B4-BE49-F238E27FC236}">
                <a16:creationId xmlns:a16="http://schemas.microsoft.com/office/drawing/2014/main" id="{2962D5B3-68A0-A7EE-F2C1-E9A6E2DA7B40}"/>
              </a:ext>
            </a:extLst>
          </p:cNvPr>
          <p:cNvSpPr txBox="1"/>
          <p:nvPr/>
        </p:nvSpPr>
        <p:spPr>
          <a:xfrm>
            <a:off x="7780422" y="3918038"/>
            <a:ext cx="2339551" cy="369332"/>
          </a:xfrm>
          <a:prstGeom prst="rect">
            <a:avLst/>
          </a:prstGeom>
          <a:noFill/>
        </p:spPr>
        <p:txBody>
          <a:bodyPr wrap="none" rtlCol="0">
            <a:spAutoFit/>
          </a:bodyPr>
          <a:lstStyle/>
          <a:p>
            <a:r>
              <a:rPr lang="en-US" b="1" dirty="0">
                <a:solidFill>
                  <a:srgbClr val="FF0000"/>
                </a:solidFill>
              </a:rPr>
              <a:t>Variance of $568,592</a:t>
            </a:r>
          </a:p>
        </p:txBody>
      </p:sp>
      <p:sp>
        <p:nvSpPr>
          <p:cNvPr id="22" name="Rectangle 21">
            <a:extLst>
              <a:ext uri="{FF2B5EF4-FFF2-40B4-BE49-F238E27FC236}">
                <a16:creationId xmlns:a16="http://schemas.microsoft.com/office/drawing/2014/main" id="{1568230E-E7FB-C8A3-D49A-65FDB94B536A}"/>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23" name="Picture 4">
            <a:extLst>
              <a:ext uri="{FF2B5EF4-FFF2-40B4-BE49-F238E27FC236}">
                <a16:creationId xmlns:a16="http://schemas.microsoft.com/office/drawing/2014/main" id="{74FC9B5A-1FE8-1BAE-A90B-479AF4942B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06507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atin typeface="Arial" panose="020B0604020202020204" pitchFamily="34" charset="0"/>
                <a:cs typeface="Arial" panose="020B0604020202020204" pitchFamily="34" charset="0"/>
              </a:rPr>
              <a:t>8</a:t>
            </a:r>
            <a:r>
              <a:rPr lang="en-US" dirty="0">
                <a:latin typeface="Arial" panose="020B0604020202020204" pitchFamily="34" charset="0"/>
                <a:cs typeface="Arial" panose="020B0604020202020204" pitchFamily="34" charset="0"/>
              </a:rPr>
              <a:t>. </a:t>
            </a:r>
            <a:r>
              <a:rPr lang="en-US" sz="4000" b="1" dirty="0">
                <a:latin typeface="Arial" panose="020B0604020202020204" pitchFamily="34" charset="0"/>
                <a:cs typeface="Arial" panose="020B0604020202020204" pitchFamily="34" charset="0"/>
              </a:rPr>
              <a:t>Be Available During Fieldwork</a:t>
            </a:r>
          </a:p>
        </p:txBody>
      </p:sp>
      <p:sp>
        <p:nvSpPr>
          <p:cNvPr id="3" name="Content Placeholder 2"/>
          <p:cNvSpPr>
            <a:spLocks noGrp="1"/>
          </p:cNvSpPr>
          <p:nvPr>
            <p:ph idx="1"/>
          </p:nvPr>
        </p:nvSpPr>
        <p:spPr/>
        <p:txBody>
          <a:bodyPr/>
          <a:lstStyle/>
          <a:p>
            <a:pPr marL="457200" lvl="1" indent="0">
              <a:buNone/>
            </a:pPr>
            <a:endParaRPr lang="en-US" dirty="0"/>
          </a:p>
          <a:p>
            <a:pPr lvl="1"/>
            <a:r>
              <a:rPr lang="en-US" sz="2800" dirty="0">
                <a:latin typeface="Arial" panose="020B0604020202020204" pitchFamily="34" charset="0"/>
                <a:cs typeface="Arial" panose="020B0604020202020204" pitchFamily="34" charset="0"/>
              </a:rPr>
              <a:t>Engagement Letter – Will be signed by Judge/Executive</a:t>
            </a:r>
          </a:p>
          <a:p>
            <a:pPr lvl="1"/>
            <a:endParaRPr lang="en-US" dirty="0"/>
          </a:p>
        </p:txBody>
      </p:sp>
      <p:sp>
        <p:nvSpPr>
          <p:cNvPr id="4" name="Rectangle 3">
            <a:extLst>
              <a:ext uri="{FF2B5EF4-FFF2-40B4-BE49-F238E27FC236}">
                <a16:creationId xmlns:a16="http://schemas.microsoft.com/office/drawing/2014/main" id="{BF6D486A-603B-FBF4-E7E2-F7D4D77378B3}"/>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753EBE53-1B46-298A-9BD9-319A505677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69930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Get Prepared – First Things First</a:t>
            </a:r>
          </a:p>
        </p:txBody>
      </p:sp>
      <p:sp>
        <p:nvSpPr>
          <p:cNvPr id="3" name="Content Placeholder 2"/>
          <p:cNvSpPr>
            <a:spLocks noGrp="1"/>
          </p:cNvSpPr>
          <p:nvPr>
            <p:ph idx="1"/>
          </p:nvPr>
        </p:nvSpPr>
        <p:spPr>
          <a:xfrm>
            <a:off x="799225" y="1867365"/>
            <a:ext cx="10863385" cy="2853474"/>
          </a:xfrm>
        </p:spPr>
        <p:txBody>
          <a:bodyPr>
            <a:normAutofit/>
          </a:bodyPr>
          <a:lstStyle/>
          <a:p>
            <a:r>
              <a:rPr lang="en-US" sz="2800" dirty="0">
                <a:latin typeface="Arial" panose="020B0604020202020204" pitchFamily="34" charset="0"/>
                <a:cs typeface="Arial" panose="020B0604020202020204" pitchFamily="34" charset="0"/>
              </a:rPr>
              <a:t>Auditor will contact you in advance to schedule when we will be on-site.</a:t>
            </a:r>
          </a:p>
          <a:p>
            <a:pPr marL="0" indent="0">
              <a:buNone/>
            </a:pPr>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Auditors will need a place to work, access to Wi-Fi (if available)</a:t>
            </a:r>
          </a:p>
        </p:txBody>
      </p:sp>
      <p:sp>
        <p:nvSpPr>
          <p:cNvPr id="4" name="Rectangle 3">
            <a:extLst>
              <a:ext uri="{FF2B5EF4-FFF2-40B4-BE49-F238E27FC236}">
                <a16:creationId xmlns:a16="http://schemas.microsoft.com/office/drawing/2014/main" id="{180A6859-A53B-A484-3783-9F95966C2672}"/>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3FE1B0EF-358A-FC6F-2699-754C171BFA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49467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Get Prepared – Entrance Conference</a:t>
            </a:r>
          </a:p>
        </p:txBody>
      </p:sp>
      <p:sp>
        <p:nvSpPr>
          <p:cNvPr id="3" name="Content Placeholder 2"/>
          <p:cNvSpPr>
            <a:spLocks noGrp="1"/>
          </p:cNvSpPr>
          <p:nvPr>
            <p:ph idx="1"/>
          </p:nvPr>
        </p:nvSpPr>
        <p:spPr>
          <a:xfrm>
            <a:off x="838200" y="1690688"/>
            <a:ext cx="10554574" cy="2912468"/>
          </a:xfrm>
        </p:spPr>
        <p:txBody>
          <a:bodyPr>
            <a:normAutofit/>
          </a:bodyPr>
          <a:lstStyle/>
          <a:p>
            <a:pPr>
              <a:lnSpc>
                <a:spcPct val="150000"/>
              </a:lnSpc>
            </a:pPr>
            <a:r>
              <a:rPr lang="en-US" sz="2800" dirty="0">
                <a:latin typeface="Arial" panose="020B0604020202020204" pitchFamily="34" charset="0"/>
                <a:cs typeface="Arial" panose="020B0604020202020204" pitchFamily="34" charset="0"/>
              </a:rPr>
              <a:t>Set aside time on the first day for entrance conference</a:t>
            </a:r>
          </a:p>
          <a:p>
            <a:pPr>
              <a:lnSpc>
                <a:spcPct val="150000"/>
              </a:lnSpc>
            </a:pPr>
            <a:r>
              <a:rPr lang="en-US" sz="2800" dirty="0">
                <a:latin typeface="Arial" panose="020B0604020202020204" pitchFamily="34" charset="0"/>
                <a:cs typeface="Arial" panose="020B0604020202020204" pitchFamily="34" charset="0"/>
              </a:rPr>
              <a:t>Discussion of Prior Year Findings</a:t>
            </a:r>
          </a:p>
          <a:p>
            <a:pPr>
              <a:lnSpc>
                <a:spcPct val="150000"/>
              </a:lnSpc>
            </a:pPr>
            <a:r>
              <a:rPr lang="en-US" sz="2800" dirty="0">
                <a:latin typeface="Arial" panose="020B0604020202020204" pitchFamily="34" charset="0"/>
                <a:cs typeface="Arial" panose="020B0604020202020204" pitchFamily="34" charset="0"/>
              </a:rPr>
              <a:t>Alert your auditor of any significant changes or issues</a:t>
            </a:r>
          </a:p>
        </p:txBody>
      </p:sp>
      <p:sp>
        <p:nvSpPr>
          <p:cNvPr id="4" name="Rectangle 3">
            <a:extLst>
              <a:ext uri="{FF2B5EF4-FFF2-40B4-BE49-F238E27FC236}">
                <a16:creationId xmlns:a16="http://schemas.microsoft.com/office/drawing/2014/main" id="{7F3654BD-E1D3-4424-5129-B3DEBAC3E10D}"/>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2F2DD89A-D8A2-B8A7-37E6-F9174D272E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72884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atin typeface="Arial" panose="020B0604020202020204" pitchFamily="34" charset="0"/>
                <a:cs typeface="Arial" panose="020B0604020202020204" pitchFamily="34" charset="0"/>
              </a:rPr>
              <a:t>9</a:t>
            </a:r>
            <a:r>
              <a:rPr lang="en-US" dirty="0">
                <a:latin typeface="Arial" panose="020B0604020202020204" pitchFamily="34" charset="0"/>
                <a:cs typeface="Arial" panose="020B0604020202020204" pitchFamily="34" charset="0"/>
              </a:rPr>
              <a:t>. </a:t>
            </a:r>
            <a:r>
              <a:rPr lang="en-US" sz="4000" b="1" dirty="0">
                <a:latin typeface="Arial" panose="020B0604020202020204" pitchFamily="34" charset="0"/>
                <a:cs typeface="Arial" panose="020B0604020202020204" pitchFamily="34" charset="0"/>
              </a:rPr>
              <a:t>Evaluate Results</a:t>
            </a:r>
          </a:p>
        </p:txBody>
      </p:sp>
      <p:sp>
        <p:nvSpPr>
          <p:cNvPr id="3" name="Content Placeholder 2"/>
          <p:cNvSpPr>
            <a:spLocks noGrp="1"/>
          </p:cNvSpPr>
          <p:nvPr>
            <p:ph idx="1"/>
          </p:nvPr>
        </p:nvSpPr>
        <p:spPr/>
        <p:txBody>
          <a:bodyPr/>
          <a:lstStyle/>
          <a:p>
            <a:pPr marL="457200" lvl="1" indent="-457200"/>
            <a:r>
              <a:rPr lang="en-US" sz="2800" dirty="0">
                <a:latin typeface="Arial" panose="020B0604020202020204" pitchFamily="34" charset="0"/>
                <a:cs typeface="Arial" panose="020B0604020202020204" pitchFamily="34" charset="0"/>
              </a:rPr>
              <a:t>Wrapping Up An Audit</a:t>
            </a:r>
          </a:p>
          <a:p>
            <a:pPr marL="457200" lvl="1" indent="-457200"/>
            <a:endParaRPr lang="en-US" sz="2800" dirty="0">
              <a:latin typeface="Arial" panose="020B0604020202020204" pitchFamily="34" charset="0"/>
              <a:cs typeface="Arial" panose="020B0604020202020204" pitchFamily="34" charset="0"/>
            </a:endParaRPr>
          </a:p>
          <a:p>
            <a:pPr marL="1257300" lvl="1" indent="-342900"/>
            <a:r>
              <a:rPr lang="en-US" sz="2400" dirty="0">
                <a:latin typeface="Arial" panose="020B0604020202020204" pitchFamily="34" charset="0"/>
                <a:cs typeface="Arial" panose="020B0604020202020204" pitchFamily="34" charset="0"/>
              </a:rPr>
              <a:t>Auditors will schedule an Exit Conference with you to communicate findings and provide a manner for officials to respond.</a:t>
            </a:r>
            <a:endParaRPr lang="en-US" dirty="0">
              <a:latin typeface="Arial" panose="020B0604020202020204" pitchFamily="34" charset="0"/>
              <a:cs typeface="Arial" panose="020B0604020202020204" pitchFamily="34" charset="0"/>
            </a:endParaRPr>
          </a:p>
          <a:p>
            <a:pPr marL="1257300" lvl="1" indent="-342900"/>
            <a:endParaRPr lang="en-US" sz="2400" dirty="0">
              <a:latin typeface="Arial" panose="020B0604020202020204" pitchFamily="34" charset="0"/>
              <a:cs typeface="Arial" panose="020B0604020202020204" pitchFamily="34" charset="0"/>
            </a:endParaRPr>
          </a:p>
          <a:p>
            <a:pPr marL="1257300" lvl="1" indent="-342900"/>
            <a:r>
              <a:rPr lang="en-US" sz="2400" dirty="0">
                <a:latin typeface="Arial" panose="020B0604020202020204" pitchFamily="34" charset="0"/>
                <a:cs typeface="Arial" panose="020B0604020202020204" pitchFamily="34" charset="0"/>
              </a:rPr>
              <a:t>Officials will be given ten (10) days to respond to findings.</a:t>
            </a:r>
          </a:p>
          <a:p>
            <a:pPr marL="1257300" lvl="1" indent="-342900"/>
            <a:endParaRPr lang="en-US" dirty="0">
              <a:latin typeface="Arial" panose="020B0604020202020204" pitchFamily="34" charset="0"/>
              <a:cs typeface="Arial" panose="020B0604020202020204" pitchFamily="34" charset="0"/>
            </a:endParaRPr>
          </a:p>
          <a:p>
            <a:pPr marL="1257300" lvl="1" indent="-342900"/>
            <a:r>
              <a:rPr lang="en-US" sz="2400" dirty="0">
                <a:latin typeface="Arial" panose="020B0604020202020204" pitchFamily="34" charset="0"/>
                <a:cs typeface="Arial" panose="020B0604020202020204" pitchFamily="34" charset="0"/>
              </a:rPr>
              <a:t>Official responses will be provided to auditors in writing.</a:t>
            </a:r>
          </a:p>
          <a:p>
            <a:pPr lvl="1"/>
            <a:endParaRPr lang="en-US" dirty="0"/>
          </a:p>
        </p:txBody>
      </p:sp>
      <p:sp>
        <p:nvSpPr>
          <p:cNvPr id="5" name="Rectangle 4">
            <a:extLst>
              <a:ext uri="{FF2B5EF4-FFF2-40B4-BE49-F238E27FC236}">
                <a16:creationId xmlns:a16="http://schemas.microsoft.com/office/drawing/2014/main" id="{DD975991-C0B7-7547-3AF2-F3B6C675C754}"/>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6" name="Picture 4">
            <a:extLst>
              <a:ext uri="{FF2B5EF4-FFF2-40B4-BE49-F238E27FC236}">
                <a16:creationId xmlns:a16="http://schemas.microsoft.com/office/drawing/2014/main" id="{7920705B-7A11-73FC-17E9-2A3CCFEE4E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34421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Any Changes?</a:t>
            </a:r>
          </a:p>
        </p:txBody>
      </p:sp>
      <p:sp>
        <p:nvSpPr>
          <p:cNvPr id="3" name="Content Placeholder 2"/>
          <p:cNvSpPr>
            <a:spLocks noGrp="1"/>
          </p:cNvSpPr>
          <p:nvPr>
            <p:ph idx="1"/>
          </p:nvPr>
        </p:nvSpPr>
        <p:spPr/>
        <p:txBody>
          <a:bodyPr/>
          <a:lstStyle/>
          <a:p>
            <a:r>
              <a:rPr lang="en-US" dirty="0">
                <a:latin typeface="Arial" panose="020B0604020202020204" pitchFamily="34" charset="0"/>
                <a:cs typeface="Arial" panose="020B0604020202020204" pitchFamily="34" charset="0"/>
              </a:rPr>
              <a:t>What Changes need to be made?</a:t>
            </a:r>
          </a:p>
          <a:p>
            <a:pPr lvl="1"/>
            <a:r>
              <a:rPr lang="en-US" dirty="0">
                <a:latin typeface="Arial" panose="020B0604020202020204" pitchFamily="34" charset="0"/>
                <a:cs typeface="Arial" panose="020B0604020202020204" pitchFamily="34" charset="0"/>
              </a:rPr>
              <a:t>Internal Controls</a:t>
            </a:r>
          </a:p>
          <a:p>
            <a:pPr lvl="1"/>
            <a:r>
              <a:rPr lang="en-US" dirty="0">
                <a:latin typeface="Arial" panose="020B0604020202020204" pitchFamily="34" charset="0"/>
                <a:cs typeface="Arial" panose="020B0604020202020204" pitchFamily="34" charset="0"/>
              </a:rPr>
              <a:t>Admin code</a:t>
            </a:r>
          </a:p>
          <a:p>
            <a:pPr lvl="1"/>
            <a:r>
              <a:rPr lang="en-US" dirty="0">
                <a:latin typeface="Arial" panose="020B0604020202020204" pitchFamily="34" charset="0"/>
                <a:cs typeface="Arial" panose="020B0604020202020204" pitchFamily="34" charset="0"/>
              </a:rPr>
              <a:t>Policies and Procedures</a:t>
            </a:r>
          </a:p>
        </p:txBody>
      </p:sp>
      <p:sp>
        <p:nvSpPr>
          <p:cNvPr id="4" name="Rectangle 3">
            <a:extLst>
              <a:ext uri="{FF2B5EF4-FFF2-40B4-BE49-F238E27FC236}">
                <a16:creationId xmlns:a16="http://schemas.microsoft.com/office/drawing/2014/main" id="{EA236A11-1FD2-3E16-A4F3-78BE85DA83CF}"/>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DD1A0982-8A95-DE31-41F6-CEDFB9AE71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852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atin typeface="Arial" panose="020B0604020202020204" pitchFamily="34" charset="0"/>
                <a:cs typeface="Arial" panose="020B0604020202020204" pitchFamily="34" charset="0"/>
              </a:rPr>
              <a:t>10</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Ask Questions</a:t>
            </a:r>
            <a:endParaRPr lang="en-US" sz="40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altLang="en-US" dirty="0">
                <a:latin typeface="Arial" panose="020B0604020202020204" pitchFamily="34" charset="0"/>
                <a:cs typeface="Arial" panose="020B0604020202020204" pitchFamily="34" charset="0"/>
              </a:rPr>
              <a:t>Be Involved in Audit Process</a:t>
            </a:r>
          </a:p>
          <a:p>
            <a:pPr lvl="1"/>
            <a:r>
              <a:rPr lang="en-US" altLang="en-US" dirty="0">
                <a:latin typeface="Arial" panose="020B0604020202020204" pitchFamily="34" charset="0"/>
                <a:cs typeface="Arial" panose="020B0604020202020204" pitchFamily="34" charset="0"/>
              </a:rPr>
              <a:t>Take initiative to understand your responsibilities during the audit </a:t>
            </a:r>
          </a:p>
          <a:p>
            <a:r>
              <a:rPr lang="en-US" altLang="en-US" dirty="0">
                <a:latin typeface="Arial" panose="020B0604020202020204" pitchFamily="34" charset="0"/>
                <a:cs typeface="Arial" panose="020B0604020202020204" pitchFamily="34" charset="0"/>
              </a:rPr>
              <a:t>Exit Conference</a:t>
            </a:r>
          </a:p>
          <a:p>
            <a:pPr lvl="1"/>
            <a:r>
              <a:rPr lang="en-US" altLang="en-US" dirty="0">
                <a:latin typeface="Arial" panose="020B0604020202020204" pitchFamily="34" charset="0"/>
                <a:cs typeface="Arial" panose="020B0604020202020204" pitchFamily="34" charset="0"/>
              </a:rPr>
              <a:t>Make the most out of the exit process – ask questions about audit findings</a:t>
            </a:r>
          </a:p>
          <a:p>
            <a:pPr lvl="1"/>
            <a:r>
              <a:rPr lang="en-US" altLang="en-US" dirty="0">
                <a:latin typeface="Arial" panose="020B0604020202020204" pitchFamily="34" charset="0"/>
                <a:cs typeface="Arial" panose="020B0604020202020204" pitchFamily="34" charset="0"/>
              </a:rPr>
              <a:t>Review findings and develop a plan to correct</a:t>
            </a:r>
          </a:p>
          <a:p>
            <a:pPr marL="457200" lvl="1" indent="0">
              <a:buNone/>
            </a:pPr>
            <a:endParaRPr lang="en-US" dirty="0"/>
          </a:p>
          <a:p>
            <a:pPr lvl="1"/>
            <a:endParaRPr lang="en-US" dirty="0"/>
          </a:p>
        </p:txBody>
      </p:sp>
      <p:sp>
        <p:nvSpPr>
          <p:cNvPr id="4" name="Rectangle 3">
            <a:extLst>
              <a:ext uri="{FF2B5EF4-FFF2-40B4-BE49-F238E27FC236}">
                <a16:creationId xmlns:a16="http://schemas.microsoft.com/office/drawing/2014/main" id="{869B6014-D6E6-20F0-9FF0-7AF77C4BEC45}"/>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5" name="Picture 4">
            <a:extLst>
              <a:ext uri="{FF2B5EF4-FFF2-40B4-BE49-F238E27FC236}">
                <a16:creationId xmlns:a16="http://schemas.microsoft.com/office/drawing/2014/main" id="{A642A039-BC31-999A-5203-463B9426E6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27581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latin typeface="Arial" panose="020B0604020202020204" pitchFamily="34" charset="0"/>
                <a:cs typeface="Arial" panose="020B0604020202020204" pitchFamily="34" charset="0"/>
              </a:rPr>
              <a:t>Questions</a:t>
            </a:r>
          </a:p>
        </p:txBody>
      </p:sp>
      <p:sp>
        <p:nvSpPr>
          <p:cNvPr id="3" name="Content Placeholder 2"/>
          <p:cNvSpPr>
            <a:spLocks noGrp="1"/>
          </p:cNvSpPr>
          <p:nvPr>
            <p:ph idx="4294967295"/>
          </p:nvPr>
        </p:nvSpPr>
        <p:spPr>
          <a:xfrm>
            <a:off x="0" y="2085975"/>
            <a:ext cx="10553700" cy="3636963"/>
          </a:xfrm>
        </p:spPr>
        <p:txBody>
          <a:bodyPr>
            <a:normAutofit/>
          </a:bodyPr>
          <a:lstStyle/>
          <a:p>
            <a:pPr marL="0" indent="0">
              <a:buNone/>
            </a:pPr>
            <a:r>
              <a:rPr lang="en-US" sz="4000" dirty="0"/>
              <a:t>.</a:t>
            </a:r>
          </a:p>
          <a:p>
            <a:pPr marL="0" indent="0">
              <a:buNone/>
            </a:pPr>
            <a:endParaRPr lang="en-US" sz="2000" u="sng"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6687" y="1690688"/>
            <a:ext cx="4238625" cy="3200400"/>
          </a:xfrm>
          <a:prstGeom prst="rect">
            <a:avLst/>
          </a:prstGeom>
        </p:spPr>
      </p:pic>
      <p:sp>
        <p:nvSpPr>
          <p:cNvPr id="2" name="Rectangle 1">
            <a:extLst>
              <a:ext uri="{FF2B5EF4-FFF2-40B4-BE49-F238E27FC236}">
                <a16:creationId xmlns:a16="http://schemas.microsoft.com/office/drawing/2014/main" id="{FC25AF81-88C2-33FB-6F56-4393AD7C7B38}"/>
              </a:ext>
            </a:extLst>
          </p:cNvPr>
          <p:cNvSpPr/>
          <p:nvPr/>
        </p:nvSpPr>
        <p:spPr>
          <a:xfrm>
            <a:off x="0" y="5958816"/>
            <a:ext cx="12192000" cy="899183"/>
          </a:xfrm>
          <a:prstGeom prst="rect">
            <a:avLst/>
          </a:prstGeom>
          <a:solidFill>
            <a:srgbClr val="A31105"/>
          </a:solidFill>
          <a:ln w="12700" cap="flat" cmpd="sng" algn="ctr">
            <a:solidFill>
              <a:srgbClr val="4472C4">
                <a:shade val="50000"/>
              </a:srgbClr>
            </a:solidFill>
            <a:prstDash val="solid"/>
            <a:miter lim="800000"/>
          </a:ln>
          <a:effectLst/>
        </p:spPr>
        <p:txBody>
          <a:bodyPr rtlCol="0" anchor="ctr"/>
          <a:lstStyle/>
          <a:p>
            <a:pPr algn="r"/>
            <a:r>
              <a:rPr lang="en-US" sz="1400" dirty="0">
                <a:solidFill>
                  <a:schemeClr val="bg1"/>
                </a:solidFill>
                <a:latin typeface="Arial" panose="020B0604020202020204" pitchFamily="34" charset="0"/>
                <a:cs typeface="Arial" panose="020B0604020202020204" pitchFamily="34" charset="0"/>
              </a:rPr>
              <a:t>Auditor of Public Accounts</a:t>
            </a:r>
          </a:p>
        </p:txBody>
      </p:sp>
      <p:pic>
        <p:nvPicPr>
          <p:cNvPr id="8" name="Picture 7">
            <a:extLst>
              <a:ext uri="{FF2B5EF4-FFF2-40B4-BE49-F238E27FC236}">
                <a16:creationId xmlns:a16="http://schemas.microsoft.com/office/drawing/2014/main" id="{4D5DCB00-BE1C-3EE3-6479-9F23DEB23A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9731" y="5782139"/>
            <a:ext cx="1252538" cy="125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620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1664</TotalTime>
  <Words>3297</Words>
  <Application>Microsoft Office PowerPoint</Application>
  <PresentationFormat>Widescreen</PresentationFormat>
  <Paragraphs>482</Paragraphs>
  <Slides>74</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74</vt:i4>
      </vt:variant>
    </vt:vector>
  </HeadingPairs>
  <TitlesOfParts>
    <vt:vector size="80" baseType="lpstr">
      <vt:lpstr>Aptos</vt:lpstr>
      <vt:lpstr>Aptos Display</vt:lpstr>
      <vt:lpstr>Arial</vt:lpstr>
      <vt:lpstr>Arial Black</vt:lpstr>
      <vt:lpstr>Calibri</vt:lpstr>
      <vt:lpstr>Office Theme</vt:lpstr>
      <vt:lpstr>PowerPoint Presentation</vt:lpstr>
      <vt:lpstr>Introduction to the Auditor of Public Accounts (APA)</vt:lpstr>
      <vt:lpstr>Allison Ball State Auditor</vt:lpstr>
      <vt:lpstr>Shari Scott  Deputy State Auditor</vt:lpstr>
      <vt:lpstr>Jim Royse, Executive Director for the Office of Local Government Audits</vt:lpstr>
      <vt:lpstr>APA County Assignments</vt:lpstr>
      <vt:lpstr>PowerPoint Presentation</vt:lpstr>
      <vt:lpstr>How to Have a Successful Audit</vt:lpstr>
      <vt:lpstr>Why Do You Have An Annual Audit?</vt:lpstr>
      <vt:lpstr>Who Performs The Audit?</vt:lpstr>
      <vt:lpstr>What Does An Audit Tell Me?</vt:lpstr>
      <vt:lpstr>How Is That Determined?</vt:lpstr>
      <vt:lpstr>Audit Standards</vt:lpstr>
      <vt:lpstr>Purpose of Audit Standards</vt:lpstr>
      <vt:lpstr>  Ten Steps to a Successful Audit</vt:lpstr>
      <vt:lpstr>Ten Steps to a Successful Audit</vt:lpstr>
      <vt:lpstr>1. Stay up-to-date on accounting standards, regulatory requirements, and statutes</vt:lpstr>
      <vt:lpstr>How to stay up to date?</vt:lpstr>
      <vt:lpstr>Why is this Important?</vt:lpstr>
      <vt:lpstr>PowerPoint Presentation</vt:lpstr>
      <vt:lpstr>PowerPoint Presentation</vt:lpstr>
      <vt:lpstr>New Standards</vt:lpstr>
      <vt:lpstr>2. Learn from the past</vt:lpstr>
      <vt:lpstr>3. Plan Ahead</vt:lpstr>
      <vt:lpstr>Daily Responsibilities</vt:lpstr>
      <vt:lpstr>Daily Receipts</vt:lpstr>
      <vt:lpstr>Daily Receipts</vt:lpstr>
      <vt:lpstr>Receipts</vt:lpstr>
      <vt:lpstr>Receipts – Daily Deposit</vt:lpstr>
      <vt:lpstr>Deposit funds intact on a daily basis and agree to daily records</vt:lpstr>
      <vt:lpstr>Receipts at Off-site Locations</vt:lpstr>
      <vt:lpstr>Disbursements</vt:lpstr>
      <vt:lpstr>Disbursements </vt:lpstr>
      <vt:lpstr>Disbursements</vt:lpstr>
      <vt:lpstr>Payroll</vt:lpstr>
      <vt:lpstr>Time Records</vt:lpstr>
      <vt:lpstr>Payroll</vt:lpstr>
      <vt:lpstr>Monthly Responsibilities</vt:lpstr>
      <vt:lpstr>Bank Reconciliations</vt:lpstr>
      <vt:lpstr>Bank Account Records and Reconciliations</vt:lpstr>
      <vt:lpstr>Bank Account Records and Reconciliations</vt:lpstr>
      <vt:lpstr>Treasurer’s Monthly Report</vt:lpstr>
      <vt:lpstr>Quarterly Responsibilities</vt:lpstr>
      <vt:lpstr>Quarterly Financial Report</vt:lpstr>
      <vt:lpstr>Quarterly Report Submission Statute</vt:lpstr>
      <vt:lpstr>How do you ensure the 4th quarter report is correct?</vt:lpstr>
      <vt:lpstr>Ensure records agree to the 4th quarter report</vt:lpstr>
      <vt:lpstr>4. Organize Records</vt:lpstr>
      <vt:lpstr>Get Prepared – What We’ll Ask For</vt:lpstr>
      <vt:lpstr>Get Prepared – What We’ll Ask For</vt:lpstr>
      <vt:lpstr>Get Prepared – What We’ll Ask For</vt:lpstr>
      <vt:lpstr>Backup Your System</vt:lpstr>
      <vt:lpstr>5. Assess Changes in Activities</vt:lpstr>
      <vt:lpstr>Schedule of Expenditures of Federal Awards (SEFA)</vt:lpstr>
      <vt:lpstr>Schedule of Expenditures of Federal Awards (SEFA) – Information Included</vt:lpstr>
      <vt:lpstr>Excel file can be found on DLG Website</vt:lpstr>
      <vt:lpstr>When do you need a single audit?</vt:lpstr>
      <vt:lpstr>6. Develop timeline and assign responsibility</vt:lpstr>
      <vt:lpstr>7. Perform Self Review</vt:lpstr>
      <vt:lpstr>Financial Statement Tips</vt:lpstr>
      <vt:lpstr>Financial Statement Tips</vt:lpstr>
      <vt:lpstr>Why Do The Financial Statement Tips Matter?</vt:lpstr>
      <vt:lpstr>Errors Seen on Quarterly Reports</vt:lpstr>
      <vt:lpstr>Example: Final Budget Does Not Agree to Quarterly Report</vt:lpstr>
      <vt:lpstr>Debt Not Accurately Reported on Quarterly Report</vt:lpstr>
      <vt:lpstr>Cash Balances Do Not Agree and Some Reflect Negative Balances</vt:lpstr>
      <vt:lpstr>Prior Year Ending Balance Does Not Agree to Beginning Balance</vt:lpstr>
      <vt:lpstr>8. Be Available During Fieldwork</vt:lpstr>
      <vt:lpstr>Get Prepared – First Things First</vt:lpstr>
      <vt:lpstr>Get Prepared – Entrance Conference</vt:lpstr>
      <vt:lpstr>9. Evaluate Results</vt:lpstr>
      <vt:lpstr>Any Changes?</vt:lpstr>
      <vt:lpstr>10. Ask Questions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 101</dc:title>
  <dc:creator>Mary Hopkins</dc:creator>
  <cp:lastModifiedBy>James Royse</cp:lastModifiedBy>
  <cp:revision>181</cp:revision>
  <cp:lastPrinted>2019-09-27T19:03:18Z</cp:lastPrinted>
  <dcterms:created xsi:type="dcterms:W3CDTF">2019-01-15T18:58:51Z</dcterms:created>
  <dcterms:modified xsi:type="dcterms:W3CDTF">2026-03-26T13:14:07Z</dcterms:modified>
</cp:coreProperties>
</file>