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269" r:id="rId5"/>
    <p:sldId id="525" r:id="rId6"/>
    <p:sldId id="485" r:id="rId7"/>
    <p:sldId id="514" r:id="rId8"/>
    <p:sldId id="260" r:id="rId9"/>
    <p:sldId id="420" r:id="rId10"/>
    <p:sldId id="544" r:id="rId11"/>
    <p:sldId id="545" r:id="rId12"/>
    <p:sldId id="546" r:id="rId13"/>
    <p:sldId id="438" r:id="rId14"/>
    <p:sldId id="445" r:id="rId15"/>
    <p:sldId id="454" r:id="rId16"/>
    <p:sldId id="446" r:id="rId17"/>
    <p:sldId id="447" r:id="rId18"/>
    <p:sldId id="457" r:id="rId19"/>
    <p:sldId id="458" r:id="rId20"/>
    <p:sldId id="459" r:id="rId21"/>
    <p:sldId id="462" r:id="rId22"/>
    <p:sldId id="527" r:id="rId23"/>
    <p:sldId id="417" r:id="rId24"/>
    <p:sldId id="416" r:id="rId25"/>
    <p:sldId id="528" r:id="rId26"/>
    <p:sldId id="526" r:id="rId27"/>
    <p:sldId id="256" r:id="rId28"/>
    <p:sldId id="529" r:id="rId29"/>
    <p:sldId id="530" r:id="rId30"/>
    <p:sldId id="543" r:id="rId31"/>
    <p:sldId id="532" r:id="rId32"/>
    <p:sldId id="533" r:id="rId33"/>
    <p:sldId id="534" r:id="rId34"/>
    <p:sldId id="536" r:id="rId35"/>
    <p:sldId id="535" r:id="rId36"/>
    <p:sldId id="524" r:id="rId37"/>
    <p:sldId id="519" r:id="rId38"/>
    <p:sldId id="521" r:id="rId39"/>
    <p:sldId id="520" r:id="rId40"/>
    <p:sldId id="522" r:id="rId41"/>
    <p:sldId id="542" r:id="rId42"/>
    <p:sldId id="492" r:id="rId43"/>
    <p:sldId id="537" r:id="rId4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FEF"/>
    <a:srgbClr val="EBFEE2"/>
    <a:srgbClr val="ECF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2EE705-C3CD-4E51-894D-F39CA7B44768}" v="13" dt="2026-03-24T19:25:04.3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6357" autoAdjust="0"/>
  </p:normalViewPr>
  <p:slideViewPr>
    <p:cSldViewPr snapToGrid="0">
      <p:cViewPr varScale="1">
        <p:scale>
          <a:sx n="113" d="100"/>
          <a:sy n="113" d="100"/>
        </p:scale>
        <p:origin x="438" y="96"/>
      </p:cViewPr>
      <p:guideLst/>
    </p:cSldViewPr>
  </p:slideViewPr>
  <p:outlineViewPr>
    <p:cViewPr>
      <p:scale>
        <a:sx n="33" d="100"/>
        <a:sy n="33" d="100"/>
      </p:scale>
      <p:origin x="0" y="-4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r>
              <a:rPr lang="en-US" dirty="0">
                <a:solidFill>
                  <a:schemeClr val="tx1"/>
                </a:solidFill>
              </a:rPr>
              <a:t>Formula of the Fifths</a:t>
            </a:r>
          </a:p>
        </c:rich>
      </c:tx>
      <c:layout>
        <c:manualLayout>
          <c:xMode val="edge"/>
          <c:yMode val="edge"/>
          <c:x val="0.19087023550796683"/>
          <c:y val="3.7778831847149606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spPr>
            <a:ln>
              <a:solidFill>
                <a:schemeClr val="tx1"/>
              </a:solidFill>
            </a:ln>
            <a:effectLst>
              <a:outerShdw blurRad="50800" dist="38100" dir="13500000" algn="br" rotWithShape="0">
                <a:prstClr val="black">
                  <a:alpha val="40000"/>
                </a:prstClr>
              </a:outerShdw>
            </a:effectLst>
          </c:spPr>
          <c:dPt>
            <c:idx val="0"/>
            <c:bubble3D val="0"/>
            <c:spPr>
              <a:solidFill>
                <a:schemeClr val="accent1"/>
              </a:solidFill>
              <a:ln>
                <a:solidFill>
                  <a:schemeClr val="tx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2-449F-40D5-BC6F-42CE03973C38}"/>
              </c:ext>
            </c:extLst>
          </c:dPt>
          <c:dPt>
            <c:idx val="1"/>
            <c:bubble3D val="0"/>
            <c:spPr>
              <a:solidFill>
                <a:schemeClr val="accent2"/>
              </a:solidFill>
              <a:ln>
                <a:solidFill>
                  <a:schemeClr val="tx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4-449F-40D5-BC6F-42CE03973C38}"/>
              </c:ext>
            </c:extLst>
          </c:dPt>
          <c:dPt>
            <c:idx val="2"/>
            <c:bubble3D val="0"/>
            <c:spPr>
              <a:solidFill>
                <a:schemeClr val="accent3"/>
              </a:solidFill>
              <a:ln>
                <a:solidFill>
                  <a:schemeClr val="tx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3-449F-40D5-BC6F-42CE03973C38}"/>
              </c:ext>
            </c:extLst>
          </c:dPt>
          <c:dPt>
            <c:idx val="3"/>
            <c:bubble3D val="0"/>
            <c:spPr>
              <a:solidFill>
                <a:schemeClr val="bg2">
                  <a:lumMod val="75000"/>
                </a:schemeClr>
              </a:solidFill>
              <a:ln>
                <a:solidFill>
                  <a:schemeClr val="tx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1-449F-40D5-BC6F-42CE03973C38}"/>
              </c:ext>
            </c:extLst>
          </c:dPt>
          <c:dLbls>
            <c:dLbl>
              <c:idx val="0"/>
              <c:layout>
                <c:manualLayout>
                  <c:x val="-0.21565179350534203"/>
                  <c:y val="0.20687709953762168"/>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fld id="{66CC3C96-B77A-43C7-B6CC-428C9DACEB70}" type="CATEGORYNAME">
                      <a:rPr lang="en-US">
                        <a:solidFill>
                          <a:schemeClr val="bg1"/>
                        </a:solidFill>
                      </a:rPr>
                      <a:pPr>
                        <a:defRPr sz="1600" b="1">
                          <a:solidFill>
                            <a:schemeClr val="bg1"/>
                          </a:solidFill>
                        </a:defRPr>
                      </a:pPr>
                      <a:t>[CATEGORY NAME]</a:t>
                    </a:fld>
                    <a:r>
                      <a:rPr lang="en-US" baseline="0" dirty="0">
                        <a:solidFill>
                          <a:schemeClr val="bg1"/>
                        </a:solidFill>
                      </a:rPr>
                      <a:t>
</a:t>
                    </a:r>
                    <a:fld id="{59A98FD5-D2E6-4B0A-AE9C-6F45141163F8}" type="PERCENTAGE">
                      <a:rPr lang="en-US" sz="2000" baseline="0">
                        <a:solidFill>
                          <a:schemeClr val="bg1"/>
                        </a:solidFill>
                      </a:rPr>
                      <a:pPr>
                        <a:defRPr sz="1600" b="1">
                          <a:solidFill>
                            <a:schemeClr val="bg1"/>
                          </a:solidFill>
                        </a:defRPr>
                      </a:pPr>
                      <a:t>[PERCENTAGE]</a:t>
                    </a:fld>
                    <a:endParaRPr lang="en-US" baseline="0"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442224868349948"/>
                      <c:h val="0.30261439251800648"/>
                    </c:manualLayout>
                  </c15:layout>
                  <c15:dlblFieldTable/>
                  <c15:showDataLabelsRange val="0"/>
                </c:ext>
                <c:ext xmlns:c16="http://schemas.microsoft.com/office/drawing/2014/chart" uri="{C3380CC4-5D6E-409C-BE32-E72D297353CC}">
                  <c16:uniqueId val="{00000002-449F-40D5-BC6F-42CE03973C38}"/>
                </c:ext>
              </c:extLst>
            </c:dLbl>
            <c:dLbl>
              <c:idx val="1"/>
              <c:layout>
                <c:manualLayout>
                  <c:x val="-0.22265320528115809"/>
                  <c:y val="-0.13911421749049691"/>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fld id="{A855A3C8-23AE-4640-8F00-1A51C46D7DF7}" type="CATEGORYNAME">
                      <a:rPr lang="en-US">
                        <a:solidFill>
                          <a:schemeClr val="bg1"/>
                        </a:solidFill>
                      </a:rPr>
                      <a:pPr>
                        <a:defRPr sz="1600" b="1">
                          <a:solidFill>
                            <a:schemeClr val="bg1"/>
                          </a:solidFill>
                        </a:defRPr>
                      </a:pPr>
                      <a:t>[CATEGORY NAME]</a:t>
                    </a:fld>
                    <a:r>
                      <a:rPr lang="en-US" baseline="0" dirty="0">
                        <a:solidFill>
                          <a:schemeClr val="bg1"/>
                        </a:solidFill>
                      </a:rPr>
                      <a:t>
</a:t>
                    </a:r>
                    <a:fld id="{26845CE8-397A-409D-8610-A7A9CB96B968}" type="PERCENTAGE">
                      <a:rPr lang="en-US" sz="2000" baseline="0">
                        <a:solidFill>
                          <a:schemeClr val="bg1"/>
                        </a:solidFill>
                      </a:rPr>
                      <a:pPr>
                        <a:defRPr sz="1600" b="1">
                          <a:solidFill>
                            <a:schemeClr val="bg1"/>
                          </a:solidFill>
                        </a:defRPr>
                      </a:pPr>
                      <a:t>[PERCENTAGE]</a:t>
                    </a:fld>
                    <a:endParaRPr lang="en-US" baseline="0"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2668888690050107"/>
                      <c:h val="0.26759000582217601"/>
                    </c:manualLayout>
                  </c15:layout>
                  <c15:dlblFieldTable/>
                  <c15:showDataLabelsRange val="0"/>
                </c:ext>
                <c:ext xmlns:c16="http://schemas.microsoft.com/office/drawing/2014/chart" uri="{C3380CC4-5D6E-409C-BE32-E72D297353CC}">
                  <c16:uniqueId val="{00000004-449F-40D5-BC6F-42CE03973C38}"/>
                </c:ext>
              </c:extLst>
            </c:dLbl>
            <c:dLbl>
              <c:idx val="2"/>
              <c:layout>
                <c:manualLayout>
                  <c:x val="0.15643044619422572"/>
                  <c:y val="-8.2515426846676024E-2"/>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fld id="{745478A2-67EF-4964-A519-67F9B70A0F9C}" type="CATEGORYNAME">
                      <a:rPr lang="en-US">
                        <a:solidFill>
                          <a:schemeClr val="bg1"/>
                        </a:solidFill>
                      </a:rPr>
                      <a:pPr>
                        <a:defRPr sz="1600" b="1">
                          <a:solidFill>
                            <a:schemeClr val="bg1"/>
                          </a:solidFill>
                        </a:defRPr>
                      </a:pPr>
                      <a:t>[CATEGORY NAME]</a:t>
                    </a:fld>
                    <a:r>
                      <a:rPr lang="en-US" baseline="0" dirty="0">
                        <a:solidFill>
                          <a:schemeClr val="bg1"/>
                        </a:solidFill>
                      </a:rPr>
                      <a:t>
</a:t>
                    </a:r>
                    <a:fld id="{8979239C-BDBB-4235-9F9E-66E458DFB435}" type="PERCENTAGE">
                      <a:rPr lang="en-US" sz="2000" baseline="0">
                        <a:solidFill>
                          <a:schemeClr val="bg1"/>
                        </a:solidFill>
                      </a:rPr>
                      <a:pPr>
                        <a:defRPr sz="1600" b="1">
                          <a:solidFill>
                            <a:schemeClr val="bg1"/>
                          </a:solidFill>
                        </a:defRPr>
                      </a:pPr>
                      <a:t>[PERCENTAGE]</a:t>
                    </a:fld>
                    <a:endParaRPr lang="en-US" baseline="0"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5224116161616161"/>
                      <c:h val="0.22927827779869639"/>
                    </c:manualLayout>
                  </c15:layout>
                  <c15:dlblFieldTable/>
                  <c15:showDataLabelsRange val="0"/>
                </c:ext>
                <c:ext xmlns:c16="http://schemas.microsoft.com/office/drawing/2014/chart" uri="{C3380CC4-5D6E-409C-BE32-E72D297353CC}">
                  <c16:uniqueId val="{00000003-449F-40D5-BC6F-42CE03973C38}"/>
                </c:ext>
              </c:extLst>
            </c:dLbl>
            <c:dLbl>
              <c:idx val="3"/>
              <c:layout>
                <c:manualLayout>
                  <c:x val="0.22311227431798297"/>
                  <c:y val="0.24627283380361412"/>
                </c:manualLayout>
              </c:layout>
              <c:tx>
                <c:rich>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fld id="{97DE1524-C9B0-4D76-82E6-CE946A308EB4}" type="CATEGORYNAME">
                      <a:rPr lang="en-US">
                        <a:solidFill>
                          <a:schemeClr val="bg1"/>
                        </a:solidFill>
                      </a:rPr>
                      <a:pPr>
                        <a:defRPr sz="1600" b="1">
                          <a:solidFill>
                            <a:schemeClr val="bg1"/>
                          </a:solidFill>
                        </a:defRPr>
                      </a:pPr>
                      <a:t>[CATEGORY NAME]</a:t>
                    </a:fld>
                    <a:r>
                      <a:rPr lang="en-US" baseline="0" dirty="0">
                        <a:solidFill>
                          <a:schemeClr val="bg1"/>
                        </a:solidFill>
                      </a:rPr>
                      <a:t>
</a:t>
                    </a:r>
                    <a:fld id="{5D85619E-9BC7-4A4B-AFB3-D31EB9C17F37}" type="PERCENTAGE">
                      <a:rPr lang="en-US" sz="2000" baseline="0">
                        <a:solidFill>
                          <a:schemeClr val="bg1"/>
                        </a:solidFill>
                      </a:rPr>
                      <a:pPr>
                        <a:defRPr sz="1600" b="1">
                          <a:solidFill>
                            <a:schemeClr val="bg1"/>
                          </a:solidFill>
                        </a:defRPr>
                      </a:pPr>
                      <a:t>[PERCENTAGE]</a:t>
                    </a:fld>
                    <a:endParaRPr lang="en-US" baseline="0"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510404239242824"/>
                      <c:h val="0.2432098152617799"/>
                    </c:manualLayout>
                  </c15:layout>
                  <c15:dlblFieldTable/>
                  <c15:showDataLabelsRange val="0"/>
                </c:ext>
                <c:ext xmlns:c16="http://schemas.microsoft.com/office/drawing/2014/chart" uri="{C3380CC4-5D6E-409C-BE32-E72D297353CC}">
                  <c16:uniqueId val="{00000001-449F-40D5-BC6F-42CE03973C3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Equal Share</c:v>
                </c:pt>
                <c:pt idx="1">
                  <c:v>Rural Land Area</c:v>
                </c:pt>
                <c:pt idx="2">
                  <c:v>Rural Population</c:v>
                </c:pt>
                <c:pt idx="3">
                  <c:v>Rural Road Mileage</c:v>
                </c:pt>
              </c:strCache>
            </c:strRef>
          </c:cat>
          <c:val>
            <c:numRef>
              <c:f>Sheet1!$B$2:$B$5</c:f>
              <c:numCache>
                <c:formatCode>General</c:formatCode>
                <c:ptCount val="4"/>
                <c:pt idx="0">
                  <c:v>20</c:v>
                </c:pt>
                <c:pt idx="1">
                  <c:v>40</c:v>
                </c:pt>
                <c:pt idx="2">
                  <c:v>20</c:v>
                </c:pt>
                <c:pt idx="3">
                  <c:v>20</c:v>
                </c:pt>
              </c:numCache>
            </c:numRef>
          </c:val>
          <c:extLst>
            <c:ext xmlns:c16="http://schemas.microsoft.com/office/drawing/2014/chart" uri="{C3380CC4-5D6E-409C-BE32-E72D297353CC}">
              <c16:uniqueId val="{00000000-449F-40D5-BC6F-42CE03973C38}"/>
            </c:ext>
          </c:extLst>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_rels/data5.xml.rels><?xml version="1.0" encoding="UTF-8" standalone="yes"?>
<Relationships xmlns="http://schemas.openxmlformats.org/package/2006/relationships"><Relationship Id="rId2" Type="http://schemas.openxmlformats.org/officeDocument/2006/relationships/hyperlink" Target="mailto:debra.Powell@ky.gov" TargetMode="External"/><Relationship Id="rId1" Type="http://schemas.openxmlformats.org/officeDocument/2006/relationships/hyperlink" Target="mailto:bobbijo.lewis@ky.gov" TargetMode="External"/></Relationships>
</file>

<file path=ppt/diagrams/_rels/drawing5.xml.rels><?xml version="1.0" encoding="UTF-8" standalone="yes"?>
<Relationships xmlns="http://schemas.openxmlformats.org/package/2006/relationships"><Relationship Id="rId2" Type="http://schemas.openxmlformats.org/officeDocument/2006/relationships/hyperlink" Target="mailto:debra.Powell@ky.gov" TargetMode="External"/><Relationship Id="rId1" Type="http://schemas.openxmlformats.org/officeDocument/2006/relationships/hyperlink" Target="mailto:bobbijo.lewis@ky.gov"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E45172-6645-4AE5-B57C-C3323EECF2EF}"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US"/>
        </a:p>
      </dgm:t>
    </dgm:pt>
    <dgm:pt modelId="{09857CEA-F073-46F4-ADA8-1A45157DA3B4}">
      <dgm:prSet/>
      <dgm:spPr/>
      <dgm:t>
        <a:bodyPr/>
        <a:lstStyle/>
        <a:p>
          <a:r>
            <a:rPr lang="en-US"/>
            <a:t>I.    COOPERATIVE ROAD AID PROGRAM</a:t>
          </a:r>
        </a:p>
      </dgm:t>
    </dgm:pt>
    <dgm:pt modelId="{F48F3E06-9635-42A3-8977-E712D4BCC68E}" type="parTrans" cxnId="{123CDCE4-0328-4801-B27E-F974A75CD86A}">
      <dgm:prSet/>
      <dgm:spPr/>
      <dgm:t>
        <a:bodyPr/>
        <a:lstStyle/>
        <a:p>
          <a:endParaRPr lang="en-US"/>
        </a:p>
      </dgm:t>
    </dgm:pt>
    <dgm:pt modelId="{5A22FFD3-16CF-4EA6-A08E-661DBB1A5CD1}" type="sibTrans" cxnId="{123CDCE4-0328-4801-B27E-F974A75CD86A}">
      <dgm:prSet/>
      <dgm:spPr/>
      <dgm:t>
        <a:bodyPr/>
        <a:lstStyle/>
        <a:p>
          <a:endParaRPr lang="en-US"/>
        </a:p>
      </dgm:t>
    </dgm:pt>
    <dgm:pt modelId="{3E7D770E-6626-4852-A3E3-C2A6FB47F4E5}">
      <dgm:prSet/>
      <dgm:spPr/>
      <dgm:t>
        <a:bodyPr/>
        <a:lstStyle/>
        <a:p>
          <a:r>
            <a:rPr lang="en-US" dirty="0"/>
            <a:t>II.   </a:t>
          </a:r>
        </a:p>
        <a:p>
          <a:r>
            <a:rPr lang="en-US" dirty="0"/>
            <a:t>FLEX FUND PROGRAM</a:t>
          </a:r>
        </a:p>
      </dgm:t>
    </dgm:pt>
    <dgm:pt modelId="{F305E2E8-3DEE-416C-8E9B-6F84833BDC35}" type="parTrans" cxnId="{D22401F9-5FC4-4B1B-BD11-7B29E80153F3}">
      <dgm:prSet/>
      <dgm:spPr/>
      <dgm:t>
        <a:bodyPr/>
        <a:lstStyle/>
        <a:p>
          <a:endParaRPr lang="en-US"/>
        </a:p>
      </dgm:t>
    </dgm:pt>
    <dgm:pt modelId="{85F43297-BC37-4872-8476-0D8D5EFCA5DD}" type="sibTrans" cxnId="{D22401F9-5FC4-4B1B-BD11-7B29E80153F3}">
      <dgm:prSet/>
      <dgm:spPr/>
      <dgm:t>
        <a:bodyPr/>
        <a:lstStyle/>
        <a:p>
          <a:endParaRPr lang="en-US"/>
        </a:p>
      </dgm:t>
    </dgm:pt>
    <dgm:pt modelId="{5A4B43F2-38DA-4749-B0B5-9F58ED46DEED}">
      <dgm:prSet/>
      <dgm:spPr/>
      <dgm:t>
        <a:bodyPr/>
        <a:lstStyle/>
        <a:p>
          <a:r>
            <a:rPr lang="en-US" dirty="0"/>
            <a:t>III.  </a:t>
          </a:r>
        </a:p>
        <a:p>
          <a:r>
            <a:rPr lang="en-US" dirty="0"/>
            <a:t>80/20 BRIDGE PROGRAM</a:t>
          </a:r>
        </a:p>
      </dgm:t>
    </dgm:pt>
    <dgm:pt modelId="{398DD4FE-FE18-4B8B-B2EE-8B7967479C7A}" type="parTrans" cxnId="{63FC994F-888F-4B2D-9F93-1A87854A5944}">
      <dgm:prSet/>
      <dgm:spPr/>
      <dgm:t>
        <a:bodyPr/>
        <a:lstStyle/>
        <a:p>
          <a:endParaRPr lang="en-US"/>
        </a:p>
      </dgm:t>
    </dgm:pt>
    <dgm:pt modelId="{6E57EB87-E637-4F52-A93C-8C12E77B5239}" type="sibTrans" cxnId="{63FC994F-888F-4B2D-9F93-1A87854A5944}">
      <dgm:prSet/>
      <dgm:spPr/>
      <dgm:t>
        <a:bodyPr/>
        <a:lstStyle/>
        <a:p>
          <a:endParaRPr lang="en-US"/>
        </a:p>
      </dgm:t>
    </dgm:pt>
    <dgm:pt modelId="{B82DB247-9554-408B-BFFC-B4548435C1C4}">
      <dgm:prSet/>
      <dgm:spPr/>
      <dgm:t>
        <a:bodyPr/>
        <a:lstStyle/>
        <a:p>
          <a:r>
            <a:rPr lang="en-US"/>
            <a:t>IV.  EMERGENCY FUNDING PROGRAM</a:t>
          </a:r>
        </a:p>
      </dgm:t>
    </dgm:pt>
    <dgm:pt modelId="{6CE0F908-97EC-4D48-A5A2-A311E666DA3B}" type="parTrans" cxnId="{2A4D4D9C-AB8E-4006-A54A-F6045A06426B}">
      <dgm:prSet/>
      <dgm:spPr/>
      <dgm:t>
        <a:bodyPr/>
        <a:lstStyle/>
        <a:p>
          <a:endParaRPr lang="en-US"/>
        </a:p>
      </dgm:t>
    </dgm:pt>
    <dgm:pt modelId="{E563F1D3-BC78-4625-8DEF-C468569F81BB}" type="sibTrans" cxnId="{2A4D4D9C-AB8E-4006-A54A-F6045A06426B}">
      <dgm:prSet/>
      <dgm:spPr/>
      <dgm:t>
        <a:bodyPr/>
        <a:lstStyle/>
        <a:p>
          <a:endParaRPr lang="en-US"/>
        </a:p>
      </dgm:t>
    </dgm:pt>
    <dgm:pt modelId="{99679D99-2D44-40CB-B356-7DD541D1967C}" type="pres">
      <dgm:prSet presAssocID="{AAE45172-6645-4AE5-B57C-C3323EECF2EF}" presName="matrix" presStyleCnt="0">
        <dgm:presLayoutVars>
          <dgm:chMax val="1"/>
          <dgm:dir/>
          <dgm:resizeHandles val="exact"/>
        </dgm:presLayoutVars>
      </dgm:prSet>
      <dgm:spPr/>
    </dgm:pt>
    <dgm:pt modelId="{6CA31C1E-8714-4A3B-902E-4F9674B1E427}" type="pres">
      <dgm:prSet presAssocID="{AAE45172-6645-4AE5-B57C-C3323EECF2EF}" presName="diamond" presStyleLbl="bgShp" presStyleIdx="0" presStyleCnt="1"/>
      <dgm:spPr/>
    </dgm:pt>
    <dgm:pt modelId="{520C4B59-0BF5-42EB-BCC8-21EC8FBBD014}" type="pres">
      <dgm:prSet presAssocID="{AAE45172-6645-4AE5-B57C-C3323EECF2EF}" presName="quad1" presStyleLbl="node1" presStyleIdx="0" presStyleCnt="4">
        <dgm:presLayoutVars>
          <dgm:chMax val="0"/>
          <dgm:chPref val="0"/>
          <dgm:bulletEnabled val="1"/>
        </dgm:presLayoutVars>
      </dgm:prSet>
      <dgm:spPr/>
    </dgm:pt>
    <dgm:pt modelId="{BE8F0878-B3FB-4197-8E56-8307EFD83F0E}" type="pres">
      <dgm:prSet presAssocID="{AAE45172-6645-4AE5-B57C-C3323EECF2EF}" presName="quad2" presStyleLbl="node1" presStyleIdx="1" presStyleCnt="4">
        <dgm:presLayoutVars>
          <dgm:chMax val="0"/>
          <dgm:chPref val="0"/>
          <dgm:bulletEnabled val="1"/>
        </dgm:presLayoutVars>
      </dgm:prSet>
      <dgm:spPr/>
    </dgm:pt>
    <dgm:pt modelId="{9F1E3307-3DD2-4ADF-8C78-A7BEB976DCB7}" type="pres">
      <dgm:prSet presAssocID="{AAE45172-6645-4AE5-B57C-C3323EECF2EF}" presName="quad3" presStyleLbl="node1" presStyleIdx="2" presStyleCnt="4">
        <dgm:presLayoutVars>
          <dgm:chMax val="0"/>
          <dgm:chPref val="0"/>
          <dgm:bulletEnabled val="1"/>
        </dgm:presLayoutVars>
      </dgm:prSet>
      <dgm:spPr/>
    </dgm:pt>
    <dgm:pt modelId="{61848EF6-5E48-4F14-9971-FF8D04AE8D34}" type="pres">
      <dgm:prSet presAssocID="{AAE45172-6645-4AE5-B57C-C3323EECF2EF}" presName="quad4" presStyleLbl="node1" presStyleIdx="3" presStyleCnt="4">
        <dgm:presLayoutVars>
          <dgm:chMax val="0"/>
          <dgm:chPref val="0"/>
          <dgm:bulletEnabled val="1"/>
        </dgm:presLayoutVars>
      </dgm:prSet>
      <dgm:spPr/>
    </dgm:pt>
  </dgm:ptLst>
  <dgm:cxnLst>
    <dgm:cxn modelId="{4D5E5621-183B-4C37-AD72-E8D5606C0CAD}" type="presOf" srcId="{3E7D770E-6626-4852-A3E3-C2A6FB47F4E5}" destId="{BE8F0878-B3FB-4197-8E56-8307EFD83F0E}" srcOrd="0" destOrd="0" presId="urn:microsoft.com/office/officeart/2005/8/layout/matrix3"/>
    <dgm:cxn modelId="{23A0223E-1C95-4319-8097-F0A8284AF677}" type="presOf" srcId="{B82DB247-9554-408B-BFFC-B4548435C1C4}" destId="{61848EF6-5E48-4F14-9971-FF8D04AE8D34}" srcOrd="0" destOrd="0" presId="urn:microsoft.com/office/officeart/2005/8/layout/matrix3"/>
    <dgm:cxn modelId="{24625A4C-97E0-4014-B7DF-AB6A1CC385F2}" type="presOf" srcId="{09857CEA-F073-46F4-ADA8-1A45157DA3B4}" destId="{520C4B59-0BF5-42EB-BCC8-21EC8FBBD014}" srcOrd="0" destOrd="0" presId="urn:microsoft.com/office/officeart/2005/8/layout/matrix3"/>
    <dgm:cxn modelId="{63FC994F-888F-4B2D-9F93-1A87854A5944}" srcId="{AAE45172-6645-4AE5-B57C-C3323EECF2EF}" destId="{5A4B43F2-38DA-4749-B0B5-9F58ED46DEED}" srcOrd="2" destOrd="0" parTransId="{398DD4FE-FE18-4B8B-B2EE-8B7967479C7A}" sibTransId="{6E57EB87-E637-4F52-A93C-8C12E77B5239}"/>
    <dgm:cxn modelId="{5E0B7751-6128-4F1C-B9EC-25D09EBF4026}" type="presOf" srcId="{5A4B43F2-38DA-4749-B0B5-9F58ED46DEED}" destId="{9F1E3307-3DD2-4ADF-8C78-A7BEB976DCB7}" srcOrd="0" destOrd="0" presId="urn:microsoft.com/office/officeart/2005/8/layout/matrix3"/>
    <dgm:cxn modelId="{2A4D4D9C-AB8E-4006-A54A-F6045A06426B}" srcId="{AAE45172-6645-4AE5-B57C-C3323EECF2EF}" destId="{B82DB247-9554-408B-BFFC-B4548435C1C4}" srcOrd="3" destOrd="0" parTransId="{6CE0F908-97EC-4D48-A5A2-A311E666DA3B}" sibTransId="{E563F1D3-BC78-4625-8DEF-C468569F81BB}"/>
    <dgm:cxn modelId="{A583E5B5-51DF-473B-B549-ECBB37C06FDB}" type="presOf" srcId="{AAE45172-6645-4AE5-B57C-C3323EECF2EF}" destId="{99679D99-2D44-40CB-B356-7DD541D1967C}" srcOrd="0" destOrd="0" presId="urn:microsoft.com/office/officeart/2005/8/layout/matrix3"/>
    <dgm:cxn modelId="{123CDCE4-0328-4801-B27E-F974A75CD86A}" srcId="{AAE45172-6645-4AE5-B57C-C3323EECF2EF}" destId="{09857CEA-F073-46F4-ADA8-1A45157DA3B4}" srcOrd="0" destOrd="0" parTransId="{F48F3E06-9635-42A3-8977-E712D4BCC68E}" sibTransId="{5A22FFD3-16CF-4EA6-A08E-661DBB1A5CD1}"/>
    <dgm:cxn modelId="{D22401F9-5FC4-4B1B-BD11-7B29E80153F3}" srcId="{AAE45172-6645-4AE5-B57C-C3323EECF2EF}" destId="{3E7D770E-6626-4852-A3E3-C2A6FB47F4E5}" srcOrd="1" destOrd="0" parTransId="{F305E2E8-3DEE-416C-8E9B-6F84833BDC35}" sibTransId="{85F43297-BC37-4872-8476-0D8D5EFCA5DD}"/>
    <dgm:cxn modelId="{5E77246A-98A3-4D9B-A622-46D646237C1B}" type="presParOf" srcId="{99679D99-2D44-40CB-B356-7DD541D1967C}" destId="{6CA31C1E-8714-4A3B-902E-4F9674B1E427}" srcOrd="0" destOrd="0" presId="urn:microsoft.com/office/officeart/2005/8/layout/matrix3"/>
    <dgm:cxn modelId="{2B397D47-52EA-4C07-ADCA-2480F2AE0BCE}" type="presParOf" srcId="{99679D99-2D44-40CB-B356-7DD541D1967C}" destId="{520C4B59-0BF5-42EB-BCC8-21EC8FBBD014}" srcOrd="1" destOrd="0" presId="urn:microsoft.com/office/officeart/2005/8/layout/matrix3"/>
    <dgm:cxn modelId="{5D0A760D-3DE8-46CE-AD83-BA239BC11744}" type="presParOf" srcId="{99679D99-2D44-40CB-B356-7DD541D1967C}" destId="{BE8F0878-B3FB-4197-8E56-8307EFD83F0E}" srcOrd="2" destOrd="0" presId="urn:microsoft.com/office/officeart/2005/8/layout/matrix3"/>
    <dgm:cxn modelId="{D6804C94-08F2-4BCA-98F1-A34419915995}" type="presParOf" srcId="{99679D99-2D44-40CB-B356-7DD541D1967C}" destId="{9F1E3307-3DD2-4ADF-8C78-A7BEB976DCB7}" srcOrd="3" destOrd="0" presId="urn:microsoft.com/office/officeart/2005/8/layout/matrix3"/>
    <dgm:cxn modelId="{AFF22968-D403-4AAB-8D8E-79855B434F13}" type="presParOf" srcId="{99679D99-2D44-40CB-B356-7DD541D1967C}" destId="{61848EF6-5E48-4F14-9971-FF8D04AE8D34}"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F174BD-DEB9-43F3-87CF-6400503F0CF4}"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F0FBAF16-FF99-47B7-BC04-6DBE444A5619}">
      <dgm:prSet/>
      <dgm:spPr/>
      <dgm:t>
        <a:bodyPr/>
        <a:lstStyle/>
        <a:p>
          <a:r>
            <a:rPr lang="en-US" b="1" dirty="0"/>
            <a:t>Why the February Road Aid Payment was less than anticipated</a:t>
          </a:r>
        </a:p>
      </dgm:t>
    </dgm:pt>
    <dgm:pt modelId="{3DCE5939-A7DB-47E9-B0A3-010B63CC7DE5}" type="parTrans" cxnId="{A6DF9DCE-8854-4C76-9625-BE2E49BA4D6D}">
      <dgm:prSet/>
      <dgm:spPr/>
      <dgm:t>
        <a:bodyPr/>
        <a:lstStyle/>
        <a:p>
          <a:endParaRPr lang="en-US"/>
        </a:p>
      </dgm:t>
    </dgm:pt>
    <dgm:pt modelId="{C62964DF-11D9-4DF5-8BA4-445CD8562CA3}" type="sibTrans" cxnId="{A6DF9DCE-8854-4C76-9625-BE2E49BA4D6D}">
      <dgm:prSet/>
      <dgm:spPr/>
      <dgm:t>
        <a:bodyPr/>
        <a:lstStyle/>
        <a:p>
          <a:endParaRPr lang="en-US"/>
        </a:p>
      </dgm:t>
    </dgm:pt>
    <dgm:pt modelId="{EEB2EC12-1E87-4758-8731-520228AA8A47}">
      <dgm:prSet/>
      <dgm:spPr/>
      <dgm:t>
        <a:bodyPr/>
        <a:lstStyle/>
        <a:p>
          <a:r>
            <a:rPr lang="en-US" u="sng" dirty="0"/>
            <a:t>August Payment (60%):</a:t>
          </a:r>
          <a:r>
            <a:rPr lang="en-US" dirty="0"/>
            <a:t>  was based on HB 265’s estimated allocation of $157,306,800 (“CRA”) and $66,189,200 (“MRA”).</a:t>
          </a:r>
        </a:p>
      </dgm:t>
    </dgm:pt>
    <dgm:pt modelId="{42B747F5-87AD-4544-BD36-F48C50326E6F}" type="parTrans" cxnId="{27AE5216-49B4-4139-AF67-D296A59969E1}">
      <dgm:prSet/>
      <dgm:spPr/>
      <dgm:t>
        <a:bodyPr/>
        <a:lstStyle/>
        <a:p>
          <a:endParaRPr lang="en-US"/>
        </a:p>
      </dgm:t>
    </dgm:pt>
    <dgm:pt modelId="{D06B8BD6-27E0-4A86-8E6A-913E6CDD908E}" type="sibTrans" cxnId="{27AE5216-49B4-4139-AF67-D296A59969E1}">
      <dgm:prSet/>
      <dgm:spPr/>
      <dgm:t>
        <a:bodyPr/>
        <a:lstStyle/>
        <a:p>
          <a:endParaRPr lang="en-US"/>
        </a:p>
      </dgm:t>
    </dgm:pt>
    <dgm:pt modelId="{1ECE9433-00AD-4C13-B934-8D2436DE2EF6}">
      <dgm:prSet custT="1"/>
      <dgm:spPr/>
      <dgm:t>
        <a:bodyPr/>
        <a:lstStyle/>
        <a:p>
          <a:r>
            <a:rPr lang="en-US" sz="1800" dirty="0"/>
            <a:t>In December, the Consensus Forecasting Group (“CFG”), reduced the estimate to $135,863,800 (“CRA”) and $57,166,700 (“MRA”).</a:t>
          </a:r>
        </a:p>
      </dgm:t>
    </dgm:pt>
    <dgm:pt modelId="{7D2BC48D-8DD1-4764-9808-4283B8E71755}" type="parTrans" cxnId="{315C9D6C-CFD6-4C70-BB4A-C0BBB98C8DB2}">
      <dgm:prSet/>
      <dgm:spPr/>
      <dgm:t>
        <a:bodyPr/>
        <a:lstStyle/>
        <a:p>
          <a:endParaRPr lang="en-US"/>
        </a:p>
      </dgm:t>
    </dgm:pt>
    <dgm:pt modelId="{CA214400-7213-40CD-852C-88C43AC6EA9A}" type="sibTrans" cxnId="{315C9D6C-CFD6-4C70-BB4A-C0BBB98C8DB2}">
      <dgm:prSet/>
      <dgm:spPr/>
      <dgm:t>
        <a:bodyPr/>
        <a:lstStyle/>
        <a:p>
          <a:endParaRPr lang="en-US"/>
        </a:p>
      </dgm:t>
    </dgm:pt>
    <dgm:pt modelId="{F0FF66C8-FC9C-4D01-AA8D-8917633CA8CD}">
      <dgm:prSet custT="1"/>
      <dgm:spPr/>
      <dgm:t>
        <a:bodyPr/>
        <a:lstStyle/>
        <a:p>
          <a:r>
            <a:rPr lang="en-US" sz="1800" dirty="0"/>
            <a:t>KRS 177.360(4) requires payments to be adjusted when revenue estimates change.</a:t>
          </a:r>
        </a:p>
      </dgm:t>
    </dgm:pt>
    <dgm:pt modelId="{37DAB74D-91D1-4B6A-B70C-1BC5EA82B81E}" type="parTrans" cxnId="{D2CF16BE-941C-4D9A-AF7B-8127B52BEE88}">
      <dgm:prSet/>
      <dgm:spPr/>
      <dgm:t>
        <a:bodyPr/>
        <a:lstStyle/>
        <a:p>
          <a:endParaRPr lang="en-US"/>
        </a:p>
      </dgm:t>
    </dgm:pt>
    <dgm:pt modelId="{68F47E24-FB2E-4E05-BDFC-9A3E0E23784F}" type="sibTrans" cxnId="{D2CF16BE-941C-4D9A-AF7B-8127B52BEE88}">
      <dgm:prSet/>
      <dgm:spPr/>
      <dgm:t>
        <a:bodyPr/>
        <a:lstStyle/>
        <a:p>
          <a:endParaRPr lang="en-US"/>
        </a:p>
      </dgm:t>
    </dgm:pt>
    <dgm:pt modelId="{9953FC20-7A27-49BA-AC59-E91C1E867D93}">
      <dgm:prSet/>
      <dgm:spPr/>
      <dgm:t>
        <a:bodyPr/>
        <a:lstStyle/>
        <a:p>
          <a:r>
            <a:rPr lang="en-US" dirty="0"/>
            <a:t> </a:t>
          </a:r>
        </a:p>
      </dgm:t>
    </dgm:pt>
    <dgm:pt modelId="{027F1002-00A3-4CCF-BE0E-8C1D49827483}" type="parTrans" cxnId="{48E76CD2-B883-4872-AFF9-483A861926E9}">
      <dgm:prSet/>
      <dgm:spPr/>
      <dgm:t>
        <a:bodyPr/>
        <a:lstStyle/>
        <a:p>
          <a:endParaRPr lang="en-US"/>
        </a:p>
      </dgm:t>
    </dgm:pt>
    <dgm:pt modelId="{89AAF0B5-C3AB-4669-B267-E7C88AEEAB5E}" type="sibTrans" cxnId="{48E76CD2-B883-4872-AFF9-483A861926E9}">
      <dgm:prSet/>
      <dgm:spPr/>
      <dgm:t>
        <a:bodyPr/>
        <a:lstStyle/>
        <a:p>
          <a:endParaRPr lang="en-US"/>
        </a:p>
      </dgm:t>
    </dgm:pt>
    <dgm:pt modelId="{B9020D70-15CA-473D-B320-F5C10285ADA3}">
      <dgm:prSet/>
      <dgm:spPr/>
      <dgm:t>
        <a:bodyPr/>
        <a:lstStyle/>
        <a:p>
          <a:endParaRPr lang="en-US" dirty="0"/>
        </a:p>
      </dgm:t>
    </dgm:pt>
    <dgm:pt modelId="{F767576F-1FB2-4969-824C-D0E356FAA214}" type="parTrans" cxnId="{F84BB893-3FCE-4507-9901-B30A0F1F9B18}">
      <dgm:prSet/>
      <dgm:spPr/>
      <dgm:t>
        <a:bodyPr/>
        <a:lstStyle/>
        <a:p>
          <a:endParaRPr lang="en-US"/>
        </a:p>
      </dgm:t>
    </dgm:pt>
    <dgm:pt modelId="{D56D1766-99FF-48FF-AA9B-5F539B903279}" type="sibTrans" cxnId="{F84BB893-3FCE-4507-9901-B30A0F1F9B18}">
      <dgm:prSet/>
      <dgm:spPr/>
      <dgm:t>
        <a:bodyPr/>
        <a:lstStyle/>
        <a:p>
          <a:endParaRPr lang="en-US"/>
        </a:p>
      </dgm:t>
    </dgm:pt>
    <dgm:pt modelId="{0D803B03-34A4-426C-B162-52B296F15704}" type="pres">
      <dgm:prSet presAssocID="{F3F174BD-DEB9-43F3-87CF-6400503F0CF4}" presName="vert0" presStyleCnt="0">
        <dgm:presLayoutVars>
          <dgm:dir/>
          <dgm:animOne val="branch"/>
          <dgm:animLvl val="lvl"/>
        </dgm:presLayoutVars>
      </dgm:prSet>
      <dgm:spPr/>
    </dgm:pt>
    <dgm:pt modelId="{F01CD1A1-4E45-4B30-A2C3-2937EB66416C}" type="pres">
      <dgm:prSet presAssocID="{F0FBAF16-FF99-47B7-BC04-6DBE444A5619}" presName="thickLine" presStyleLbl="alignNode1" presStyleIdx="0" presStyleCnt="1"/>
      <dgm:spPr/>
    </dgm:pt>
    <dgm:pt modelId="{AC11E7D7-7DDF-4FD3-B21E-C9D1F5AFF2B8}" type="pres">
      <dgm:prSet presAssocID="{F0FBAF16-FF99-47B7-BC04-6DBE444A5619}" presName="horz1" presStyleCnt="0"/>
      <dgm:spPr/>
    </dgm:pt>
    <dgm:pt modelId="{E69B144C-9C54-48D7-81E2-01641FD0BED0}" type="pres">
      <dgm:prSet presAssocID="{F0FBAF16-FF99-47B7-BC04-6DBE444A5619}" presName="tx1" presStyleLbl="revTx" presStyleIdx="0" presStyleCnt="6"/>
      <dgm:spPr/>
    </dgm:pt>
    <dgm:pt modelId="{B20E7FBC-3104-4DE5-94F5-A1D7BF2033E0}" type="pres">
      <dgm:prSet presAssocID="{F0FBAF16-FF99-47B7-BC04-6DBE444A5619}" presName="vert1" presStyleCnt="0"/>
      <dgm:spPr/>
    </dgm:pt>
    <dgm:pt modelId="{C7CB3061-304A-455E-B04D-C2F36B20E7D9}" type="pres">
      <dgm:prSet presAssocID="{EEB2EC12-1E87-4758-8731-520228AA8A47}" presName="vertSpace2a" presStyleCnt="0"/>
      <dgm:spPr/>
    </dgm:pt>
    <dgm:pt modelId="{0E6A57AE-A005-42F0-A163-245CE42BCD44}" type="pres">
      <dgm:prSet presAssocID="{EEB2EC12-1E87-4758-8731-520228AA8A47}" presName="horz2" presStyleCnt="0"/>
      <dgm:spPr/>
    </dgm:pt>
    <dgm:pt modelId="{7B049AEB-470C-4BBE-9904-3FAAD0D66C4F}" type="pres">
      <dgm:prSet presAssocID="{EEB2EC12-1E87-4758-8731-520228AA8A47}" presName="horzSpace2" presStyleCnt="0"/>
      <dgm:spPr/>
    </dgm:pt>
    <dgm:pt modelId="{511C9461-6C38-48D2-9154-29510AA0C193}" type="pres">
      <dgm:prSet presAssocID="{EEB2EC12-1E87-4758-8731-520228AA8A47}" presName="tx2" presStyleLbl="revTx" presStyleIdx="1" presStyleCnt="6"/>
      <dgm:spPr/>
    </dgm:pt>
    <dgm:pt modelId="{A1178C76-1D9C-43E9-95AB-6AF59FAF193C}" type="pres">
      <dgm:prSet presAssocID="{EEB2EC12-1E87-4758-8731-520228AA8A47}" presName="vert2" presStyleCnt="0"/>
      <dgm:spPr/>
    </dgm:pt>
    <dgm:pt modelId="{8EF7C431-E13B-477A-A867-C0A9042E2533}" type="pres">
      <dgm:prSet presAssocID="{EEB2EC12-1E87-4758-8731-520228AA8A47}" presName="thinLine2b" presStyleLbl="callout" presStyleIdx="0" presStyleCnt="5"/>
      <dgm:spPr/>
    </dgm:pt>
    <dgm:pt modelId="{8B71A4DB-EBFD-46F9-84FA-C39C7976437E}" type="pres">
      <dgm:prSet presAssocID="{EEB2EC12-1E87-4758-8731-520228AA8A47}" presName="vertSpace2b" presStyleCnt="0"/>
      <dgm:spPr/>
    </dgm:pt>
    <dgm:pt modelId="{CAE04094-1F60-43A4-881E-6DD74C9BAAB4}" type="pres">
      <dgm:prSet presAssocID="{1ECE9433-00AD-4C13-B934-8D2436DE2EF6}" presName="horz2" presStyleCnt="0"/>
      <dgm:spPr/>
    </dgm:pt>
    <dgm:pt modelId="{F51E285C-B8BB-4146-9074-BF70A5F3877F}" type="pres">
      <dgm:prSet presAssocID="{1ECE9433-00AD-4C13-B934-8D2436DE2EF6}" presName="horzSpace2" presStyleCnt="0"/>
      <dgm:spPr/>
    </dgm:pt>
    <dgm:pt modelId="{A7131F13-E906-4E2D-964B-FFEAFDDA625E}" type="pres">
      <dgm:prSet presAssocID="{1ECE9433-00AD-4C13-B934-8D2436DE2EF6}" presName="tx2" presStyleLbl="revTx" presStyleIdx="2" presStyleCnt="6" custScaleX="99955" custScaleY="138371"/>
      <dgm:spPr/>
    </dgm:pt>
    <dgm:pt modelId="{2ACFD1D3-2784-4974-B973-64DD4F619829}" type="pres">
      <dgm:prSet presAssocID="{1ECE9433-00AD-4C13-B934-8D2436DE2EF6}" presName="vert2" presStyleCnt="0"/>
      <dgm:spPr/>
    </dgm:pt>
    <dgm:pt modelId="{CD36B7CF-B542-499E-BAB2-00782C1E8AC0}" type="pres">
      <dgm:prSet presAssocID="{1ECE9433-00AD-4C13-B934-8D2436DE2EF6}" presName="thinLine2b" presStyleLbl="callout" presStyleIdx="1" presStyleCnt="5"/>
      <dgm:spPr/>
    </dgm:pt>
    <dgm:pt modelId="{DE339A7E-5D36-4450-A017-41C16CDF9D56}" type="pres">
      <dgm:prSet presAssocID="{1ECE9433-00AD-4C13-B934-8D2436DE2EF6}" presName="vertSpace2b" presStyleCnt="0"/>
      <dgm:spPr/>
    </dgm:pt>
    <dgm:pt modelId="{AFCE2436-11B3-4673-B8DB-6F3FD6E1D8A0}" type="pres">
      <dgm:prSet presAssocID="{F0FF66C8-FC9C-4D01-AA8D-8917633CA8CD}" presName="horz2" presStyleCnt="0"/>
      <dgm:spPr/>
    </dgm:pt>
    <dgm:pt modelId="{25705FED-A8F3-4766-81AA-9E1EB05D3AB0}" type="pres">
      <dgm:prSet presAssocID="{F0FF66C8-FC9C-4D01-AA8D-8917633CA8CD}" presName="horzSpace2" presStyleCnt="0"/>
      <dgm:spPr/>
    </dgm:pt>
    <dgm:pt modelId="{A265AE2B-CDD5-4592-A514-C1863EBD2F2F}" type="pres">
      <dgm:prSet presAssocID="{F0FF66C8-FC9C-4D01-AA8D-8917633CA8CD}" presName="tx2" presStyleLbl="revTx" presStyleIdx="3" presStyleCnt="6" custScaleX="100008" custScaleY="79966"/>
      <dgm:spPr/>
    </dgm:pt>
    <dgm:pt modelId="{71938E46-F3EA-4EC3-8F4B-1B95E55E4BF1}" type="pres">
      <dgm:prSet presAssocID="{F0FF66C8-FC9C-4D01-AA8D-8917633CA8CD}" presName="vert2" presStyleCnt="0"/>
      <dgm:spPr/>
    </dgm:pt>
    <dgm:pt modelId="{0A583178-61F9-4E0C-AA36-58A5ABC37811}" type="pres">
      <dgm:prSet presAssocID="{F0FF66C8-FC9C-4D01-AA8D-8917633CA8CD}" presName="thinLine2b" presStyleLbl="callout" presStyleIdx="2" presStyleCnt="5"/>
      <dgm:spPr/>
    </dgm:pt>
    <dgm:pt modelId="{6DE23AF8-9E3C-4ADD-A5D3-7E6F4502A8BF}" type="pres">
      <dgm:prSet presAssocID="{F0FF66C8-FC9C-4D01-AA8D-8917633CA8CD}" presName="vertSpace2b" presStyleCnt="0"/>
      <dgm:spPr/>
    </dgm:pt>
    <dgm:pt modelId="{ABA4F47D-8F42-4D74-A8EA-87BC1EC0BDAB}" type="pres">
      <dgm:prSet presAssocID="{9953FC20-7A27-49BA-AC59-E91C1E867D93}" presName="horz2" presStyleCnt="0"/>
      <dgm:spPr/>
    </dgm:pt>
    <dgm:pt modelId="{5992C509-7850-42F9-BBA2-D295556531B8}" type="pres">
      <dgm:prSet presAssocID="{9953FC20-7A27-49BA-AC59-E91C1E867D93}" presName="horzSpace2" presStyleCnt="0"/>
      <dgm:spPr/>
    </dgm:pt>
    <dgm:pt modelId="{E1B0049A-9ADA-497E-8042-1F6B061B0224}" type="pres">
      <dgm:prSet presAssocID="{9953FC20-7A27-49BA-AC59-E91C1E867D93}" presName="tx2" presStyleLbl="revTx" presStyleIdx="4" presStyleCnt="6"/>
      <dgm:spPr/>
    </dgm:pt>
    <dgm:pt modelId="{CB9DE598-A999-4B93-A01D-E91AB5AEED11}" type="pres">
      <dgm:prSet presAssocID="{9953FC20-7A27-49BA-AC59-E91C1E867D93}" presName="vert2" presStyleCnt="0"/>
      <dgm:spPr/>
    </dgm:pt>
    <dgm:pt modelId="{7B526A99-B7B6-41DF-8D90-CE06A1EDF584}" type="pres">
      <dgm:prSet presAssocID="{9953FC20-7A27-49BA-AC59-E91C1E867D93}" presName="thinLine2b" presStyleLbl="callout" presStyleIdx="3" presStyleCnt="5"/>
      <dgm:spPr/>
    </dgm:pt>
    <dgm:pt modelId="{99BF887E-17F2-45E2-AF85-0298B005F712}" type="pres">
      <dgm:prSet presAssocID="{9953FC20-7A27-49BA-AC59-E91C1E867D93}" presName="vertSpace2b" presStyleCnt="0"/>
      <dgm:spPr/>
    </dgm:pt>
    <dgm:pt modelId="{42460021-5402-43CF-9E54-394854FAF8B8}" type="pres">
      <dgm:prSet presAssocID="{B9020D70-15CA-473D-B320-F5C10285ADA3}" presName="horz2" presStyleCnt="0"/>
      <dgm:spPr/>
    </dgm:pt>
    <dgm:pt modelId="{B1D97EBC-6518-447C-A912-27A092B9FBF4}" type="pres">
      <dgm:prSet presAssocID="{B9020D70-15CA-473D-B320-F5C10285ADA3}" presName="horzSpace2" presStyleCnt="0"/>
      <dgm:spPr/>
    </dgm:pt>
    <dgm:pt modelId="{3E720688-9800-4A29-9FE5-A4D7043F6824}" type="pres">
      <dgm:prSet presAssocID="{B9020D70-15CA-473D-B320-F5C10285ADA3}" presName="tx2" presStyleLbl="revTx" presStyleIdx="5" presStyleCnt="6"/>
      <dgm:spPr/>
    </dgm:pt>
    <dgm:pt modelId="{1CF3F9F5-0395-4EF4-89D1-99B984779E50}" type="pres">
      <dgm:prSet presAssocID="{B9020D70-15CA-473D-B320-F5C10285ADA3}" presName="vert2" presStyleCnt="0"/>
      <dgm:spPr/>
    </dgm:pt>
    <dgm:pt modelId="{61B1820A-A327-412D-8176-AC10116977C7}" type="pres">
      <dgm:prSet presAssocID="{B9020D70-15CA-473D-B320-F5C10285ADA3}" presName="thinLine2b" presStyleLbl="callout" presStyleIdx="4" presStyleCnt="5"/>
      <dgm:spPr/>
    </dgm:pt>
    <dgm:pt modelId="{817B119C-306B-4BC2-A07B-899397D6EB17}" type="pres">
      <dgm:prSet presAssocID="{B9020D70-15CA-473D-B320-F5C10285ADA3}" presName="vertSpace2b" presStyleCnt="0"/>
      <dgm:spPr/>
    </dgm:pt>
  </dgm:ptLst>
  <dgm:cxnLst>
    <dgm:cxn modelId="{27AE5216-49B4-4139-AF67-D296A59969E1}" srcId="{F0FBAF16-FF99-47B7-BC04-6DBE444A5619}" destId="{EEB2EC12-1E87-4758-8731-520228AA8A47}" srcOrd="0" destOrd="0" parTransId="{42B747F5-87AD-4544-BD36-F48C50326E6F}" sibTransId="{D06B8BD6-27E0-4A86-8E6A-913E6CDD908E}"/>
    <dgm:cxn modelId="{29F3DE45-470E-4D24-92FE-431A00FBAE9A}" type="presOf" srcId="{B9020D70-15CA-473D-B320-F5C10285ADA3}" destId="{3E720688-9800-4A29-9FE5-A4D7043F6824}" srcOrd="0" destOrd="0" presId="urn:microsoft.com/office/officeart/2008/layout/LinedList"/>
    <dgm:cxn modelId="{315C9D6C-CFD6-4C70-BB4A-C0BBB98C8DB2}" srcId="{F0FBAF16-FF99-47B7-BC04-6DBE444A5619}" destId="{1ECE9433-00AD-4C13-B934-8D2436DE2EF6}" srcOrd="1" destOrd="0" parTransId="{7D2BC48D-8DD1-4764-9808-4283B8E71755}" sibTransId="{CA214400-7213-40CD-852C-88C43AC6EA9A}"/>
    <dgm:cxn modelId="{C7DD3454-B55E-4D76-9F28-7C90675D266F}" type="presOf" srcId="{F0FBAF16-FF99-47B7-BC04-6DBE444A5619}" destId="{E69B144C-9C54-48D7-81E2-01641FD0BED0}" srcOrd="0" destOrd="0" presId="urn:microsoft.com/office/officeart/2008/layout/LinedList"/>
    <dgm:cxn modelId="{889B0682-E197-46DE-93D2-0D39AC885830}" type="presOf" srcId="{F3F174BD-DEB9-43F3-87CF-6400503F0CF4}" destId="{0D803B03-34A4-426C-B162-52B296F15704}" srcOrd="0" destOrd="0" presId="urn:microsoft.com/office/officeart/2008/layout/LinedList"/>
    <dgm:cxn modelId="{F84BB893-3FCE-4507-9901-B30A0F1F9B18}" srcId="{F0FBAF16-FF99-47B7-BC04-6DBE444A5619}" destId="{B9020D70-15CA-473D-B320-F5C10285ADA3}" srcOrd="4" destOrd="0" parTransId="{F767576F-1FB2-4969-824C-D0E356FAA214}" sibTransId="{D56D1766-99FF-48FF-AA9B-5F539B903279}"/>
    <dgm:cxn modelId="{6DAFB1AA-BF61-4C64-A0BB-CD6B5E371EDC}" type="presOf" srcId="{EEB2EC12-1E87-4758-8731-520228AA8A47}" destId="{511C9461-6C38-48D2-9154-29510AA0C193}" srcOrd="0" destOrd="0" presId="urn:microsoft.com/office/officeart/2008/layout/LinedList"/>
    <dgm:cxn modelId="{D2CF16BE-941C-4D9A-AF7B-8127B52BEE88}" srcId="{F0FBAF16-FF99-47B7-BC04-6DBE444A5619}" destId="{F0FF66C8-FC9C-4D01-AA8D-8917633CA8CD}" srcOrd="2" destOrd="0" parTransId="{37DAB74D-91D1-4B6A-B70C-1BC5EA82B81E}" sibTransId="{68F47E24-FB2E-4E05-BDFC-9A3E0E23784F}"/>
    <dgm:cxn modelId="{A6DF9DCE-8854-4C76-9625-BE2E49BA4D6D}" srcId="{F3F174BD-DEB9-43F3-87CF-6400503F0CF4}" destId="{F0FBAF16-FF99-47B7-BC04-6DBE444A5619}" srcOrd="0" destOrd="0" parTransId="{3DCE5939-A7DB-47E9-B0A3-010B63CC7DE5}" sibTransId="{C62964DF-11D9-4DF5-8BA4-445CD8562CA3}"/>
    <dgm:cxn modelId="{48E76CD2-B883-4872-AFF9-483A861926E9}" srcId="{F0FBAF16-FF99-47B7-BC04-6DBE444A5619}" destId="{9953FC20-7A27-49BA-AC59-E91C1E867D93}" srcOrd="3" destOrd="0" parTransId="{027F1002-00A3-4CCF-BE0E-8C1D49827483}" sibTransId="{89AAF0B5-C3AB-4669-B267-E7C88AEEAB5E}"/>
    <dgm:cxn modelId="{B6FAE6E8-4AAD-4E64-B8BE-D7058E5566A3}" type="presOf" srcId="{1ECE9433-00AD-4C13-B934-8D2436DE2EF6}" destId="{A7131F13-E906-4E2D-964B-FFEAFDDA625E}" srcOrd="0" destOrd="0" presId="urn:microsoft.com/office/officeart/2008/layout/LinedList"/>
    <dgm:cxn modelId="{91D3BFEB-C11E-4B8C-955E-2C91D2C1773C}" type="presOf" srcId="{9953FC20-7A27-49BA-AC59-E91C1E867D93}" destId="{E1B0049A-9ADA-497E-8042-1F6B061B0224}" srcOrd="0" destOrd="0" presId="urn:microsoft.com/office/officeart/2008/layout/LinedList"/>
    <dgm:cxn modelId="{DE1FE8FA-479C-460A-834F-7043F61CB69E}" type="presOf" srcId="{F0FF66C8-FC9C-4D01-AA8D-8917633CA8CD}" destId="{A265AE2B-CDD5-4592-A514-C1863EBD2F2F}" srcOrd="0" destOrd="0" presId="urn:microsoft.com/office/officeart/2008/layout/LinedList"/>
    <dgm:cxn modelId="{167E5F3B-BFBA-4A67-BB37-D30419B87DC5}" type="presParOf" srcId="{0D803B03-34A4-426C-B162-52B296F15704}" destId="{F01CD1A1-4E45-4B30-A2C3-2937EB66416C}" srcOrd="0" destOrd="0" presId="urn:microsoft.com/office/officeart/2008/layout/LinedList"/>
    <dgm:cxn modelId="{7B07A529-7B38-40FD-AEC9-0742584C39FB}" type="presParOf" srcId="{0D803B03-34A4-426C-B162-52B296F15704}" destId="{AC11E7D7-7DDF-4FD3-B21E-C9D1F5AFF2B8}" srcOrd="1" destOrd="0" presId="urn:microsoft.com/office/officeart/2008/layout/LinedList"/>
    <dgm:cxn modelId="{28F1685E-0B30-4E98-AA9B-7AB377105091}" type="presParOf" srcId="{AC11E7D7-7DDF-4FD3-B21E-C9D1F5AFF2B8}" destId="{E69B144C-9C54-48D7-81E2-01641FD0BED0}" srcOrd="0" destOrd="0" presId="urn:microsoft.com/office/officeart/2008/layout/LinedList"/>
    <dgm:cxn modelId="{40F5C80E-7ABF-4B6F-A3EF-50AEBC47D2EF}" type="presParOf" srcId="{AC11E7D7-7DDF-4FD3-B21E-C9D1F5AFF2B8}" destId="{B20E7FBC-3104-4DE5-94F5-A1D7BF2033E0}" srcOrd="1" destOrd="0" presId="urn:microsoft.com/office/officeart/2008/layout/LinedList"/>
    <dgm:cxn modelId="{C4CE5D72-C20F-496A-99ED-76575EBD7E6D}" type="presParOf" srcId="{B20E7FBC-3104-4DE5-94F5-A1D7BF2033E0}" destId="{C7CB3061-304A-455E-B04D-C2F36B20E7D9}" srcOrd="0" destOrd="0" presId="urn:microsoft.com/office/officeart/2008/layout/LinedList"/>
    <dgm:cxn modelId="{72130894-6794-498D-B96C-5E3D2E713BED}" type="presParOf" srcId="{B20E7FBC-3104-4DE5-94F5-A1D7BF2033E0}" destId="{0E6A57AE-A005-42F0-A163-245CE42BCD44}" srcOrd="1" destOrd="0" presId="urn:microsoft.com/office/officeart/2008/layout/LinedList"/>
    <dgm:cxn modelId="{7A7E0204-1825-410C-ADB8-39A33C5017F4}" type="presParOf" srcId="{0E6A57AE-A005-42F0-A163-245CE42BCD44}" destId="{7B049AEB-470C-4BBE-9904-3FAAD0D66C4F}" srcOrd="0" destOrd="0" presId="urn:microsoft.com/office/officeart/2008/layout/LinedList"/>
    <dgm:cxn modelId="{ED775D05-3223-413A-854F-0FD399A1A4F2}" type="presParOf" srcId="{0E6A57AE-A005-42F0-A163-245CE42BCD44}" destId="{511C9461-6C38-48D2-9154-29510AA0C193}" srcOrd="1" destOrd="0" presId="urn:microsoft.com/office/officeart/2008/layout/LinedList"/>
    <dgm:cxn modelId="{0A0693CA-91F7-4979-8688-B89C0FC1C538}" type="presParOf" srcId="{0E6A57AE-A005-42F0-A163-245CE42BCD44}" destId="{A1178C76-1D9C-43E9-95AB-6AF59FAF193C}" srcOrd="2" destOrd="0" presId="urn:microsoft.com/office/officeart/2008/layout/LinedList"/>
    <dgm:cxn modelId="{BE18BF0C-6D6C-4B6A-9C01-56A1668F6DDA}" type="presParOf" srcId="{B20E7FBC-3104-4DE5-94F5-A1D7BF2033E0}" destId="{8EF7C431-E13B-477A-A867-C0A9042E2533}" srcOrd="2" destOrd="0" presId="urn:microsoft.com/office/officeart/2008/layout/LinedList"/>
    <dgm:cxn modelId="{4A9A5928-0C7B-4D78-9E53-5AF357E9A3D0}" type="presParOf" srcId="{B20E7FBC-3104-4DE5-94F5-A1D7BF2033E0}" destId="{8B71A4DB-EBFD-46F9-84FA-C39C7976437E}" srcOrd="3" destOrd="0" presId="urn:microsoft.com/office/officeart/2008/layout/LinedList"/>
    <dgm:cxn modelId="{DFC2370C-E7C3-4EF8-8B32-893425E9771B}" type="presParOf" srcId="{B20E7FBC-3104-4DE5-94F5-A1D7BF2033E0}" destId="{CAE04094-1F60-43A4-881E-6DD74C9BAAB4}" srcOrd="4" destOrd="0" presId="urn:microsoft.com/office/officeart/2008/layout/LinedList"/>
    <dgm:cxn modelId="{6EE2B275-CA75-403A-994E-3567AFC87658}" type="presParOf" srcId="{CAE04094-1F60-43A4-881E-6DD74C9BAAB4}" destId="{F51E285C-B8BB-4146-9074-BF70A5F3877F}" srcOrd="0" destOrd="0" presId="urn:microsoft.com/office/officeart/2008/layout/LinedList"/>
    <dgm:cxn modelId="{459C1E98-02F5-4219-A53D-520B66EF111F}" type="presParOf" srcId="{CAE04094-1F60-43A4-881E-6DD74C9BAAB4}" destId="{A7131F13-E906-4E2D-964B-FFEAFDDA625E}" srcOrd="1" destOrd="0" presId="urn:microsoft.com/office/officeart/2008/layout/LinedList"/>
    <dgm:cxn modelId="{2C90CD25-D6D1-48DF-AA54-960F18B8EE9F}" type="presParOf" srcId="{CAE04094-1F60-43A4-881E-6DD74C9BAAB4}" destId="{2ACFD1D3-2784-4974-B973-64DD4F619829}" srcOrd="2" destOrd="0" presId="urn:microsoft.com/office/officeart/2008/layout/LinedList"/>
    <dgm:cxn modelId="{FC088528-45A7-4822-9613-F67A8CF936AA}" type="presParOf" srcId="{B20E7FBC-3104-4DE5-94F5-A1D7BF2033E0}" destId="{CD36B7CF-B542-499E-BAB2-00782C1E8AC0}" srcOrd="5" destOrd="0" presId="urn:microsoft.com/office/officeart/2008/layout/LinedList"/>
    <dgm:cxn modelId="{A9CDB604-8C32-4762-917D-BD321CD735E9}" type="presParOf" srcId="{B20E7FBC-3104-4DE5-94F5-A1D7BF2033E0}" destId="{DE339A7E-5D36-4450-A017-41C16CDF9D56}" srcOrd="6" destOrd="0" presId="urn:microsoft.com/office/officeart/2008/layout/LinedList"/>
    <dgm:cxn modelId="{AABA3252-B020-48FD-8B89-6F0B2DBD9B69}" type="presParOf" srcId="{B20E7FBC-3104-4DE5-94F5-A1D7BF2033E0}" destId="{AFCE2436-11B3-4673-B8DB-6F3FD6E1D8A0}" srcOrd="7" destOrd="0" presId="urn:microsoft.com/office/officeart/2008/layout/LinedList"/>
    <dgm:cxn modelId="{372654DF-99E2-4E6C-ABB0-37B66D0363BD}" type="presParOf" srcId="{AFCE2436-11B3-4673-B8DB-6F3FD6E1D8A0}" destId="{25705FED-A8F3-4766-81AA-9E1EB05D3AB0}" srcOrd="0" destOrd="0" presId="urn:microsoft.com/office/officeart/2008/layout/LinedList"/>
    <dgm:cxn modelId="{0B129B31-75B6-4329-B625-F9E67CAA8DD6}" type="presParOf" srcId="{AFCE2436-11B3-4673-B8DB-6F3FD6E1D8A0}" destId="{A265AE2B-CDD5-4592-A514-C1863EBD2F2F}" srcOrd="1" destOrd="0" presId="urn:microsoft.com/office/officeart/2008/layout/LinedList"/>
    <dgm:cxn modelId="{64F9B297-F811-47D8-B831-DE7A775A9803}" type="presParOf" srcId="{AFCE2436-11B3-4673-B8DB-6F3FD6E1D8A0}" destId="{71938E46-F3EA-4EC3-8F4B-1B95E55E4BF1}" srcOrd="2" destOrd="0" presId="urn:microsoft.com/office/officeart/2008/layout/LinedList"/>
    <dgm:cxn modelId="{5EEF97D8-E249-4F77-BAF0-0051C83CEA96}" type="presParOf" srcId="{B20E7FBC-3104-4DE5-94F5-A1D7BF2033E0}" destId="{0A583178-61F9-4E0C-AA36-58A5ABC37811}" srcOrd="8" destOrd="0" presId="urn:microsoft.com/office/officeart/2008/layout/LinedList"/>
    <dgm:cxn modelId="{434FFF5E-74AB-4C6B-BDDC-6C2DF8F401AD}" type="presParOf" srcId="{B20E7FBC-3104-4DE5-94F5-A1D7BF2033E0}" destId="{6DE23AF8-9E3C-4ADD-A5D3-7E6F4502A8BF}" srcOrd="9" destOrd="0" presId="urn:microsoft.com/office/officeart/2008/layout/LinedList"/>
    <dgm:cxn modelId="{5ED787F6-3384-47C2-9258-5982699C80E2}" type="presParOf" srcId="{B20E7FBC-3104-4DE5-94F5-A1D7BF2033E0}" destId="{ABA4F47D-8F42-4D74-A8EA-87BC1EC0BDAB}" srcOrd="10" destOrd="0" presId="urn:microsoft.com/office/officeart/2008/layout/LinedList"/>
    <dgm:cxn modelId="{2D831194-221F-45FE-A275-4F7E7B0D3F9E}" type="presParOf" srcId="{ABA4F47D-8F42-4D74-A8EA-87BC1EC0BDAB}" destId="{5992C509-7850-42F9-BBA2-D295556531B8}" srcOrd="0" destOrd="0" presId="urn:microsoft.com/office/officeart/2008/layout/LinedList"/>
    <dgm:cxn modelId="{3541A6C4-C992-481C-A381-4279EB5FEB2E}" type="presParOf" srcId="{ABA4F47D-8F42-4D74-A8EA-87BC1EC0BDAB}" destId="{E1B0049A-9ADA-497E-8042-1F6B061B0224}" srcOrd="1" destOrd="0" presId="urn:microsoft.com/office/officeart/2008/layout/LinedList"/>
    <dgm:cxn modelId="{71ABECE4-D335-45FF-B769-9AB429F23B39}" type="presParOf" srcId="{ABA4F47D-8F42-4D74-A8EA-87BC1EC0BDAB}" destId="{CB9DE598-A999-4B93-A01D-E91AB5AEED11}" srcOrd="2" destOrd="0" presId="urn:microsoft.com/office/officeart/2008/layout/LinedList"/>
    <dgm:cxn modelId="{B600270D-F708-464E-B4F4-F44746D42D0B}" type="presParOf" srcId="{B20E7FBC-3104-4DE5-94F5-A1D7BF2033E0}" destId="{7B526A99-B7B6-41DF-8D90-CE06A1EDF584}" srcOrd="11" destOrd="0" presId="urn:microsoft.com/office/officeart/2008/layout/LinedList"/>
    <dgm:cxn modelId="{CDE088C0-FC91-428F-9455-46C01C310F25}" type="presParOf" srcId="{B20E7FBC-3104-4DE5-94F5-A1D7BF2033E0}" destId="{99BF887E-17F2-45E2-AF85-0298B005F712}" srcOrd="12" destOrd="0" presId="urn:microsoft.com/office/officeart/2008/layout/LinedList"/>
    <dgm:cxn modelId="{7DCD1880-8DE7-46F6-8A10-7D82821F8530}" type="presParOf" srcId="{B20E7FBC-3104-4DE5-94F5-A1D7BF2033E0}" destId="{42460021-5402-43CF-9E54-394854FAF8B8}" srcOrd="13" destOrd="0" presId="urn:microsoft.com/office/officeart/2008/layout/LinedList"/>
    <dgm:cxn modelId="{13CB3574-D66A-4BFE-8BF4-CB1B1DCFB016}" type="presParOf" srcId="{42460021-5402-43CF-9E54-394854FAF8B8}" destId="{B1D97EBC-6518-447C-A912-27A092B9FBF4}" srcOrd="0" destOrd="0" presId="urn:microsoft.com/office/officeart/2008/layout/LinedList"/>
    <dgm:cxn modelId="{9B35A3DA-74BF-4F4E-890E-B25CBF283B4C}" type="presParOf" srcId="{42460021-5402-43CF-9E54-394854FAF8B8}" destId="{3E720688-9800-4A29-9FE5-A4D7043F6824}" srcOrd="1" destOrd="0" presId="urn:microsoft.com/office/officeart/2008/layout/LinedList"/>
    <dgm:cxn modelId="{B7016A2A-3EA4-4D3B-A7DC-635A7EB95EDF}" type="presParOf" srcId="{42460021-5402-43CF-9E54-394854FAF8B8}" destId="{1CF3F9F5-0395-4EF4-89D1-99B984779E50}" srcOrd="2" destOrd="0" presId="urn:microsoft.com/office/officeart/2008/layout/LinedList"/>
    <dgm:cxn modelId="{5D49EE0C-A23F-4353-8901-2C4AFE5C4D01}" type="presParOf" srcId="{B20E7FBC-3104-4DE5-94F5-A1D7BF2033E0}" destId="{61B1820A-A327-412D-8176-AC10116977C7}" srcOrd="14" destOrd="0" presId="urn:microsoft.com/office/officeart/2008/layout/LinedList"/>
    <dgm:cxn modelId="{010DE203-C119-43BC-A3D7-42372B711587}" type="presParOf" srcId="{B20E7FBC-3104-4DE5-94F5-A1D7BF2033E0}" destId="{817B119C-306B-4BC2-A07B-899397D6EB17}"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F174BD-DEB9-43F3-87CF-6400503F0CF4}"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F0FBAF16-FF99-47B7-BC04-6DBE444A5619}">
      <dgm:prSet/>
      <dgm:spPr/>
      <dgm:t>
        <a:bodyPr/>
        <a:lstStyle/>
        <a:p>
          <a:r>
            <a:rPr lang="en-US" b="1" dirty="0"/>
            <a:t>What Local Officials should expect</a:t>
          </a:r>
        </a:p>
        <a:p>
          <a:endParaRPr lang="en-US" b="1" dirty="0"/>
        </a:p>
        <a:p>
          <a:endParaRPr lang="en-US" b="1" dirty="0"/>
        </a:p>
      </dgm:t>
    </dgm:pt>
    <dgm:pt modelId="{3DCE5939-A7DB-47E9-B0A3-010B63CC7DE5}" type="parTrans" cxnId="{A6DF9DCE-8854-4C76-9625-BE2E49BA4D6D}">
      <dgm:prSet/>
      <dgm:spPr/>
      <dgm:t>
        <a:bodyPr/>
        <a:lstStyle/>
        <a:p>
          <a:endParaRPr lang="en-US"/>
        </a:p>
      </dgm:t>
    </dgm:pt>
    <dgm:pt modelId="{C62964DF-11D9-4DF5-8BA4-445CD8562CA3}" type="sibTrans" cxnId="{A6DF9DCE-8854-4C76-9625-BE2E49BA4D6D}">
      <dgm:prSet/>
      <dgm:spPr/>
      <dgm:t>
        <a:bodyPr/>
        <a:lstStyle/>
        <a:p>
          <a:endParaRPr lang="en-US"/>
        </a:p>
      </dgm:t>
    </dgm:pt>
    <dgm:pt modelId="{EEB2EC12-1E87-4758-8731-520228AA8A47}">
      <dgm:prSet/>
      <dgm:spPr/>
      <dgm:t>
        <a:bodyPr/>
        <a:lstStyle/>
        <a:p>
          <a:r>
            <a:rPr lang="en-US" u="none" dirty="0"/>
            <a:t>Final payment will be 15% in July, 2026.</a:t>
          </a:r>
        </a:p>
      </dgm:t>
    </dgm:pt>
    <dgm:pt modelId="{42B747F5-87AD-4544-BD36-F48C50326E6F}" type="parTrans" cxnId="{27AE5216-49B4-4139-AF67-D296A59969E1}">
      <dgm:prSet/>
      <dgm:spPr/>
      <dgm:t>
        <a:bodyPr/>
        <a:lstStyle/>
        <a:p>
          <a:endParaRPr lang="en-US"/>
        </a:p>
      </dgm:t>
    </dgm:pt>
    <dgm:pt modelId="{D06B8BD6-27E0-4A86-8E6A-913E6CDD908E}" type="sibTrans" cxnId="{27AE5216-49B4-4139-AF67-D296A59969E1}">
      <dgm:prSet/>
      <dgm:spPr/>
      <dgm:t>
        <a:bodyPr/>
        <a:lstStyle/>
        <a:p>
          <a:endParaRPr lang="en-US"/>
        </a:p>
      </dgm:t>
    </dgm:pt>
    <dgm:pt modelId="{1ECE9433-00AD-4C13-B934-8D2436DE2EF6}">
      <dgm:prSet/>
      <dgm:spPr/>
      <dgm:t>
        <a:bodyPr/>
        <a:lstStyle/>
        <a:p>
          <a:r>
            <a:rPr lang="en-US" dirty="0"/>
            <a:t>Payment will be based on </a:t>
          </a:r>
          <a:r>
            <a:rPr lang="en-US" b="1" dirty="0"/>
            <a:t>ACTUAL</a:t>
          </a:r>
          <a:r>
            <a:rPr lang="en-US" dirty="0"/>
            <a:t> FY26 Road fund receipts.</a:t>
          </a:r>
        </a:p>
      </dgm:t>
    </dgm:pt>
    <dgm:pt modelId="{7D2BC48D-8DD1-4764-9808-4283B8E71755}" type="parTrans" cxnId="{315C9D6C-CFD6-4C70-BB4A-C0BBB98C8DB2}">
      <dgm:prSet/>
      <dgm:spPr/>
      <dgm:t>
        <a:bodyPr/>
        <a:lstStyle/>
        <a:p>
          <a:endParaRPr lang="en-US"/>
        </a:p>
      </dgm:t>
    </dgm:pt>
    <dgm:pt modelId="{CA214400-7213-40CD-852C-88C43AC6EA9A}" type="sibTrans" cxnId="{315C9D6C-CFD6-4C70-BB4A-C0BBB98C8DB2}">
      <dgm:prSet/>
      <dgm:spPr/>
      <dgm:t>
        <a:bodyPr/>
        <a:lstStyle/>
        <a:p>
          <a:endParaRPr lang="en-US"/>
        </a:p>
      </dgm:t>
    </dgm:pt>
    <dgm:pt modelId="{F0FF66C8-FC9C-4D01-AA8D-8917633CA8CD}">
      <dgm:prSet/>
      <dgm:spPr/>
      <dgm:t>
        <a:bodyPr/>
        <a:lstStyle/>
        <a:p>
          <a:r>
            <a:rPr lang="en-US" dirty="0"/>
            <a:t>Ensures each county and city receives its correct legal share according to the Fifths Formula.</a:t>
          </a:r>
        </a:p>
      </dgm:t>
    </dgm:pt>
    <dgm:pt modelId="{37DAB74D-91D1-4B6A-B70C-1BC5EA82B81E}" type="parTrans" cxnId="{D2CF16BE-941C-4D9A-AF7B-8127B52BEE88}">
      <dgm:prSet/>
      <dgm:spPr/>
      <dgm:t>
        <a:bodyPr/>
        <a:lstStyle/>
        <a:p>
          <a:endParaRPr lang="en-US"/>
        </a:p>
      </dgm:t>
    </dgm:pt>
    <dgm:pt modelId="{68F47E24-FB2E-4E05-BDFC-9A3E0E23784F}" type="sibTrans" cxnId="{D2CF16BE-941C-4D9A-AF7B-8127B52BEE88}">
      <dgm:prSet/>
      <dgm:spPr/>
      <dgm:t>
        <a:bodyPr/>
        <a:lstStyle/>
        <a:p>
          <a:endParaRPr lang="en-US"/>
        </a:p>
      </dgm:t>
    </dgm:pt>
    <dgm:pt modelId="{A212BABE-E95B-4B95-9AD9-1FA7A377FFC0}">
      <dgm:prSet/>
      <dgm:spPr/>
      <dgm:t>
        <a:bodyPr/>
        <a:lstStyle/>
        <a:p>
          <a:endParaRPr lang="en-US" dirty="0"/>
        </a:p>
      </dgm:t>
    </dgm:pt>
    <dgm:pt modelId="{D79E5624-3E87-4AB2-AE95-B2222C69D56E}" type="parTrans" cxnId="{57A01E1D-0761-435B-84F8-769C7E9F44B3}">
      <dgm:prSet/>
      <dgm:spPr/>
      <dgm:t>
        <a:bodyPr/>
        <a:lstStyle/>
        <a:p>
          <a:endParaRPr lang="en-US"/>
        </a:p>
      </dgm:t>
    </dgm:pt>
    <dgm:pt modelId="{657ABF1A-CCB1-4FC7-93D1-1AAABB51D9EC}" type="sibTrans" cxnId="{57A01E1D-0761-435B-84F8-769C7E9F44B3}">
      <dgm:prSet/>
      <dgm:spPr/>
      <dgm:t>
        <a:bodyPr/>
        <a:lstStyle/>
        <a:p>
          <a:endParaRPr lang="en-US"/>
        </a:p>
      </dgm:t>
    </dgm:pt>
    <dgm:pt modelId="{9953FC20-7A27-49BA-AC59-E91C1E867D93}">
      <dgm:prSet/>
      <dgm:spPr/>
      <dgm:t>
        <a:bodyPr/>
        <a:lstStyle/>
        <a:p>
          <a:r>
            <a:rPr lang="en-US" dirty="0"/>
            <a:t> </a:t>
          </a:r>
        </a:p>
      </dgm:t>
    </dgm:pt>
    <dgm:pt modelId="{027F1002-00A3-4CCF-BE0E-8C1D49827483}" type="parTrans" cxnId="{48E76CD2-B883-4872-AFF9-483A861926E9}">
      <dgm:prSet/>
      <dgm:spPr/>
      <dgm:t>
        <a:bodyPr/>
        <a:lstStyle/>
        <a:p>
          <a:endParaRPr lang="en-US"/>
        </a:p>
      </dgm:t>
    </dgm:pt>
    <dgm:pt modelId="{89AAF0B5-C3AB-4669-B267-E7C88AEEAB5E}" type="sibTrans" cxnId="{48E76CD2-B883-4872-AFF9-483A861926E9}">
      <dgm:prSet/>
      <dgm:spPr/>
      <dgm:t>
        <a:bodyPr/>
        <a:lstStyle/>
        <a:p>
          <a:endParaRPr lang="en-US"/>
        </a:p>
      </dgm:t>
    </dgm:pt>
    <dgm:pt modelId="{B9020D70-15CA-473D-B320-F5C10285ADA3}">
      <dgm:prSet/>
      <dgm:spPr/>
      <dgm:t>
        <a:bodyPr/>
        <a:lstStyle/>
        <a:p>
          <a:endParaRPr lang="en-US" dirty="0"/>
        </a:p>
      </dgm:t>
    </dgm:pt>
    <dgm:pt modelId="{F767576F-1FB2-4969-824C-D0E356FAA214}" type="parTrans" cxnId="{F84BB893-3FCE-4507-9901-B30A0F1F9B18}">
      <dgm:prSet/>
      <dgm:spPr/>
      <dgm:t>
        <a:bodyPr/>
        <a:lstStyle/>
        <a:p>
          <a:endParaRPr lang="en-US"/>
        </a:p>
      </dgm:t>
    </dgm:pt>
    <dgm:pt modelId="{D56D1766-99FF-48FF-AA9B-5F539B903279}" type="sibTrans" cxnId="{F84BB893-3FCE-4507-9901-B30A0F1F9B18}">
      <dgm:prSet/>
      <dgm:spPr/>
      <dgm:t>
        <a:bodyPr/>
        <a:lstStyle/>
        <a:p>
          <a:endParaRPr lang="en-US"/>
        </a:p>
      </dgm:t>
    </dgm:pt>
    <dgm:pt modelId="{0D803B03-34A4-426C-B162-52B296F15704}" type="pres">
      <dgm:prSet presAssocID="{F3F174BD-DEB9-43F3-87CF-6400503F0CF4}" presName="vert0" presStyleCnt="0">
        <dgm:presLayoutVars>
          <dgm:dir/>
          <dgm:animOne val="branch"/>
          <dgm:animLvl val="lvl"/>
        </dgm:presLayoutVars>
      </dgm:prSet>
      <dgm:spPr/>
    </dgm:pt>
    <dgm:pt modelId="{F01CD1A1-4E45-4B30-A2C3-2937EB66416C}" type="pres">
      <dgm:prSet presAssocID="{F0FBAF16-FF99-47B7-BC04-6DBE444A5619}" presName="thickLine" presStyleLbl="alignNode1" presStyleIdx="0" presStyleCnt="1"/>
      <dgm:spPr/>
    </dgm:pt>
    <dgm:pt modelId="{AC11E7D7-7DDF-4FD3-B21E-C9D1F5AFF2B8}" type="pres">
      <dgm:prSet presAssocID="{F0FBAF16-FF99-47B7-BC04-6DBE444A5619}" presName="horz1" presStyleCnt="0"/>
      <dgm:spPr/>
    </dgm:pt>
    <dgm:pt modelId="{E69B144C-9C54-48D7-81E2-01641FD0BED0}" type="pres">
      <dgm:prSet presAssocID="{F0FBAF16-FF99-47B7-BC04-6DBE444A5619}" presName="tx1" presStyleLbl="revTx" presStyleIdx="0" presStyleCnt="7"/>
      <dgm:spPr/>
    </dgm:pt>
    <dgm:pt modelId="{B20E7FBC-3104-4DE5-94F5-A1D7BF2033E0}" type="pres">
      <dgm:prSet presAssocID="{F0FBAF16-FF99-47B7-BC04-6DBE444A5619}" presName="vert1" presStyleCnt="0"/>
      <dgm:spPr/>
    </dgm:pt>
    <dgm:pt modelId="{C7CB3061-304A-455E-B04D-C2F36B20E7D9}" type="pres">
      <dgm:prSet presAssocID="{EEB2EC12-1E87-4758-8731-520228AA8A47}" presName="vertSpace2a" presStyleCnt="0"/>
      <dgm:spPr/>
    </dgm:pt>
    <dgm:pt modelId="{0E6A57AE-A005-42F0-A163-245CE42BCD44}" type="pres">
      <dgm:prSet presAssocID="{EEB2EC12-1E87-4758-8731-520228AA8A47}" presName="horz2" presStyleCnt="0"/>
      <dgm:spPr/>
    </dgm:pt>
    <dgm:pt modelId="{7B049AEB-470C-4BBE-9904-3FAAD0D66C4F}" type="pres">
      <dgm:prSet presAssocID="{EEB2EC12-1E87-4758-8731-520228AA8A47}" presName="horzSpace2" presStyleCnt="0"/>
      <dgm:spPr/>
    </dgm:pt>
    <dgm:pt modelId="{511C9461-6C38-48D2-9154-29510AA0C193}" type="pres">
      <dgm:prSet presAssocID="{EEB2EC12-1E87-4758-8731-520228AA8A47}" presName="tx2" presStyleLbl="revTx" presStyleIdx="1" presStyleCnt="7"/>
      <dgm:spPr/>
    </dgm:pt>
    <dgm:pt modelId="{A1178C76-1D9C-43E9-95AB-6AF59FAF193C}" type="pres">
      <dgm:prSet presAssocID="{EEB2EC12-1E87-4758-8731-520228AA8A47}" presName="vert2" presStyleCnt="0"/>
      <dgm:spPr/>
    </dgm:pt>
    <dgm:pt modelId="{8EF7C431-E13B-477A-A867-C0A9042E2533}" type="pres">
      <dgm:prSet presAssocID="{EEB2EC12-1E87-4758-8731-520228AA8A47}" presName="thinLine2b" presStyleLbl="callout" presStyleIdx="0" presStyleCnt="6"/>
      <dgm:spPr/>
    </dgm:pt>
    <dgm:pt modelId="{8B71A4DB-EBFD-46F9-84FA-C39C7976437E}" type="pres">
      <dgm:prSet presAssocID="{EEB2EC12-1E87-4758-8731-520228AA8A47}" presName="vertSpace2b" presStyleCnt="0"/>
      <dgm:spPr/>
    </dgm:pt>
    <dgm:pt modelId="{CAE04094-1F60-43A4-881E-6DD74C9BAAB4}" type="pres">
      <dgm:prSet presAssocID="{1ECE9433-00AD-4C13-B934-8D2436DE2EF6}" presName="horz2" presStyleCnt="0"/>
      <dgm:spPr/>
    </dgm:pt>
    <dgm:pt modelId="{F51E285C-B8BB-4146-9074-BF70A5F3877F}" type="pres">
      <dgm:prSet presAssocID="{1ECE9433-00AD-4C13-B934-8D2436DE2EF6}" presName="horzSpace2" presStyleCnt="0"/>
      <dgm:spPr/>
    </dgm:pt>
    <dgm:pt modelId="{A7131F13-E906-4E2D-964B-FFEAFDDA625E}" type="pres">
      <dgm:prSet presAssocID="{1ECE9433-00AD-4C13-B934-8D2436DE2EF6}" presName="tx2" presStyleLbl="revTx" presStyleIdx="2" presStyleCnt="7"/>
      <dgm:spPr/>
    </dgm:pt>
    <dgm:pt modelId="{2ACFD1D3-2784-4974-B973-64DD4F619829}" type="pres">
      <dgm:prSet presAssocID="{1ECE9433-00AD-4C13-B934-8D2436DE2EF6}" presName="vert2" presStyleCnt="0"/>
      <dgm:spPr/>
    </dgm:pt>
    <dgm:pt modelId="{CD36B7CF-B542-499E-BAB2-00782C1E8AC0}" type="pres">
      <dgm:prSet presAssocID="{1ECE9433-00AD-4C13-B934-8D2436DE2EF6}" presName="thinLine2b" presStyleLbl="callout" presStyleIdx="1" presStyleCnt="6"/>
      <dgm:spPr/>
    </dgm:pt>
    <dgm:pt modelId="{DE339A7E-5D36-4450-A017-41C16CDF9D56}" type="pres">
      <dgm:prSet presAssocID="{1ECE9433-00AD-4C13-B934-8D2436DE2EF6}" presName="vertSpace2b" presStyleCnt="0"/>
      <dgm:spPr/>
    </dgm:pt>
    <dgm:pt modelId="{AFCE2436-11B3-4673-B8DB-6F3FD6E1D8A0}" type="pres">
      <dgm:prSet presAssocID="{F0FF66C8-FC9C-4D01-AA8D-8917633CA8CD}" presName="horz2" presStyleCnt="0"/>
      <dgm:spPr/>
    </dgm:pt>
    <dgm:pt modelId="{25705FED-A8F3-4766-81AA-9E1EB05D3AB0}" type="pres">
      <dgm:prSet presAssocID="{F0FF66C8-FC9C-4D01-AA8D-8917633CA8CD}" presName="horzSpace2" presStyleCnt="0"/>
      <dgm:spPr/>
    </dgm:pt>
    <dgm:pt modelId="{A265AE2B-CDD5-4592-A514-C1863EBD2F2F}" type="pres">
      <dgm:prSet presAssocID="{F0FF66C8-FC9C-4D01-AA8D-8917633CA8CD}" presName="tx2" presStyleLbl="revTx" presStyleIdx="3" presStyleCnt="7"/>
      <dgm:spPr/>
    </dgm:pt>
    <dgm:pt modelId="{71938E46-F3EA-4EC3-8F4B-1B95E55E4BF1}" type="pres">
      <dgm:prSet presAssocID="{F0FF66C8-FC9C-4D01-AA8D-8917633CA8CD}" presName="vert2" presStyleCnt="0"/>
      <dgm:spPr/>
    </dgm:pt>
    <dgm:pt modelId="{0A583178-61F9-4E0C-AA36-58A5ABC37811}" type="pres">
      <dgm:prSet presAssocID="{F0FF66C8-FC9C-4D01-AA8D-8917633CA8CD}" presName="thinLine2b" presStyleLbl="callout" presStyleIdx="2" presStyleCnt="6"/>
      <dgm:spPr/>
    </dgm:pt>
    <dgm:pt modelId="{6DE23AF8-9E3C-4ADD-A5D3-7E6F4502A8BF}" type="pres">
      <dgm:prSet presAssocID="{F0FF66C8-FC9C-4D01-AA8D-8917633CA8CD}" presName="vertSpace2b" presStyleCnt="0"/>
      <dgm:spPr/>
    </dgm:pt>
    <dgm:pt modelId="{996BEC29-7EFB-4826-9A04-AB226806790C}" type="pres">
      <dgm:prSet presAssocID="{A212BABE-E95B-4B95-9AD9-1FA7A377FFC0}" presName="horz2" presStyleCnt="0"/>
      <dgm:spPr/>
    </dgm:pt>
    <dgm:pt modelId="{DC41F922-4DBC-442F-AB98-6E85888F4CCE}" type="pres">
      <dgm:prSet presAssocID="{A212BABE-E95B-4B95-9AD9-1FA7A377FFC0}" presName="horzSpace2" presStyleCnt="0"/>
      <dgm:spPr/>
    </dgm:pt>
    <dgm:pt modelId="{73ED8305-DD6E-4081-A150-95D33B3D15C4}" type="pres">
      <dgm:prSet presAssocID="{A212BABE-E95B-4B95-9AD9-1FA7A377FFC0}" presName="tx2" presStyleLbl="revTx" presStyleIdx="4" presStyleCnt="7" custScaleX="102032" custScaleY="94268"/>
      <dgm:spPr/>
    </dgm:pt>
    <dgm:pt modelId="{C6973751-CCEA-47C4-A5E1-0E576C2007C5}" type="pres">
      <dgm:prSet presAssocID="{A212BABE-E95B-4B95-9AD9-1FA7A377FFC0}" presName="vert2" presStyleCnt="0"/>
      <dgm:spPr/>
    </dgm:pt>
    <dgm:pt modelId="{65766228-1189-4D32-B9C9-D02C1129C052}" type="pres">
      <dgm:prSet presAssocID="{A212BABE-E95B-4B95-9AD9-1FA7A377FFC0}" presName="thinLine2b" presStyleLbl="callout" presStyleIdx="3" presStyleCnt="6"/>
      <dgm:spPr/>
    </dgm:pt>
    <dgm:pt modelId="{85E6E664-B357-4788-B89F-767303EBFEF7}" type="pres">
      <dgm:prSet presAssocID="{A212BABE-E95B-4B95-9AD9-1FA7A377FFC0}" presName="vertSpace2b" presStyleCnt="0"/>
      <dgm:spPr/>
    </dgm:pt>
    <dgm:pt modelId="{ABA4F47D-8F42-4D74-A8EA-87BC1EC0BDAB}" type="pres">
      <dgm:prSet presAssocID="{9953FC20-7A27-49BA-AC59-E91C1E867D93}" presName="horz2" presStyleCnt="0"/>
      <dgm:spPr/>
    </dgm:pt>
    <dgm:pt modelId="{5992C509-7850-42F9-BBA2-D295556531B8}" type="pres">
      <dgm:prSet presAssocID="{9953FC20-7A27-49BA-AC59-E91C1E867D93}" presName="horzSpace2" presStyleCnt="0"/>
      <dgm:spPr/>
    </dgm:pt>
    <dgm:pt modelId="{E1B0049A-9ADA-497E-8042-1F6B061B0224}" type="pres">
      <dgm:prSet presAssocID="{9953FC20-7A27-49BA-AC59-E91C1E867D93}" presName="tx2" presStyleLbl="revTx" presStyleIdx="5" presStyleCnt="7"/>
      <dgm:spPr/>
    </dgm:pt>
    <dgm:pt modelId="{CB9DE598-A999-4B93-A01D-E91AB5AEED11}" type="pres">
      <dgm:prSet presAssocID="{9953FC20-7A27-49BA-AC59-E91C1E867D93}" presName="vert2" presStyleCnt="0"/>
      <dgm:spPr/>
    </dgm:pt>
    <dgm:pt modelId="{7B526A99-B7B6-41DF-8D90-CE06A1EDF584}" type="pres">
      <dgm:prSet presAssocID="{9953FC20-7A27-49BA-AC59-E91C1E867D93}" presName="thinLine2b" presStyleLbl="callout" presStyleIdx="4" presStyleCnt="6"/>
      <dgm:spPr/>
    </dgm:pt>
    <dgm:pt modelId="{99BF887E-17F2-45E2-AF85-0298B005F712}" type="pres">
      <dgm:prSet presAssocID="{9953FC20-7A27-49BA-AC59-E91C1E867D93}" presName="vertSpace2b" presStyleCnt="0"/>
      <dgm:spPr/>
    </dgm:pt>
    <dgm:pt modelId="{42460021-5402-43CF-9E54-394854FAF8B8}" type="pres">
      <dgm:prSet presAssocID="{B9020D70-15CA-473D-B320-F5C10285ADA3}" presName="horz2" presStyleCnt="0"/>
      <dgm:spPr/>
    </dgm:pt>
    <dgm:pt modelId="{B1D97EBC-6518-447C-A912-27A092B9FBF4}" type="pres">
      <dgm:prSet presAssocID="{B9020D70-15CA-473D-B320-F5C10285ADA3}" presName="horzSpace2" presStyleCnt="0"/>
      <dgm:spPr/>
    </dgm:pt>
    <dgm:pt modelId="{3E720688-9800-4A29-9FE5-A4D7043F6824}" type="pres">
      <dgm:prSet presAssocID="{B9020D70-15CA-473D-B320-F5C10285ADA3}" presName="tx2" presStyleLbl="revTx" presStyleIdx="6" presStyleCnt="7"/>
      <dgm:spPr/>
    </dgm:pt>
    <dgm:pt modelId="{1CF3F9F5-0395-4EF4-89D1-99B984779E50}" type="pres">
      <dgm:prSet presAssocID="{B9020D70-15CA-473D-B320-F5C10285ADA3}" presName="vert2" presStyleCnt="0"/>
      <dgm:spPr/>
    </dgm:pt>
    <dgm:pt modelId="{61B1820A-A327-412D-8176-AC10116977C7}" type="pres">
      <dgm:prSet presAssocID="{B9020D70-15CA-473D-B320-F5C10285ADA3}" presName="thinLine2b" presStyleLbl="callout" presStyleIdx="5" presStyleCnt="6"/>
      <dgm:spPr/>
    </dgm:pt>
    <dgm:pt modelId="{817B119C-306B-4BC2-A07B-899397D6EB17}" type="pres">
      <dgm:prSet presAssocID="{B9020D70-15CA-473D-B320-F5C10285ADA3}" presName="vertSpace2b" presStyleCnt="0"/>
      <dgm:spPr/>
    </dgm:pt>
  </dgm:ptLst>
  <dgm:cxnLst>
    <dgm:cxn modelId="{27AE5216-49B4-4139-AF67-D296A59969E1}" srcId="{F0FBAF16-FF99-47B7-BC04-6DBE444A5619}" destId="{EEB2EC12-1E87-4758-8731-520228AA8A47}" srcOrd="0" destOrd="0" parTransId="{42B747F5-87AD-4544-BD36-F48C50326E6F}" sibTransId="{D06B8BD6-27E0-4A86-8E6A-913E6CDD908E}"/>
    <dgm:cxn modelId="{57A01E1D-0761-435B-84F8-769C7E9F44B3}" srcId="{F0FBAF16-FF99-47B7-BC04-6DBE444A5619}" destId="{A212BABE-E95B-4B95-9AD9-1FA7A377FFC0}" srcOrd="3" destOrd="0" parTransId="{D79E5624-3E87-4AB2-AE95-B2222C69D56E}" sibTransId="{657ABF1A-CCB1-4FC7-93D1-1AAABB51D9EC}"/>
    <dgm:cxn modelId="{29F3DE45-470E-4D24-92FE-431A00FBAE9A}" type="presOf" srcId="{B9020D70-15CA-473D-B320-F5C10285ADA3}" destId="{3E720688-9800-4A29-9FE5-A4D7043F6824}" srcOrd="0" destOrd="0" presId="urn:microsoft.com/office/officeart/2008/layout/LinedList"/>
    <dgm:cxn modelId="{F243D166-EE69-4EB0-BDAC-7B72F45C877F}" type="presOf" srcId="{A212BABE-E95B-4B95-9AD9-1FA7A377FFC0}" destId="{73ED8305-DD6E-4081-A150-95D33B3D15C4}" srcOrd="0" destOrd="0" presId="urn:microsoft.com/office/officeart/2008/layout/LinedList"/>
    <dgm:cxn modelId="{315C9D6C-CFD6-4C70-BB4A-C0BBB98C8DB2}" srcId="{F0FBAF16-FF99-47B7-BC04-6DBE444A5619}" destId="{1ECE9433-00AD-4C13-B934-8D2436DE2EF6}" srcOrd="1" destOrd="0" parTransId="{7D2BC48D-8DD1-4764-9808-4283B8E71755}" sibTransId="{CA214400-7213-40CD-852C-88C43AC6EA9A}"/>
    <dgm:cxn modelId="{C7DD3454-B55E-4D76-9F28-7C90675D266F}" type="presOf" srcId="{F0FBAF16-FF99-47B7-BC04-6DBE444A5619}" destId="{E69B144C-9C54-48D7-81E2-01641FD0BED0}" srcOrd="0" destOrd="0" presId="urn:microsoft.com/office/officeart/2008/layout/LinedList"/>
    <dgm:cxn modelId="{889B0682-E197-46DE-93D2-0D39AC885830}" type="presOf" srcId="{F3F174BD-DEB9-43F3-87CF-6400503F0CF4}" destId="{0D803B03-34A4-426C-B162-52B296F15704}" srcOrd="0" destOrd="0" presId="urn:microsoft.com/office/officeart/2008/layout/LinedList"/>
    <dgm:cxn modelId="{F84BB893-3FCE-4507-9901-B30A0F1F9B18}" srcId="{F0FBAF16-FF99-47B7-BC04-6DBE444A5619}" destId="{B9020D70-15CA-473D-B320-F5C10285ADA3}" srcOrd="5" destOrd="0" parTransId="{F767576F-1FB2-4969-824C-D0E356FAA214}" sibTransId="{D56D1766-99FF-48FF-AA9B-5F539B903279}"/>
    <dgm:cxn modelId="{6DAFB1AA-BF61-4C64-A0BB-CD6B5E371EDC}" type="presOf" srcId="{EEB2EC12-1E87-4758-8731-520228AA8A47}" destId="{511C9461-6C38-48D2-9154-29510AA0C193}" srcOrd="0" destOrd="0" presId="urn:microsoft.com/office/officeart/2008/layout/LinedList"/>
    <dgm:cxn modelId="{D2CF16BE-941C-4D9A-AF7B-8127B52BEE88}" srcId="{F0FBAF16-FF99-47B7-BC04-6DBE444A5619}" destId="{F0FF66C8-FC9C-4D01-AA8D-8917633CA8CD}" srcOrd="2" destOrd="0" parTransId="{37DAB74D-91D1-4B6A-B70C-1BC5EA82B81E}" sibTransId="{68F47E24-FB2E-4E05-BDFC-9A3E0E23784F}"/>
    <dgm:cxn modelId="{A6DF9DCE-8854-4C76-9625-BE2E49BA4D6D}" srcId="{F3F174BD-DEB9-43F3-87CF-6400503F0CF4}" destId="{F0FBAF16-FF99-47B7-BC04-6DBE444A5619}" srcOrd="0" destOrd="0" parTransId="{3DCE5939-A7DB-47E9-B0A3-010B63CC7DE5}" sibTransId="{C62964DF-11D9-4DF5-8BA4-445CD8562CA3}"/>
    <dgm:cxn modelId="{48E76CD2-B883-4872-AFF9-483A861926E9}" srcId="{F0FBAF16-FF99-47B7-BC04-6DBE444A5619}" destId="{9953FC20-7A27-49BA-AC59-E91C1E867D93}" srcOrd="4" destOrd="0" parTransId="{027F1002-00A3-4CCF-BE0E-8C1D49827483}" sibTransId="{89AAF0B5-C3AB-4669-B267-E7C88AEEAB5E}"/>
    <dgm:cxn modelId="{B6FAE6E8-4AAD-4E64-B8BE-D7058E5566A3}" type="presOf" srcId="{1ECE9433-00AD-4C13-B934-8D2436DE2EF6}" destId="{A7131F13-E906-4E2D-964B-FFEAFDDA625E}" srcOrd="0" destOrd="0" presId="urn:microsoft.com/office/officeart/2008/layout/LinedList"/>
    <dgm:cxn modelId="{91D3BFEB-C11E-4B8C-955E-2C91D2C1773C}" type="presOf" srcId="{9953FC20-7A27-49BA-AC59-E91C1E867D93}" destId="{E1B0049A-9ADA-497E-8042-1F6B061B0224}" srcOrd="0" destOrd="0" presId="urn:microsoft.com/office/officeart/2008/layout/LinedList"/>
    <dgm:cxn modelId="{DE1FE8FA-479C-460A-834F-7043F61CB69E}" type="presOf" srcId="{F0FF66C8-FC9C-4D01-AA8D-8917633CA8CD}" destId="{A265AE2B-CDD5-4592-A514-C1863EBD2F2F}" srcOrd="0" destOrd="0" presId="urn:microsoft.com/office/officeart/2008/layout/LinedList"/>
    <dgm:cxn modelId="{167E5F3B-BFBA-4A67-BB37-D30419B87DC5}" type="presParOf" srcId="{0D803B03-34A4-426C-B162-52B296F15704}" destId="{F01CD1A1-4E45-4B30-A2C3-2937EB66416C}" srcOrd="0" destOrd="0" presId="urn:microsoft.com/office/officeart/2008/layout/LinedList"/>
    <dgm:cxn modelId="{7B07A529-7B38-40FD-AEC9-0742584C39FB}" type="presParOf" srcId="{0D803B03-34A4-426C-B162-52B296F15704}" destId="{AC11E7D7-7DDF-4FD3-B21E-C9D1F5AFF2B8}" srcOrd="1" destOrd="0" presId="urn:microsoft.com/office/officeart/2008/layout/LinedList"/>
    <dgm:cxn modelId="{28F1685E-0B30-4E98-AA9B-7AB377105091}" type="presParOf" srcId="{AC11E7D7-7DDF-4FD3-B21E-C9D1F5AFF2B8}" destId="{E69B144C-9C54-48D7-81E2-01641FD0BED0}" srcOrd="0" destOrd="0" presId="urn:microsoft.com/office/officeart/2008/layout/LinedList"/>
    <dgm:cxn modelId="{40F5C80E-7ABF-4B6F-A3EF-50AEBC47D2EF}" type="presParOf" srcId="{AC11E7D7-7DDF-4FD3-B21E-C9D1F5AFF2B8}" destId="{B20E7FBC-3104-4DE5-94F5-A1D7BF2033E0}" srcOrd="1" destOrd="0" presId="urn:microsoft.com/office/officeart/2008/layout/LinedList"/>
    <dgm:cxn modelId="{C4CE5D72-C20F-496A-99ED-76575EBD7E6D}" type="presParOf" srcId="{B20E7FBC-3104-4DE5-94F5-A1D7BF2033E0}" destId="{C7CB3061-304A-455E-B04D-C2F36B20E7D9}" srcOrd="0" destOrd="0" presId="urn:microsoft.com/office/officeart/2008/layout/LinedList"/>
    <dgm:cxn modelId="{72130894-6794-498D-B96C-5E3D2E713BED}" type="presParOf" srcId="{B20E7FBC-3104-4DE5-94F5-A1D7BF2033E0}" destId="{0E6A57AE-A005-42F0-A163-245CE42BCD44}" srcOrd="1" destOrd="0" presId="urn:microsoft.com/office/officeart/2008/layout/LinedList"/>
    <dgm:cxn modelId="{7A7E0204-1825-410C-ADB8-39A33C5017F4}" type="presParOf" srcId="{0E6A57AE-A005-42F0-A163-245CE42BCD44}" destId="{7B049AEB-470C-4BBE-9904-3FAAD0D66C4F}" srcOrd="0" destOrd="0" presId="urn:microsoft.com/office/officeart/2008/layout/LinedList"/>
    <dgm:cxn modelId="{ED775D05-3223-413A-854F-0FD399A1A4F2}" type="presParOf" srcId="{0E6A57AE-A005-42F0-A163-245CE42BCD44}" destId="{511C9461-6C38-48D2-9154-29510AA0C193}" srcOrd="1" destOrd="0" presId="urn:microsoft.com/office/officeart/2008/layout/LinedList"/>
    <dgm:cxn modelId="{0A0693CA-91F7-4979-8688-B89C0FC1C538}" type="presParOf" srcId="{0E6A57AE-A005-42F0-A163-245CE42BCD44}" destId="{A1178C76-1D9C-43E9-95AB-6AF59FAF193C}" srcOrd="2" destOrd="0" presId="urn:microsoft.com/office/officeart/2008/layout/LinedList"/>
    <dgm:cxn modelId="{BE18BF0C-6D6C-4B6A-9C01-56A1668F6DDA}" type="presParOf" srcId="{B20E7FBC-3104-4DE5-94F5-A1D7BF2033E0}" destId="{8EF7C431-E13B-477A-A867-C0A9042E2533}" srcOrd="2" destOrd="0" presId="urn:microsoft.com/office/officeart/2008/layout/LinedList"/>
    <dgm:cxn modelId="{4A9A5928-0C7B-4D78-9E53-5AF357E9A3D0}" type="presParOf" srcId="{B20E7FBC-3104-4DE5-94F5-A1D7BF2033E0}" destId="{8B71A4DB-EBFD-46F9-84FA-C39C7976437E}" srcOrd="3" destOrd="0" presId="urn:microsoft.com/office/officeart/2008/layout/LinedList"/>
    <dgm:cxn modelId="{DFC2370C-E7C3-4EF8-8B32-893425E9771B}" type="presParOf" srcId="{B20E7FBC-3104-4DE5-94F5-A1D7BF2033E0}" destId="{CAE04094-1F60-43A4-881E-6DD74C9BAAB4}" srcOrd="4" destOrd="0" presId="urn:microsoft.com/office/officeart/2008/layout/LinedList"/>
    <dgm:cxn modelId="{6EE2B275-CA75-403A-994E-3567AFC87658}" type="presParOf" srcId="{CAE04094-1F60-43A4-881E-6DD74C9BAAB4}" destId="{F51E285C-B8BB-4146-9074-BF70A5F3877F}" srcOrd="0" destOrd="0" presId="urn:microsoft.com/office/officeart/2008/layout/LinedList"/>
    <dgm:cxn modelId="{459C1E98-02F5-4219-A53D-520B66EF111F}" type="presParOf" srcId="{CAE04094-1F60-43A4-881E-6DD74C9BAAB4}" destId="{A7131F13-E906-4E2D-964B-FFEAFDDA625E}" srcOrd="1" destOrd="0" presId="urn:microsoft.com/office/officeart/2008/layout/LinedList"/>
    <dgm:cxn modelId="{2C90CD25-D6D1-48DF-AA54-960F18B8EE9F}" type="presParOf" srcId="{CAE04094-1F60-43A4-881E-6DD74C9BAAB4}" destId="{2ACFD1D3-2784-4974-B973-64DD4F619829}" srcOrd="2" destOrd="0" presId="urn:microsoft.com/office/officeart/2008/layout/LinedList"/>
    <dgm:cxn modelId="{FC088528-45A7-4822-9613-F67A8CF936AA}" type="presParOf" srcId="{B20E7FBC-3104-4DE5-94F5-A1D7BF2033E0}" destId="{CD36B7CF-B542-499E-BAB2-00782C1E8AC0}" srcOrd="5" destOrd="0" presId="urn:microsoft.com/office/officeart/2008/layout/LinedList"/>
    <dgm:cxn modelId="{A9CDB604-8C32-4762-917D-BD321CD735E9}" type="presParOf" srcId="{B20E7FBC-3104-4DE5-94F5-A1D7BF2033E0}" destId="{DE339A7E-5D36-4450-A017-41C16CDF9D56}" srcOrd="6" destOrd="0" presId="urn:microsoft.com/office/officeart/2008/layout/LinedList"/>
    <dgm:cxn modelId="{AABA3252-B020-48FD-8B89-6F0B2DBD9B69}" type="presParOf" srcId="{B20E7FBC-3104-4DE5-94F5-A1D7BF2033E0}" destId="{AFCE2436-11B3-4673-B8DB-6F3FD6E1D8A0}" srcOrd="7" destOrd="0" presId="urn:microsoft.com/office/officeart/2008/layout/LinedList"/>
    <dgm:cxn modelId="{372654DF-99E2-4E6C-ABB0-37B66D0363BD}" type="presParOf" srcId="{AFCE2436-11B3-4673-B8DB-6F3FD6E1D8A0}" destId="{25705FED-A8F3-4766-81AA-9E1EB05D3AB0}" srcOrd="0" destOrd="0" presId="urn:microsoft.com/office/officeart/2008/layout/LinedList"/>
    <dgm:cxn modelId="{0B129B31-75B6-4329-B625-F9E67CAA8DD6}" type="presParOf" srcId="{AFCE2436-11B3-4673-B8DB-6F3FD6E1D8A0}" destId="{A265AE2B-CDD5-4592-A514-C1863EBD2F2F}" srcOrd="1" destOrd="0" presId="urn:microsoft.com/office/officeart/2008/layout/LinedList"/>
    <dgm:cxn modelId="{64F9B297-F811-47D8-B831-DE7A775A9803}" type="presParOf" srcId="{AFCE2436-11B3-4673-B8DB-6F3FD6E1D8A0}" destId="{71938E46-F3EA-4EC3-8F4B-1B95E55E4BF1}" srcOrd="2" destOrd="0" presId="urn:microsoft.com/office/officeart/2008/layout/LinedList"/>
    <dgm:cxn modelId="{5EEF97D8-E249-4F77-BAF0-0051C83CEA96}" type="presParOf" srcId="{B20E7FBC-3104-4DE5-94F5-A1D7BF2033E0}" destId="{0A583178-61F9-4E0C-AA36-58A5ABC37811}" srcOrd="8" destOrd="0" presId="urn:microsoft.com/office/officeart/2008/layout/LinedList"/>
    <dgm:cxn modelId="{434FFF5E-74AB-4C6B-BDDC-6C2DF8F401AD}" type="presParOf" srcId="{B20E7FBC-3104-4DE5-94F5-A1D7BF2033E0}" destId="{6DE23AF8-9E3C-4ADD-A5D3-7E6F4502A8BF}" srcOrd="9" destOrd="0" presId="urn:microsoft.com/office/officeart/2008/layout/LinedList"/>
    <dgm:cxn modelId="{AD0BE095-4C8D-42DC-9C5F-7C0B310C2E90}" type="presParOf" srcId="{B20E7FBC-3104-4DE5-94F5-A1D7BF2033E0}" destId="{996BEC29-7EFB-4826-9A04-AB226806790C}" srcOrd="10" destOrd="0" presId="urn:microsoft.com/office/officeart/2008/layout/LinedList"/>
    <dgm:cxn modelId="{1CE211F3-18FA-46C4-A357-CF98EAF3A4A6}" type="presParOf" srcId="{996BEC29-7EFB-4826-9A04-AB226806790C}" destId="{DC41F922-4DBC-442F-AB98-6E85888F4CCE}" srcOrd="0" destOrd="0" presId="urn:microsoft.com/office/officeart/2008/layout/LinedList"/>
    <dgm:cxn modelId="{FA1BF60D-E2FA-45B2-88A3-462193400AC4}" type="presParOf" srcId="{996BEC29-7EFB-4826-9A04-AB226806790C}" destId="{73ED8305-DD6E-4081-A150-95D33B3D15C4}" srcOrd="1" destOrd="0" presId="urn:microsoft.com/office/officeart/2008/layout/LinedList"/>
    <dgm:cxn modelId="{03EC42B4-8061-4252-9DFD-F05B11155E7F}" type="presParOf" srcId="{996BEC29-7EFB-4826-9A04-AB226806790C}" destId="{C6973751-CCEA-47C4-A5E1-0E576C2007C5}" srcOrd="2" destOrd="0" presId="urn:microsoft.com/office/officeart/2008/layout/LinedList"/>
    <dgm:cxn modelId="{751D8296-1E57-4905-8AB8-C3988308A9F5}" type="presParOf" srcId="{B20E7FBC-3104-4DE5-94F5-A1D7BF2033E0}" destId="{65766228-1189-4D32-B9C9-D02C1129C052}" srcOrd="11" destOrd="0" presId="urn:microsoft.com/office/officeart/2008/layout/LinedList"/>
    <dgm:cxn modelId="{BD804FE0-1D60-41EB-964D-47B26EAC2536}" type="presParOf" srcId="{B20E7FBC-3104-4DE5-94F5-A1D7BF2033E0}" destId="{85E6E664-B357-4788-B89F-767303EBFEF7}" srcOrd="12" destOrd="0" presId="urn:microsoft.com/office/officeart/2008/layout/LinedList"/>
    <dgm:cxn modelId="{5ED787F6-3384-47C2-9258-5982699C80E2}" type="presParOf" srcId="{B20E7FBC-3104-4DE5-94F5-A1D7BF2033E0}" destId="{ABA4F47D-8F42-4D74-A8EA-87BC1EC0BDAB}" srcOrd="13" destOrd="0" presId="urn:microsoft.com/office/officeart/2008/layout/LinedList"/>
    <dgm:cxn modelId="{2D831194-221F-45FE-A275-4F7E7B0D3F9E}" type="presParOf" srcId="{ABA4F47D-8F42-4D74-A8EA-87BC1EC0BDAB}" destId="{5992C509-7850-42F9-BBA2-D295556531B8}" srcOrd="0" destOrd="0" presId="urn:microsoft.com/office/officeart/2008/layout/LinedList"/>
    <dgm:cxn modelId="{3541A6C4-C992-481C-A381-4279EB5FEB2E}" type="presParOf" srcId="{ABA4F47D-8F42-4D74-A8EA-87BC1EC0BDAB}" destId="{E1B0049A-9ADA-497E-8042-1F6B061B0224}" srcOrd="1" destOrd="0" presId="urn:microsoft.com/office/officeart/2008/layout/LinedList"/>
    <dgm:cxn modelId="{71ABECE4-D335-45FF-B769-9AB429F23B39}" type="presParOf" srcId="{ABA4F47D-8F42-4D74-A8EA-87BC1EC0BDAB}" destId="{CB9DE598-A999-4B93-A01D-E91AB5AEED11}" srcOrd="2" destOrd="0" presId="urn:microsoft.com/office/officeart/2008/layout/LinedList"/>
    <dgm:cxn modelId="{B600270D-F708-464E-B4F4-F44746D42D0B}" type="presParOf" srcId="{B20E7FBC-3104-4DE5-94F5-A1D7BF2033E0}" destId="{7B526A99-B7B6-41DF-8D90-CE06A1EDF584}" srcOrd="14" destOrd="0" presId="urn:microsoft.com/office/officeart/2008/layout/LinedList"/>
    <dgm:cxn modelId="{CDE088C0-FC91-428F-9455-46C01C310F25}" type="presParOf" srcId="{B20E7FBC-3104-4DE5-94F5-A1D7BF2033E0}" destId="{99BF887E-17F2-45E2-AF85-0298B005F712}" srcOrd="15" destOrd="0" presId="urn:microsoft.com/office/officeart/2008/layout/LinedList"/>
    <dgm:cxn modelId="{7DCD1880-8DE7-46F6-8A10-7D82821F8530}" type="presParOf" srcId="{B20E7FBC-3104-4DE5-94F5-A1D7BF2033E0}" destId="{42460021-5402-43CF-9E54-394854FAF8B8}" srcOrd="16" destOrd="0" presId="urn:microsoft.com/office/officeart/2008/layout/LinedList"/>
    <dgm:cxn modelId="{13CB3574-D66A-4BFE-8BF4-CB1B1DCFB016}" type="presParOf" srcId="{42460021-5402-43CF-9E54-394854FAF8B8}" destId="{B1D97EBC-6518-447C-A912-27A092B9FBF4}" srcOrd="0" destOrd="0" presId="urn:microsoft.com/office/officeart/2008/layout/LinedList"/>
    <dgm:cxn modelId="{9B35A3DA-74BF-4F4E-890E-B25CBF283B4C}" type="presParOf" srcId="{42460021-5402-43CF-9E54-394854FAF8B8}" destId="{3E720688-9800-4A29-9FE5-A4D7043F6824}" srcOrd="1" destOrd="0" presId="urn:microsoft.com/office/officeart/2008/layout/LinedList"/>
    <dgm:cxn modelId="{B7016A2A-3EA4-4D3B-A7DC-635A7EB95EDF}" type="presParOf" srcId="{42460021-5402-43CF-9E54-394854FAF8B8}" destId="{1CF3F9F5-0395-4EF4-89D1-99B984779E50}" srcOrd="2" destOrd="0" presId="urn:microsoft.com/office/officeart/2008/layout/LinedList"/>
    <dgm:cxn modelId="{5D49EE0C-A23F-4353-8901-2C4AFE5C4D01}" type="presParOf" srcId="{B20E7FBC-3104-4DE5-94F5-A1D7BF2033E0}" destId="{61B1820A-A327-412D-8176-AC10116977C7}" srcOrd="17" destOrd="0" presId="urn:microsoft.com/office/officeart/2008/layout/LinedList"/>
    <dgm:cxn modelId="{010DE203-C119-43BC-A3D7-42372B711587}" type="presParOf" srcId="{B20E7FBC-3104-4DE5-94F5-A1D7BF2033E0}" destId="{817B119C-306B-4BC2-A07B-899397D6EB17}"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E45172-6645-4AE5-B57C-C3323EECF2EF}"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09857CEA-F073-46F4-ADA8-1A45157DA3B4}">
      <dgm:prSet/>
      <dgm:spPr/>
      <dgm:t>
        <a:bodyPr/>
        <a:lstStyle/>
        <a:p>
          <a:r>
            <a:rPr lang="en-US" dirty="0"/>
            <a:t>I.    HIGHWAY CONTINGENCY FUNDING</a:t>
          </a:r>
        </a:p>
      </dgm:t>
    </dgm:pt>
    <dgm:pt modelId="{F48F3E06-9635-42A3-8977-E712D4BCC68E}" type="parTrans" cxnId="{123CDCE4-0328-4801-B27E-F974A75CD86A}">
      <dgm:prSet/>
      <dgm:spPr/>
      <dgm:t>
        <a:bodyPr/>
        <a:lstStyle/>
        <a:p>
          <a:endParaRPr lang="en-US"/>
        </a:p>
      </dgm:t>
    </dgm:pt>
    <dgm:pt modelId="{5A22FFD3-16CF-4EA6-A08E-661DBB1A5CD1}" type="sibTrans" cxnId="{123CDCE4-0328-4801-B27E-F974A75CD86A}">
      <dgm:prSet/>
      <dgm:spPr/>
      <dgm:t>
        <a:bodyPr/>
        <a:lstStyle/>
        <a:p>
          <a:endParaRPr lang="en-US"/>
        </a:p>
      </dgm:t>
    </dgm:pt>
    <dgm:pt modelId="{5A4B43F2-38DA-4749-B0B5-9F58ED46DEED}">
      <dgm:prSet/>
      <dgm:spPr/>
      <dgm:t>
        <a:bodyPr/>
        <a:lstStyle/>
        <a:p>
          <a:r>
            <a:rPr lang="en-US" dirty="0"/>
            <a:t>III.  COUNTY CITY BRIDGE IMPROVEMENT PROGRAM “CCBIP”</a:t>
          </a:r>
        </a:p>
      </dgm:t>
    </dgm:pt>
    <dgm:pt modelId="{398DD4FE-FE18-4B8B-B2EE-8B7967479C7A}" type="parTrans" cxnId="{63FC994F-888F-4B2D-9F93-1A87854A5944}">
      <dgm:prSet/>
      <dgm:spPr/>
      <dgm:t>
        <a:bodyPr/>
        <a:lstStyle/>
        <a:p>
          <a:endParaRPr lang="en-US"/>
        </a:p>
      </dgm:t>
    </dgm:pt>
    <dgm:pt modelId="{6E57EB87-E637-4F52-A93C-8C12E77B5239}" type="sibTrans" cxnId="{63FC994F-888F-4B2D-9F93-1A87854A5944}">
      <dgm:prSet/>
      <dgm:spPr/>
      <dgm:t>
        <a:bodyPr/>
        <a:lstStyle/>
        <a:p>
          <a:endParaRPr lang="en-US"/>
        </a:p>
      </dgm:t>
    </dgm:pt>
    <dgm:pt modelId="{AAC768EF-E375-45D9-B331-AE897D47144C}" type="pres">
      <dgm:prSet presAssocID="{AAE45172-6645-4AE5-B57C-C3323EECF2EF}" presName="hierChild1" presStyleCnt="0">
        <dgm:presLayoutVars>
          <dgm:chPref val="1"/>
          <dgm:dir/>
          <dgm:animOne val="branch"/>
          <dgm:animLvl val="lvl"/>
          <dgm:resizeHandles/>
        </dgm:presLayoutVars>
      </dgm:prSet>
      <dgm:spPr/>
    </dgm:pt>
    <dgm:pt modelId="{F4529B09-6B07-498E-9206-3BD4D401A16B}" type="pres">
      <dgm:prSet presAssocID="{09857CEA-F073-46F4-ADA8-1A45157DA3B4}" presName="hierRoot1" presStyleCnt="0"/>
      <dgm:spPr/>
    </dgm:pt>
    <dgm:pt modelId="{F9685308-683E-438C-B064-127D4EC702EA}" type="pres">
      <dgm:prSet presAssocID="{09857CEA-F073-46F4-ADA8-1A45157DA3B4}" presName="composite" presStyleCnt="0"/>
      <dgm:spPr/>
    </dgm:pt>
    <dgm:pt modelId="{B10EBEA6-98A1-4A02-B846-490B23AD261E}" type="pres">
      <dgm:prSet presAssocID="{09857CEA-F073-46F4-ADA8-1A45157DA3B4}" presName="background" presStyleLbl="node0" presStyleIdx="0" presStyleCnt="2"/>
      <dgm:spPr>
        <a:solidFill>
          <a:schemeClr val="accent3">
            <a:lumMod val="60000"/>
            <a:lumOff val="40000"/>
          </a:schemeClr>
        </a:solidFill>
      </dgm:spPr>
    </dgm:pt>
    <dgm:pt modelId="{57BF716D-BA5F-4FB6-BC6E-23EF8EB857EC}" type="pres">
      <dgm:prSet presAssocID="{09857CEA-F073-46F4-ADA8-1A45157DA3B4}" presName="text" presStyleLbl="fgAcc0" presStyleIdx="0" presStyleCnt="2">
        <dgm:presLayoutVars>
          <dgm:chPref val="3"/>
        </dgm:presLayoutVars>
      </dgm:prSet>
      <dgm:spPr/>
    </dgm:pt>
    <dgm:pt modelId="{4BC6CC85-88C4-4C13-AF2A-CCE54DE556B1}" type="pres">
      <dgm:prSet presAssocID="{09857CEA-F073-46F4-ADA8-1A45157DA3B4}" presName="hierChild2" presStyleCnt="0"/>
      <dgm:spPr/>
    </dgm:pt>
    <dgm:pt modelId="{0F4FF06A-4844-479D-A1DD-2667F5C8B014}" type="pres">
      <dgm:prSet presAssocID="{5A4B43F2-38DA-4749-B0B5-9F58ED46DEED}" presName="hierRoot1" presStyleCnt="0"/>
      <dgm:spPr/>
    </dgm:pt>
    <dgm:pt modelId="{60332D83-C745-4957-8007-58C264336131}" type="pres">
      <dgm:prSet presAssocID="{5A4B43F2-38DA-4749-B0B5-9F58ED46DEED}" presName="composite" presStyleCnt="0"/>
      <dgm:spPr/>
    </dgm:pt>
    <dgm:pt modelId="{6556877C-27B9-41F8-BA85-7942F9990137}" type="pres">
      <dgm:prSet presAssocID="{5A4B43F2-38DA-4749-B0B5-9F58ED46DEED}" presName="background" presStyleLbl="node0" presStyleIdx="1" presStyleCnt="2"/>
      <dgm:spPr>
        <a:solidFill>
          <a:schemeClr val="accent3">
            <a:lumMod val="40000"/>
            <a:lumOff val="60000"/>
          </a:schemeClr>
        </a:solidFill>
      </dgm:spPr>
    </dgm:pt>
    <dgm:pt modelId="{8485BB85-C3B5-4A66-AC61-5AFD201DFAF0}" type="pres">
      <dgm:prSet presAssocID="{5A4B43F2-38DA-4749-B0B5-9F58ED46DEED}" presName="text" presStyleLbl="fgAcc0" presStyleIdx="1" presStyleCnt="2">
        <dgm:presLayoutVars>
          <dgm:chPref val="3"/>
        </dgm:presLayoutVars>
      </dgm:prSet>
      <dgm:spPr/>
    </dgm:pt>
    <dgm:pt modelId="{A022A6AA-1432-48B9-8C1D-172F5ED28A27}" type="pres">
      <dgm:prSet presAssocID="{5A4B43F2-38DA-4749-B0B5-9F58ED46DEED}" presName="hierChild2" presStyleCnt="0"/>
      <dgm:spPr/>
    </dgm:pt>
  </dgm:ptLst>
  <dgm:cxnLst>
    <dgm:cxn modelId="{1209D420-FA8F-40A2-B30B-FA7BD046D58D}" type="presOf" srcId="{09857CEA-F073-46F4-ADA8-1A45157DA3B4}" destId="{57BF716D-BA5F-4FB6-BC6E-23EF8EB857EC}" srcOrd="0" destOrd="0" presId="urn:microsoft.com/office/officeart/2005/8/layout/hierarchy1"/>
    <dgm:cxn modelId="{63FC994F-888F-4B2D-9F93-1A87854A5944}" srcId="{AAE45172-6645-4AE5-B57C-C3323EECF2EF}" destId="{5A4B43F2-38DA-4749-B0B5-9F58ED46DEED}" srcOrd="1" destOrd="0" parTransId="{398DD4FE-FE18-4B8B-B2EE-8B7967479C7A}" sibTransId="{6E57EB87-E637-4F52-A93C-8C12E77B5239}"/>
    <dgm:cxn modelId="{123CDCE4-0328-4801-B27E-F974A75CD86A}" srcId="{AAE45172-6645-4AE5-B57C-C3323EECF2EF}" destId="{09857CEA-F073-46F4-ADA8-1A45157DA3B4}" srcOrd="0" destOrd="0" parTransId="{F48F3E06-9635-42A3-8977-E712D4BCC68E}" sibTransId="{5A22FFD3-16CF-4EA6-A08E-661DBB1A5CD1}"/>
    <dgm:cxn modelId="{E65E6FEB-1149-4339-96BB-625570FD2551}" type="presOf" srcId="{5A4B43F2-38DA-4749-B0B5-9F58ED46DEED}" destId="{8485BB85-C3B5-4A66-AC61-5AFD201DFAF0}" srcOrd="0" destOrd="0" presId="urn:microsoft.com/office/officeart/2005/8/layout/hierarchy1"/>
    <dgm:cxn modelId="{5986C3F2-F68F-4879-806B-AE671EF71344}" type="presOf" srcId="{AAE45172-6645-4AE5-B57C-C3323EECF2EF}" destId="{AAC768EF-E375-45D9-B331-AE897D47144C}" srcOrd="0" destOrd="0" presId="urn:microsoft.com/office/officeart/2005/8/layout/hierarchy1"/>
    <dgm:cxn modelId="{0CD7D6BE-998A-4BB6-ACC0-30299F85A14B}" type="presParOf" srcId="{AAC768EF-E375-45D9-B331-AE897D47144C}" destId="{F4529B09-6B07-498E-9206-3BD4D401A16B}" srcOrd="0" destOrd="0" presId="urn:microsoft.com/office/officeart/2005/8/layout/hierarchy1"/>
    <dgm:cxn modelId="{73C3ED7E-8DE5-4F4A-A185-348F8999452E}" type="presParOf" srcId="{F4529B09-6B07-498E-9206-3BD4D401A16B}" destId="{F9685308-683E-438C-B064-127D4EC702EA}" srcOrd="0" destOrd="0" presId="urn:microsoft.com/office/officeart/2005/8/layout/hierarchy1"/>
    <dgm:cxn modelId="{397939B4-D013-4FB4-A97B-EAC60DA2AE5A}" type="presParOf" srcId="{F9685308-683E-438C-B064-127D4EC702EA}" destId="{B10EBEA6-98A1-4A02-B846-490B23AD261E}" srcOrd="0" destOrd="0" presId="urn:microsoft.com/office/officeart/2005/8/layout/hierarchy1"/>
    <dgm:cxn modelId="{82402DC0-59C6-4B15-A476-436830B29CA3}" type="presParOf" srcId="{F9685308-683E-438C-B064-127D4EC702EA}" destId="{57BF716D-BA5F-4FB6-BC6E-23EF8EB857EC}" srcOrd="1" destOrd="0" presId="urn:microsoft.com/office/officeart/2005/8/layout/hierarchy1"/>
    <dgm:cxn modelId="{0BEE47BE-6448-4E42-97E5-A26934518809}" type="presParOf" srcId="{F4529B09-6B07-498E-9206-3BD4D401A16B}" destId="{4BC6CC85-88C4-4C13-AF2A-CCE54DE556B1}" srcOrd="1" destOrd="0" presId="urn:microsoft.com/office/officeart/2005/8/layout/hierarchy1"/>
    <dgm:cxn modelId="{2C37F8F0-33B5-411B-9459-772272BDD3D2}" type="presParOf" srcId="{AAC768EF-E375-45D9-B331-AE897D47144C}" destId="{0F4FF06A-4844-479D-A1DD-2667F5C8B014}" srcOrd="1" destOrd="0" presId="urn:microsoft.com/office/officeart/2005/8/layout/hierarchy1"/>
    <dgm:cxn modelId="{0A8CAFDF-CB96-47CA-89AF-8EE573C40865}" type="presParOf" srcId="{0F4FF06A-4844-479D-A1DD-2667F5C8B014}" destId="{60332D83-C745-4957-8007-58C264336131}" srcOrd="0" destOrd="0" presId="urn:microsoft.com/office/officeart/2005/8/layout/hierarchy1"/>
    <dgm:cxn modelId="{14AC85C6-7763-4445-9320-9C31D16F8357}" type="presParOf" srcId="{60332D83-C745-4957-8007-58C264336131}" destId="{6556877C-27B9-41F8-BA85-7942F9990137}" srcOrd="0" destOrd="0" presId="urn:microsoft.com/office/officeart/2005/8/layout/hierarchy1"/>
    <dgm:cxn modelId="{CAA968E1-DEA3-4975-B91C-53DCD8052463}" type="presParOf" srcId="{60332D83-C745-4957-8007-58C264336131}" destId="{8485BB85-C3B5-4A66-AC61-5AFD201DFAF0}" srcOrd="1" destOrd="0" presId="urn:microsoft.com/office/officeart/2005/8/layout/hierarchy1"/>
    <dgm:cxn modelId="{2ED2C1EB-4965-43B6-94BF-77ADB884304E}" type="presParOf" srcId="{0F4FF06A-4844-479D-A1DD-2667F5C8B014}" destId="{A022A6AA-1432-48B9-8C1D-172F5ED28A2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07EC41-043D-40F6-B2A6-A8F9B0DD74CC}"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93BA32D9-76B2-44D4-A4A3-E1669FB89BFD}">
      <dgm:prSet custT="1"/>
      <dgm:spPr>
        <a:solidFill>
          <a:schemeClr val="accent3">
            <a:lumMod val="40000"/>
            <a:lumOff val="60000"/>
          </a:schemeClr>
        </a:solidFill>
      </dgm:spPr>
      <dgm:t>
        <a:bodyPr/>
        <a:lstStyle/>
        <a:p>
          <a:r>
            <a:rPr lang="en-US" sz="1400" dirty="0">
              <a:solidFill>
                <a:schemeClr val="accent2"/>
              </a:solidFill>
            </a:rPr>
            <a:t>Funding for FY 26 is $5 million and is limited to hazardous &amp; emergency conditions ONLY</a:t>
          </a:r>
          <a:r>
            <a:rPr lang="en-US" sz="900" dirty="0">
              <a:solidFill>
                <a:schemeClr val="accent2">
                  <a:lumMod val="75000"/>
                  <a:lumOff val="25000"/>
                </a:schemeClr>
              </a:solidFill>
            </a:rPr>
            <a:t>.</a:t>
          </a:r>
        </a:p>
      </dgm:t>
    </dgm:pt>
    <dgm:pt modelId="{EF9EC54C-096A-4C11-9824-CE690DF84B4F}" type="parTrans" cxnId="{9C51D3A3-BFD9-470E-BF7A-250497D18070}">
      <dgm:prSet/>
      <dgm:spPr/>
      <dgm:t>
        <a:bodyPr/>
        <a:lstStyle/>
        <a:p>
          <a:endParaRPr lang="en-US"/>
        </a:p>
      </dgm:t>
    </dgm:pt>
    <dgm:pt modelId="{CE5C3073-4E0D-49BD-A520-D08F94980669}" type="sibTrans" cxnId="{9C51D3A3-BFD9-470E-BF7A-250497D18070}">
      <dgm:prSet/>
      <dgm:spPr/>
      <dgm:t>
        <a:bodyPr/>
        <a:lstStyle/>
        <a:p>
          <a:endParaRPr lang="en-US"/>
        </a:p>
      </dgm:t>
    </dgm:pt>
    <dgm:pt modelId="{49A26FDA-6AD2-49B9-A094-30E697C388A9}">
      <dgm:prSet custT="1"/>
      <dgm:spPr>
        <a:solidFill>
          <a:schemeClr val="accent3">
            <a:lumMod val="40000"/>
            <a:lumOff val="60000"/>
          </a:schemeClr>
        </a:solidFill>
      </dgm:spPr>
      <dgm:t>
        <a:bodyPr/>
        <a:lstStyle/>
        <a:p>
          <a:r>
            <a:rPr lang="en-US" sz="1400" dirty="0">
              <a:solidFill>
                <a:schemeClr val="accent2"/>
              </a:solidFill>
            </a:rPr>
            <a:t>Application process will begin July 1, 2025, and will be available throughout fiscal year 2026.</a:t>
          </a:r>
        </a:p>
      </dgm:t>
    </dgm:pt>
    <dgm:pt modelId="{C443B922-2C68-439D-81B9-6449D9F01F49}" type="parTrans" cxnId="{ED46E7E6-57B6-489D-890F-E6B7278F8BAD}">
      <dgm:prSet/>
      <dgm:spPr/>
      <dgm:t>
        <a:bodyPr/>
        <a:lstStyle/>
        <a:p>
          <a:endParaRPr lang="en-US"/>
        </a:p>
      </dgm:t>
    </dgm:pt>
    <dgm:pt modelId="{3F662BF5-F989-44E6-AF08-3904C1D55F76}" type="sibTrans" cxnId="{ED46E7E6-57B6-489D-890F-E6B7278F8BAD}">
      <dgm:prSet/>
      <dgm:spPr/>
      <dgm:t>
        <a:bodyPr/>
        <a:lstStyle/>
        <a:p>
          <a:endParaRPr lang="en-US"/>
        </a:p>
      </dgm:t>
    </dgm:pt>
    <dgm:pt modelId="{0BF49AA2-3D9A-4F1E-8F3F-CE0697D1E63D}">
      <dgm:prSet custT="1"/>
      <dgm:spPr>
        <a:solidFill>
          <a:schemeClr val="accent3">
            <a:lumMod val="40000"/>
            <a:lumOff val="60000"/>
          </a:schemeClr>
        </a:solidFill>
      </dgm:spPr>
      <dgm:t>
        <a:bodyPr/>
        <a:lstStyle/>
        <a:p>
          <a:r>
            <a:rPr lang="en-US" sz="1400" dirty="0">
              <a:solidFill>
                <a:schemeClr val="accent2"/>
              </a:solidFill>
            </a:rPr>
            <a:t>Apply with Form TC 20-42 contained in the KYTC/DRMA Forms Library.</a:t>
          </a:r>
        </a:p>
      </dgm:t>
    </dgm:pt>
    <dgm:pt modelId="{D71E1439-9D93-46CF-BA99-820663D7D684}" type="parTrans" cxnId="{E61C9959-638C-4201-BC6A-781E4E0A3413}">
      <dgm:prSet/>
      <dgm:spPr/>
      <dgm:t>
        <a:bodyPr/>
        <a:lstStyle/>
        <a:p>
          <a:endParaRPr lang="en-US"/>
        </a:p>
      </dgm:t>
    </dgm:pt>
    <dgm:pt modelId="{EB6D61A4-E4E9-4DA3-AA95-D1663728C5E7}" type="sibTrans" cxnId="{E61C9959-638C-4201-BC6A-781E4E0A3413}">
      <dgm:prSet/>
      <dgm:spPr/>
      <dgm:t>
        <a:bodyPr/>
        <a:lstStyle/>
        <a:p>
          <a:endParaRPr lang="en-US"/>
        </a:p>
      </dgm:t>
    </dgm:pt>
    <dgm:pt modelId="{3A83EB27-13CF-4AEC-9DF9-F0AB5DB15515}">
      <dgm:prSet custT="1"/>
      <dgm:spPr>
        <a:solidFill>
          <a:schemeClr val="accent3">
            <a:lumMod val="40000"/>
            <a:lumOff val="60000"/>
          </a:schemeClr>
        </a:solidFill>
      </dgm:spPr>
      <dgm:t>
        <a:bodyPr/>
        <a:lstStyle/>
        <a:p>
          <a:r>
            <a:rPr lang="en-US" sz="1100" dirty="0">
              <a:solidFill>
                <a:schemeClr val="accent2"/>
              </a:solidFill>
            </a:rPr>
            <a:t>Applications should be made to Department of Rural and Municipal Aid by email to: </a:t>
          </a:r>
          <a:r>
            <a:rPr lang="en-US" sz="1100" u="sng" dirty="0">
              <a:solidFill>
                <a:schemeClr val="accent2">
                  <a:lumMod val="75000"/>
                  <a:lumOff val="25000"/>
                </a:schemeClr>
              </a:solidFill>
              <a:hlinkClick xmlns:r="http://schemas.openxmlformats.org/officeDocument/2006/relationships" r:id="rId1">
                <a:extLst>
                  <a:ext uri="{A12FA001-AC4F-418D-AE19-62706E023703}">
                    <ahyp:hlinkClr xmlns:ahyp="http://schemas.microsoft.com/office/drawing/2018/hyperlinkcolor" val="tx"/>
                  </a:ext>
                </a:extLst>
              </a:hlinkClick>
            </a:rPr>
            <a:t>b</a:t>
          </a:r>
          <a:r>
            <a:rPr lang="en-US" sz="1100" dirty="0">
              <a:solidFill>
                <a:schemeClr val="accent2">
                  <a:lumMod val="75000"/>
                  <a:lumOff val="25000"/>
                </a:schemeClr>
              </a:solidFill>
              <a:hlinkClick xmlns:r="http://schemas.openxmlformats.org/officeDocument/2006/relationships" r:id="rId1">
                <a:extLst>
                  <a:ext uri="{A12FA001-AC4F-418D-AE19-62706E023703}">
                    <ahyp:hlinkClr xmlns:ahyp="http://schemas.microsoft.com/office/drawing/2018/hyperlinkcolor" val="tx"/>
                  </a:ext>
                </a:extLst>
              </a:hlinkClick>
            </a:rPr>
            <a:t>obbijo.lewis@ky.gov</a:t>
          </a:r>
          <a:r>
            <a:rPr lang="en-US" sz="1100" dirty="0">
              <a:solidFill>
                <a:schemeClr val="accent2">
                  <a:lumMod val="75000"/>
                  <a:lumOff val="25000"/>
                </a:schemeClr>
              </a:solidFill>
            </a:rPr>
            <a:t>, </a:t>
          </a:r>
          <a:r>
            <a:rPr lang="en-US" sz="1100" dirty="0">
              <a:solidFill>
                <a:schemeClr val="accent3">
                  <a:lumMod val="75000"/>
                </a:schemeClr>
              </a:solidFill>
              <a:hlinkClick xmlns:r="http://schemas.openxmlformats.org/officeDocument/2006/relationships" r:id="rId2">
                <a:extLst>
                  <a:ext uri="{A12FA001-AC4F-418D-AE19-62706E023703}">
                    <ahyp:hlinkClr xmlns:ahyp="http://schemas.microsoft.com/office/drawing/2018/hyperlinkcolor" val="tx"/>
                  </a:ext>
                </a:extLst>
              </a:hlinkClick>
            </a:rPr>
            <a:t>debra.Powell@ky.gov</a:t>
          </a:r>
          <a:r>
            <a:rPr lang="en-US" sz="1100" dirty="0">
              <a:solidFill>
                <a:schemeClr val="accent3">
                  <a:lumMod val="75000"/>
                </a:schemeClr>
              </a:solidFill>
            </a:rPr>
            <a:t> </a:t>
          </a:r>
          <a:r>
            <a:rPr lang="en-US" sz="1100" u="sng" dirty="0">
              <a:solidFill>
                <a:schemeClr val="accent3">
                  <a:lumMod val="75000"/>
                </a:schemeClr>
              </a:solidFill>
            </a:rPr>
            <a:t> </a:t>
          </a:r>
          <a:r>
            <a:rPr lang="en-US" sz="1100" dirty="0">
              <a:solidFill>
                <a:schemeClr val="accent2"/>
              </a:solidFill>
            </a:rPr>
            <a:t>and/or your Governmental Field Service Representative</a:t>
          </a:r>
          <a:r>
            <a:rPr lang="en-US" sz="900" dirty="0">
              <a:solidFill>
                <a:schemeClr val="accent2"/>
              </a:solidFill>
            </a:rPr>
            <a:t>.</a:t>
          </a:r>
        </a:p>
      </dgm:t>
    </dgm:pt>
    <dgm:pt modelId="{42B6C7CF-186C-4BC2-9CAB-DB1EFE2ED677}" type="parTrans" cxnId="{E1716D3E-F608-47E4-9D6D-5ECEC76FD74C}">
      <dgm:prSet/>
      <dgm:spPr/>
      <dgm:t>
        <a:bodyPr/>
        <a:lstStyle/>
        <a:p>
          <a:endParaRPr lang="en-US"/>
        </a:p>
      </dgm:t>
    </dgm:pt>
    <dgm:pt modelId="{241E662E-7CAB-4E4D-BCBA-E39B4730DAA1}" type="sibTrans" cxnId="{E1716D3E-F608-47E4-9D6D-5ECEC76FD74C}">
      <dgm:prSet/>
      <dgm:spPr/>
      <dgm:t>
        <a:bodyPr/>
        <a:lstStyle/>
        <a:p>
          <a:endParaRPr lang="en-US"/>
        </a:p>
      </dgm:t>
    </dgm:pt>
    <dgm:pt modelId="{05868137-5D17-4578-96BC-6F3555DBBCFC}">
      <dgm:prSet/>
      <dgm:spPr>
        <a:solidFill>
          <a:schemeClr val="accent3">
            <a:lumMod val="40000"/>
            <a:lumOff val="60000"/>
          </a:schemeClr>
        </a:solidFill>
      </dgm:spPr>
      <dgm:t>
        <a:bodyPr/>
        <a:lstStyle/>
        <a:p>
          <a:r>
            <a:rPr lang="en-US" dirty="0">
              <a:solidFill>
                <a:schemeClr val="accent2"/>
              </a:solidFill>
            </a:rPr>
            <a:t>Please send estimate and photo with application.</a:t>
          </a:r>
        </a:p>
      </dgm:t>
    </dgm:pt>
    <dgm:pt modelId="{5474FB76-E46D-4753-AB0C-5D8EAED431BA}" type="parTrans" cxnId="{1B29E9A1-1DC5-4B91-B98D-29BFCA9A5D4F}">
      <dgm:prSet/>
      <dgm:spPr/>
      <dgm:t>
        <a:bodyPr/>
        <a:lstStyle/>
        <a:p>
          <a:endParaRPr lang="en-US"/>
        </a:p>
      </dgm:t>
    </dgm:pt>
    <dgm:pt modelId="{54D72705-EAD4-4E5E-8042-C71E516C8759}" type="sibTrans" cxnId="{1B29E9A1-1DC5-4B91-B98D-29BFCA9A5D4F}">
      <dgm:prSet/>
      <dgm:spPr/>
      <dgm:t>
        <a:bodyPr/>
        <a:lstStyle/>
        <a:p>
          <a:endParaRPr lang="en-US"/>
        </a:p>
      </dgm:t>
    </dgm:pt>
    <dgm:pt modelId="{D854A5DB-AE01-4CAD-A2E5-FADB02205855}" type="pres">
      <dgm:prSet presAssocID="{5807EC41-043D-40F6-B2A6-A8F9B0DD74CC}" presName="CompostProcess" presStyleCnt="0">
        <dgm:presLayoutVars>
          <dgm:dir/>
          <dgm:resizeHandles val="exact"/>
        </dgm:presLayoutVars>
      </dgm:prSet>
      <dgm:spPr/>
    </dgm:pt>
    <dgm:pt modelId="{7964D37E-ACA9-493D-91EA-0530720B33A9}" type="pres">
      <dgm:prSet presAssocID="{5807EC41-043D-40F6-B2A6-A8F9B0DD74CC}" presName="arrow" presStyleLbl="bgShp" presStyleIdx="0" presStyleCnt="1"/>
      <dgm:spPr>
        <a:solidFill>
          <a:schemeClr val="accent2">
            <a:lumMod val="25000"/>
            <a:lumOff val="75000"/>
          </a:schemeClr>
        </a:solidFill>
      </dgm:spPr>
    </dgm:pt>
    <dgm:pt modelId="{EF5933C9-0415-4BCD-8C2E-106E6ED63CE9}" type="pres">
      <dgm:prSet presAssocID="{5807EC41-043D-40F6-B2A6-A8F9B0DD74CC}" presName="linearProcess" presStyleCnt="0"/>
      <dgm:spPr/>
    </dgm:pt>
    <dgm:pt modelId="{E25A43EC-9F93-4A96-8CA9-53EAEFA255A4}" type="pres">
      <dgm:prSet presAssocID="{93BA32D9-76B2-44D4-A4A3-E1669FB89BFD}" presName="textNode" presStyleLbl="node1" presStyleIdx="0" presStyleCnt="5">
        <dgm:presLayoutVars>
          <dgm:bulletEnabled val="1"/>
        </dgm:presLayoutVars>
      </dgm:prSet>
      <dgm:spPr/>
    </dgm:pt>
    <dgm:pt modelId="{B9743DB7-057C-4F39-8C2D-E78A3AE47B64}" type="pres">
      <dgm:prSet presAssocID="{CE5C3073-4E0D-49BD-A520-D08F94980669}" presName="sibTrans" presStyleCnt="0"/>
      <dgm:spPr/>
    </dgm:pt>
    <dgm:pt modelId="{FEA8FB0F-21B7-4F30-80FB-EA54E1538A13}" type="pres">
      <dgm:prSet presAssocID="{49A26FDA-6AD2-49B9-A094-30E697C388A9}" presName="textNode" presStyleLbl="node1" presStyleIdx="1" presStyleCnt="5">
        <dgm:presLayoutVars>
          <dgm:bulletEnabled val="1"/>
        </dgm:presLayoutVars>
      </dgm:prSet>
      <dgm:spPr/>
    </dgm:pt>
    <dgm:pt modelId="{1F22954D-5B25-4EEC-A59A-27DB77F474B1}" type="pres">
      <dgm:prSet presAssocID="{3F662BF5-F989-44E6-AF08-3904C1D55F76}" presName="sibTrans" presStyleCnt="0"/>
      <dgm:spPr/>
    </dgm:pt>
    <dgm:pt modelId="{DFE069F6-05C8-402E-97C2-5137ECA984E0}" type="pres">
      <dgm:prSet presAssocID="{0BF49AA2-3D9A-4F1E-8F3F-CE0697D1E63D}" presName="textNode" presStyleLbl="node1" presStyleIdx="2" presStyleCnt="5">
        <dgm:presLayoutVars>
          <dgm:bulletEnabled val="1"/>
        </dgm:presLayoutVars>
      </dgm:prSet>
      <dgm:spPr/>
    </dgm:pt>
    <dgm:pt modelId="{B51CDF72-0B95-43E5-B40E-B74383F25152}" type="pres">
      <dgm:prSet presAssocID="{EB6D61A4-E4E9-4DA3-AA95-D1663728C5E7}" presName="sibTrans" presStyleCnt="0"/>
      <dgm:spPr/>
    </dgm:pt>
    <dgm:pt modelId="{A0EF0029-6EEB-45D6-B271-C156999FD49D}" type="pres">
      <dgm:prSet presAssocID="{3A83EB27-13CF-4AEC-9DF9-F0AB5DB15515}" presName="textNode" presStyleLbl="node1" presStyleIdx="3" presStyleCnt="5">
        <dgm:presLayoutVars>
          <dgm:bulletEnabled val="1"/>
        </dgm:presLayoutVars>
      </dgm:prSet>
      <dgm:spPr/>
    </dgm:pt>
    <dgm:pt modelId="{2215886B-E0A7-41B4-AD59-452BC89C2830}" type="pres">
      <dgm:prSet presAssocID="{241E662E-7CAB-4E4D-BCBA-E39B4730DAA1}" presName="sibTrans" presStyleCnt="0"/>
      <dgm:spPr/>
    </dgm:pt>
    <dgm:pt modelId="{75012B65-A361-4405-9C93-4FFFBD5DD430}" type="pres">
      <dgm:prSet presAssocID="{05868137-5D17-4578-96BC-6F3555DBBCFC}" presName="textNode" presStyleLbl="node1" presStyleIdx="4" presStyleCnt="5" custLinFactNeighborX="4576">
        <dgm:presLayoutVars>
          <dgm:bulletEnabled val="1"/>
        </dgm:presLayoutVars>
      </dgm:prSet>
      <dgm:spPr/>
    </dgm:pt>
  </dgm:ptLst>
  <dgm:cxnLst>
    <dgm:cxn modelId="{E1716D3E-F608-47E4-9D6D-5ECEC76FD74C}" srcId="{5807EC41-043D-40F6-B2A6-A8F9B0DD74CC}" destId="{3A83EB27-13CF-4AEC-9DF9-F0AB5DB15515}" srcOrd="3" destOrd="0" parTransId="{42B6C7CF-186C-4BC2-9CAB-DB1EFE2ED677}" sibTransId="{241E662E-7CAB-4E4D-BCBA-E39B4730DAA1}"/>
    <dgm:cxn modelId="{C3A0CD5F-83B6-4BB2-970B-E0D094C59856}" type="presOf" srcId="{05868137-5D17-4578-96BC-6F3555DBBCFC}" destId="{75012B65-A361-4405-9C93-4FFFBD5DD430}" srcOrd="0" destOrd="0" presId="urn:microsoft.com/office/officeart/2005/8/layout/hProcess9"/>
    <dgm:cxn modelId="{EB618846-7840-4980-979D-7F8358EA4F28}" type="presOf" srcId="{0BF49AA2-3D9A-4F1E-8F3F-CE0697D1E63D}" destId="{DFE069F6-05C8-402E-97C2-5137ECA984E0}" srcOrd="0" destOrd="0" presId="urn:microsoft.com/office/officeart/2005/8/layout/hProcess9"/>
    <dgm:cxn modelId="{19F0A96B-450D-484E-AA14-39855DB5BBD3}" type="presOf" srcId="{93BA32D9-76B2-44D4-A4A3-E1669FB89BFD}" destId="{E25A43EC-9F93-4A96-8CA9-53EAEFA255A4}" srcOrd="0" destOrd="0" presId="urn:microsoft.com/office/officeart/2005/8/layout/hProcess9"/>
    <dgm:cxn modelId="{74ABB355-EB85-4881-80C8-5506A0746D83}" type="presOf" srcId="{5807EC41-043D-40F6-B2A6-A8F9B0DD74CC}" destId="{D854A5DB-AE01-4CAD-A2E5-FADB02205855}" srcOrd="0" destOrd="0" presId="urn:microsoft.com/office/officeart/2005/8/layout/hProcess9"/>
    <dgm:cxn modelId="{E61C9959-638C-4201-BC6A-781E4E0A3413}" srcId="{5807EC41-043D-40F6-B2A6-A8F9B0DD74CC}" destId="{0BF49AA2-3D9A-4F1E-8F3F-CE0697D1E63D}" srcOrd="2" destOrd="0" parTransId="{D71E1439-9D93-46CF-BA99-820663D7D684}" sibTransId="{EB6D61A4-E4E9-4DA3-AA95-D1663728C5E7}"/>
    <dgm:cxn modelId="{E242788D-3DDE-4C78-9EF6-36CD32FDC276}" type="presOf" srcId="{49A26FDA-6AD2-49B9-A094-30E697C388A9}" destId="{FEA8FB0F-21B7-4F30-80FB-EA54E1538A13}" srcOrd="0" destOrd="0" presId="urn:microsoft.com/office/officeart/2005/8/layout/hProcess9"/>
    <dgm:cxn modelId="{1B29E9A1-1DC5-4B91-B98D-29BFCA9A5D4F}" srcId="{5807EC41-043D-40F6-B2A6-A8F9B0DD74CC}" destId="{05868137-5D17-4578-96BC-6F3555DBBCFC}" srcOrd="4" destOrd="0" parTransId="{5474FB76-E46D-4753-AB0C-5D8EAED431BA}" sibTransId="{54D72705-EAD4-4E5E-8042-C71E516C8759}"/>
    <dgm:cxn modelId="{9C51D3A3-BFD9-470E-BF7A-250497D18070}" srcId="{5807EC41-043D-40F6-B2A6-A8F9B0DD74CC}" destId="{93BA32D9-76B2-44D4-A4A3-E1669FB89BFD}" srcOrd="0" destOrd="0" parTransId="{EF9EC54C-096A-4C11-9824-CE690DF84B4F}" sibTransId="{CE5C3073-4E0D-49BD-A520-D08F94980669}"/>
    <dgm:cxn modelId="{4692E2BE-7804-440D-8350-1D37E95DDD8C}" type="presOf" srcId="{3A83EB27-13CF-4AEC-9DF9-F0AB5DB15515}" destId="{A0EF0029-6EEB-45D6-B271-C156999FD49D}" srcOrd="0" destOrd="0" presId="urn:microsoft.com/office/officeart/2005/8/layout/hProcess9"/>
    <dgm:cxn modelId="{ED46E7E6-57B6-489D-890F-E6B7278F8BAD}" srcId="{5807EC41-043D-40F6-B2A6-A8F9B0DD74CC}" destId="{49A26FDA-6AD2-49B9-A094-30E697C388A9}" srcOrd="1" destOrd="0" parTransId="{C443B922-2C68-439D-81B9-6449D9F01F49}" sibTransId="{3F662BF5-F989-44E6-AF08-3904C1D55F76}"/>
    <dgm:cxn modelId="{0CFD4CCC-8340-4C76-8F15-8ED74A99F7F6}" type="presParOf" srcId="{D854A5DB-AE01-4CAD-A2E5-FADB02205855}" destId="{7964D37E-ACA9-493D-91EA-0530720B33A9}" srcOrd="0" destOrd="0" presId="urn:microsoft.com/office/officeart/2005/8/layout/hProcess9"/>
    <dgm:cxn modelId="{51329DC6-7BAB-47D8-BDD9-EE1C629751E3}" type="presParOf" srcId="{D854A5DB-AE01-4CAD-A2E5-FADB02205855}" destId="{EF5933C9-0415-4BCD-8C2E-106E6ED63CE9}" srcOrd="1" destOrd="0" presId="urn:microsoft.com/office/officeart/2005/8/layout/hProcess9"/>
    <dgm:cxn modelId="{8E68B704-86B1-4433-8317-30FCFB41EBD9}" type="presParOf" srcId="{EF5933C9-0415-4BCD-8C2E-106E6ED63CE9}" destId="{E25A43EC-9F93-4A96-8CA9-53EAEFA255A4}" srcOrd="0" destOrd="0" presId="urn:microsoft.com/office/officeart/2005/8/layout/hProcess9"/>
    <dgm:cxn modelId="{D23D3925-9EA7-4211-8FB9-C0EF2B6511E3}" type="presParOf" srcId="{EF5933C9-0415-4BCD-8C2E-106E6ED63CE9}" destId="{B9743DB7-057C-4F39-8C2D-E78A3AE47B64}" srcOrd="1" destOrd="0" presId="urn:microsoft.com/office/officeart/2005/8/layout/hProcess9"/>
    <dgm:cxn modelId="{87F243C7-64A4-4C8D-9FA8-6CE7619B0EBC}" type="presParOf" srcId="{EF5933C9-0415-4BCD-8C2E-106E6ED63CE9}" destId="{FEA8FB0F-21B7-4F30-80FB-EA54E1538A13}" srcOrd="2" destOrd="0" presId="urn:microsoft.com/office/officeart/2005/8/layout/hProcess9"/>
    <dgm:cxn modelId="{E816B125-330B-4373-B10E-EE291BCB7911}" type="presParOf" srcId="{EF5933C9-0415-4BCD-8C2E-106E6ED63CE9}" destId="{1F22954D-5B25-4EEC-A59A-27DB77F474B1}" srcOrd="3" destOrd="0" presId="urn:microsoft.com/office/officeart/2005/8/layout/hProcess9"/>
    <dgm:cxn modelId="{9BD3B582-7E89-4CB5-9A83-90664D8B6EFB}" type="presParOf" srcId="{EF5933C9-0415-4BCD-8C2E-106E6ED63CE9}" destId="{DFE069F6-05C8-402E-97C2-5137ECA984E0}" srcOrd="4" destOrd="0" presId="urn:microsoft.com/office/officeart/2005/8/layout/hProcess9"/>
    <dgm:cxn modelId="{6931E01B-B77F-434A-AC2F-620E101B9D3A}" type="presParOf" srcId="{EF5933C9-0415-4BCD-8C2E-106E6ED63CE9}" destId="{B51CDF72-0B95-43E5-B40E-B74383F25152}" srcOrd="5" destOrd="0" presId="urn:microsoft.com/office/officeart/2005/8/layout/hProcess9"/>
    <dgm:cxn modelId="{B15B827E-8D05-4C1C-8E45-26A2A78F886A}" type="presParOf" srcId="{EF5933C9-0415-4BCD-8C2E-106E6ED63CE9}" destId="{A0EF0029-6EEB-45D6-B271-C156999FD49D}" srcOrd="6" destOrd="0" presId="urn:microsoft.com/office/officeart/2005/8/layout/hProcess9"/>
    <dgm:cxn modelId="{9B2A2298-0F2E-40E2-B10B-220502F080B4}" type="presParOf" srcId="{EF5933C9-0415-4BCD-8C2E-106E6ED63CE9}" destId="{2215886B-E0A7-41B4-AD59-452BC89C2830}" srcOrd="7" destOrd="0" presId="urn:microsoft.com/office/officeart/2005/8/layout/hProcess9"/>
    <dgm:cxn modelId="{0E2D6BA5-CC9B-4DC2-92D1-FBE548DF4F0F}" type="presParOf" srcId="{EF5933C9-0415-4BCD-8C2E-106E6ED63CE9}" destId="{75012B65-A361-4405-9C93-4FFFBD5DD430}"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31C1E-8714-4A3B-902E-4F9674B1E427}">
      <dsp:nvSpPr>
        <dsp:cNvPr id="0" name=""/>
        <dsp:cNvSpPr/>
      </dsp:nvSpPr>
      <dsp:spPr>
        <a:xfrm>
          <a:off x="3082131" y="0"/>
          <a:ext cx="4351338" cy="435133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0C4B59-0BF5-42EB-BCC8-21EC8FBBD014}">
      <dsp:nvSpPr>
        <dsp:cNvPr id="0" name=""/>
        <dsp:cNvSpPr/>
      </dsp:nvSpPr>
      <dsp:spPr>
        <a:xfrm>
          <a:off x="3495508" y="413377"/>
          <a:ext cx="1697021" cy="16970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    COOPERATIVE ROAD AID PROGRAM</a:t>
          </a:r>
        </a:p>
      </dsp:txBody>
      <dsp:txXfrm>
        <a:off x="3578350" y="496219"/>
        <a:ext cx="1531337" cy="1531337"/>
      </dsp:txXfrm>
    </dsp:sp>
    <dsp:sp modelId="{BE8F0878-B3FB-4197-8E56-8307EFD83F0E}">
      <dsp:nvSpPr>
        <dsp:cNvPr id="0" name=""/>
        <dsp:cNvSpPr/>
      </dsp:nvSpPr>
      <dsp:spPr>
        <a:xfrm>
          <a:off x="5323070" y="413377"/>
          <a:ext cx="1697021" cy="1697021"/>
        </a:xfrm>
        <a:prstGeom prst="roundRect">
          <a:avLst/>
        </a:prstGeom>
        <a:solidFill>
          <a:schemeClr val="accent2">
            <a:hueOff val="-101251"/>
            <a:satOff val="-9575"/>
            <a:lumOff val="14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II.   </a:t>
          </a:r>
        </a:p>
        <a:p>
          <a:pPr marL="0" lvl="0" indent="0" algn="ctr" defTabSz="844550">
            <a:lnSpc>
              <a:spcPct val="90000"/>
            </a:lnSpc>
            <a:spcBef>
              <a:spcPct val="0"/>
            </a:spcBef>
            <a:spcAft>
              <a:spcPct val="35000"/>
            </a:spcAft>
            <a:buNone/>
          </a:pPr>
          <a:r>
            <a:rPr lang="en-US" sz="1900" kern="1200" dirty="0"/>
            <a:t>FLEX FUND PROGRAM</a:t>
          </a:r>
        </a:p>
      </dsp:txBody>
      <dsp:txXfrm>
        <a:off x="5405912" y="496219"/>
        <a:ext cx="1531337" cy="1531337"/>
      </dsp:txXfrm>
    </dsp:sp>
    <dsp:sp modelId="{9F1E3307-3DD2-4ADF-8C78-A7BEB976DCB7}">
      <dsp:nvSpPr>
        <dsp:cNvPr id="0" name=""/>
        <dsp:cNvSpPr/>
      </dsp:nvSpPr>
      <dsp:spPr>
        <a:xfrm>
          <a:off x="3495508" y="2240939"/>
          <a:ext cx="1697021" cy="1697021"/>
        </a:xfrm>
        <a:prstGeom prst="roundRect">
          <a:avLst/>
        </a:prstGeom>
        <a:solidFill>
          <a:schemeClr val="accent2">
            <a:hueOff val="-202502"/>
            <a:satOff val="-19149"/>
            <a:lumOff val="290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III.  </a:t>
          </a:r>
        </a:p>
        <a:p>
          <a:pPr marL="0" lvl="0" indent="0" algn="ctr" defTabSz="844550">
            <a:lnSpc>
              <a:spcPct val="90000"/>
            </a:lnSpc>
            <a:spcBef>
              <a:spcPct val="0"/>
            </a:spcBef>
            <a:spcAft>
              <a:spcPct val="35000"/>
            </a:spcAft>
            <a:buNone/>
          </a:pPr>
          <a:r>
            <a:rPr lang="en-US" sz="1900" kern="1200" dirty="0"/>
            <a:t>80/20 BRIDGE PROGRAM</a:t>
          </a:r>
        </a:p>
      </dsp:txBody>
      <dsp:txXfrm>
        <a:off x="3578350" y="2323781"/>
        <a:ext cx="1531337" cy="1531337"/>
      </dsp:txXfrm>
    </dsp:sp>
    <dsp:sp modelId="{61848EF6-5E48-4F14-9971-FF8D04AE8D34}">
      <dsp:nvSpPr>
        <dsp:cNvPr id="0" name=""/>
        <dsp:cNvSpPr/>
      </dsp:nvSpPr>
      <dsp:spPr>
        <a:xfrm>
          <a:off x="5323070" y="2240939"/>
          <a:ext cx="1697021" cy="1697021"/>
        </a:xfrm>
        <a:prstGeom prst="roundRect">
          <a:avLst/>
        </a:prstGeom>
        <a:solidFill>
          <a:schemeClr val="accent2">
            <a:hueOff val="-303754"/>
            <a:satOff val="-28724"/>
            <a:lumOff val="4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IV.  EMERGENCY FUNDING PROGRAM</a:t>
          </a:r>
        </a:p>
      </dsp:txBody>
      <dsp:txXfrm>
        <a:off x="5405912" y="2323781"/>
        <a:ext cx="1531337" cy="15313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CD1A1-4E45-4B30-A2C3-2937EB66416C}">
      <dsp:nvSpPr>
        <dsp:cNvPr id="0" name=""/>
        <dsp:cNvSpPr/>
      </dsp:nvSpPr>
      <dsp:spPr>
        <a:xfrm>
          <a:off x="0" y="2124"/>
          <a:ext cx="7315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69B144C-9C54-48D7-81E2-01641FD0BED0}">
      <dsp:nvSpPr>
        <dsp:cNvPr id="0" name=""/>
        <dsp:cNvSpPr/>
      </dsp:nvSpPr>
      <dsp:spPr>
        <a:xfrm>
          <a:off x="0" y="2124"/>
          <a:ext cx="1461611" cy="434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dirty="0"/>
            <a:t>Why the February Road Aid Payment was less than anticipated</a:t>
          </a:r>
        </a:p>
      </dsp:txBody>
      <dsp:txXfrm>
        <a:off x="0" y="2124"/>
        <a:ext cx="1461611" cy="4347088"/>
      </dsp:txXfrm>
    </dsp:sp>
    <dsp:sp modelId="{511C9461-6C38-48D2-9154-29510AA0C193}">
      <dsp:nvSpPr>
        <dsp:cNvPr id="0" name=""/>
        <dsp:cNvSpPr/>
      </dsp:nvSpPr>
      <dsp:spPr>
        <a:xfrm>
          <a:off x="1571232" y="41711"/>
          <a:ext cx="5736824" cy="79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u="sng" kern="1200" dirty="0"/>
            <a:t>August Payment (60%):</a:t>
          </a:r>
          <a:r>
            <a:rPr lang="en-US" sz="1700" kern="1200" dirty="0"/>
            <a:t>  was based on HB 265’s estimated allocation of $157,306,800 (“CRA”) and $66,189,200 (“MRA”).</a:t>
          </a:r>
        </a:p>
      </dsp:txBody>
      <dsp:txXfrm>
        <a:off x="1571232" y="41711"/>
        <a:ext cx="5736824" cy="791730"/>
      </dsp:txXfrm>
    </dsp:sp>
    <dsp:sp modelId="{8EF7C431-E13B-477A-A867-C0A9042E2533}">
      <dsp:nvSpPr>
        <dsp:cNvPr id="0" name=""/>
        <dsp:cNvSpPr/>
      </dsp:nvSpPr>
      <dsp:spPr>
        <a:xfrm>
          <a:off x="1461611" y="833441"/>
          <a:ext cx="58464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A7131F13-E906-4E2D-964B-FFEAFDDA625E}">
      <dsp:nvSpPr>
        <dsp:cNvPr id="0" name=""/>
        <dsp:cNvSpPr/>
      </dsp:nvSpPr>
      <dsp:spPr>
        <a:xfrm>
          <a:off x="1571232" y="873028"/>
          <a:ext cx="5734242" cy="1095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In December, the Consensus Forecasting Group (“CFG”), reduced the estimate to $135,863,800 (“CRA”) and $57,166,700 (“MRA”).</a:t>
          </a:r>
        </a:p>
      </dsp:txBody>
      <dsp:txXfrm>
        <a:off x="1571232" y="873028"/>
        <a:ext cx="5734242" cy="1095525"/>
      </dsp:txXfrm>
    </dsp:sp>
    <dsp:sp modelId="{CD36B7CF-B542-499E-BAB2-00782C1E8AC0}">
      <dsp:nvSpPr>
        <dsp:cNvPr id="0" name=""/>
        <dsp:cNvSpPr/>
      </dsp:nvSpPr>
      <dsp:spPr>
        <a:xfrm>
          <a:off x="1461611" y="1968553"/>
          <a:ext cx="58464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A265AE2B-CDD5-4592-A514-C1863EBD2F2F}">
      <dsp:nvSpPr>
        <dsp:cNvPr id="0" name=""/>
        <dsp:cNvSpPr/>
      </dsp:nvSpPr>
      <dsp:spPr>
        <a:xfrm>
          <a:off x="1571232" y="2008140"/>
          <a:ext cx="5737283" cy="6331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KRS 177.360(4) requires payments to be adjusted when revenue estimates change.</a:t>
          </a:r>
        </a:p>
      </dsp:txBody>
      <dsp:txXfrm>
        <a:off x="1571232" y="2008140"/>
        <a:ext cx="5737283" cy="633115"/>
      </dsp:txXfrm>
    </dsp:sp>
    <dsp:sp modelId="{0A583178-61F9-4E0C-AA36-58A5ABC37811}">
      <dsp:nvSpPr>
        <dsp:cNvPr id="0" name=""/>
        <dsp:cNvSpPr/>
      </dsp:nvSpPr>
      <dsp:spPr>
        <a:xfrm>
          <a:off x="1461611" y="2641255"/>
          <a:ext cx="58464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E1B0049A-9ADA-497E-8042-1F6B061B0224}">
      <dsp:nvSpPr>
        <dsp:cNvPr id="0" name=""/>
        <dsp:cNvSpPr/>
      </dsp:nvSpPr>
      <dsp:spPr>
        <a:xfrm>
          <a:off x="1571232" y="2680841"/>
          <a:ext cx="5736824" cy="79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 </a:t>
          </a:r>
        </a:p>
      </dsp:txBody>
      <dsp:txXfrm>
        <a:off x="1571232" y="2680841"/>
        <a:ext cx="5736824" cy="791730"/>
      </dsp:txXfrm>
    </dsp:sp>
    <dsp:sp modelId="{7B526A99-B7B6-41DF-8D90-CE06A1EDF584}">
      <dsp:nvSpPr>
        <dsp:cNvPr id="0" name=""/>
        <dsp:cNvSpPr/>
      </dsp:nvSpPr>
      <dsp:spPr>
        <a:xfrm>
          <a:off x="1461611" y="3472572"/>
          <a:ext cx="58464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3E720688-9800-4A29-9FE5-A4D7043F6824}">
      <dsp:nvSpPr>
        <dsp:cNvPr id="0" name=""/>
        <dsp:cNvSpPr/>
      </dsp:nvSpPr>
      <dsp:spPr>
        <a:xfrm>
          <a:off x="1571232" y="3512158"/>
          <a:ext cx="5736824" cy="79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en-US" sz="1700" kern="1200" dirty="0"/>
        </a:p>
      </dsp:txBody>
      <dsp:txXfrm>
        <a:off x="1571232" y="3512158"/>
        <a:ext cx="5736824" cy="791730"/>
      </dsp:txXfrm>
    </dsp:sp>
    <dsp:sp modelId="{61B1820A-A327-412D-8176-AC10116977C7}">
      <dsp:nvSpPr>
        <dsp:cNvPr id="0" name=""/>
        <dsp:cNvSpPr/>
      </dsp:nvSpPr>
      <dsp:spPr>
        <a:xfrm>
          <a:off x="1461611" y="4303889"/>
          <a:ext cx="58464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CD1A1-4E45-4B30-A2C3-2937EB66416C}">
      <dsp:nvSpPr>
        <dsp:cNvPr id="0" name=""/>
        <dsp:cNvSpPr/>
      </dsp:nvSpPr>
      <dsp:spPr>
        <a:xfrm>
          <a:off x="0" y="0"/>
          <a:ext cx="7315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69B144C-9C54-48D7-81E2-01641FD0BED0}">
      <dsp:nvSpPr>
        <dsp:cNvPr id="0" name=""/>
        <dsp:cNvSpPr/>
      </dsp:nvSpPr>
      <dsp:spPr>
        <a:xfrm>
          <a:off x="0" y="0"/>
          <a:ext cx="1438751"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dirty="0"/>
            <a:t>What Local Officials should expect</a:t>
          </a:r>
        </a:p>
        <a:p>
          <a:pPr marL="0" lvl="0" indent="0" algn="l" defTabSz="1244600">
            <a:lnSpc>
              <a:spcPct val="90000"/>
            </a:lnSpc>
            <a:spcBef>
              <a:spcPct val="0"/>
            </a:spcBef>
            <a:spcAft>
              <a:spcPct val="35000"/>
            </a:spcAft>
            <a:buNone/>
          </a:pPr>
          <a:endParaRPr lang="en-US" sz="2800" b="1" kern="1200" dirty="0"/>
        </a:p>
        <a:p>
          <a:pPr marL="0" lvl="0" indent="0" algn="l" defTabSz="1244600">
            <a:lnSpc>
              <a:spcPct val="90000"/>
            </a:lnSpc>
            <a:spcBef>
              <a:spcPct val="0"/>
            </a:spcBef>
            <a:spcAft>
              <a:spcPct val="35000"/>
            </a:spcAft>
            <a:buNone/>
          </a:pPr>
          <a:endParaRPr lang="en-US" sz="2800" b="1" kern="1200" dirty="0"/>
        </a:p>
      </dsp:txBody>
      <dsp:txXfrm>
        <a:off x="0" y="0"/>
        <a:ext cx="1438751" cy="4351338"/>
      </dsp:txXfrm>
    </dsp:sp>
    <dsp:sp modelId="{511C9461-6C38-48D2-9154-29510AA0C193}">
      <dsp:nvSpPr>
        <dsp:cNvPr id="0" name=""/>
        <dsp:cNvSpPr/>
      </dsp:nvSpPr>
      <dsp:spPr>
        <a:xfrm>
          <a:off x="1546657" y="34525"/>
          <a:ext cx="5647098" cy="69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u="none" kern="1200" dirty="0"/>
            <a:t>Final payment will be 15% in July, 2026.</a:t>
          </a:r>
        </a:p>
      </dsp:txBody>
      <dsp:txXfrm>
        <a:off x="1546657" y="34525"/>
        <a:ext cx="5647098" cy="690519"/>
      </dsp:txXfrm>
    </dsp:sp>
    <dsp:sp modelId="{8EF7C431-E13B-477A-A867-C0A9042E2533}">
      <dsp:nvSpPr>
        <dsp:cNvPr id="0" name=""/>
        <dsp:cNvSpPr/>
      </dsp:nvSpPr>
      <dsp:spPr>
        <a:xfrm>
          <a:off x="1438751" y="725045"/>
          <a:ext cx="575500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A7131F13-E906-4E2D-964B-FFEAFDDA625E}">
      <dsp:nvSpPr>
        <dsp:cNvPr id="0" name=""/>
        <dsp:cNvSpPr/>
      </dsp:nvSpPr>
      <dsp:spPr>
        <a:xfrm>
          <a:off x="1546657" y="759571"/>
          <a:ext cx="5647098" cy="69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Payment will be based on </a:t>
          </a:r>
          <a:r>
            <a:rPr lang="en-US" sz="1900" b="1" kern="1200" dirty="0"/>
            <a:t>ACTUAL</a:t>
          </a:r>
          <a:r>
            <a:rPr lang="en-US" sz="1900" kern="1200" dirty="0"/>
            <a:t> FY26 Road fund receipts.</a:t>
          </a:r>
        </a:p>
      </dsp:txBody>
      <dsp:txXfrm>
        <a:off x="1546657" y="759571"/>
        <a:ext cx="5647098" cy="690519"/>
      </dsp:txXfrm>
    </dsp:sp>
    <dsp:sp modelId="{CD36B7CF-B542-499E-BAB2-00782C1E8AC0}">
      <dsp:nvSpPr>
        <dsp:cNvPr id="0" name=""/>
        <dsp:cNvSpPr/>
      </dsp:nvSpPr>
      <dsp:spPr>
        <a:xfrm>
          <a:off x="1438751" y="1450091"/>
          <a:ext cx="575500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A265AE2B-CDD5-4592-A514-C1863EBD2F2F}">
      <dsp:nvSpPr>
        <dsp:cNvPr id="0" name=""/>
        <dsp:cNvSpPr/>
      </dsp:nvSpPr>
      <dsp:spPr>
        <a:xfrm>
          <a:off x="1546657" y="1484617"/>
          <a:ext cx="5647098" cy="69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Ensures each county and city receives its correct legal share according to the Fifths Formula.</a:t>
          </a:r>
        </a:p>
      </dsp:txBody>
      <dsp:txXfrm>
        <a:off x="1546657" y="1484617"/>
        <a:ext cx="5647098" cy="690519"/>
      </dsp:txXfrm>
    </dsp:sp>
    <dsp:sp modelId="{0A583178-61F9-4E0C-AA36-58A5ABC37811}">
      <dsp:nvSpPr>
        <dsp:cNvPr id="0" name=""/>
        <dsp:cNvSpPr/>
      </dsp:nvSpPr>
      <dsp:spPr>
        <a:xfrm>
          <a:off x="1438751" y="2175137"/>
          <a:ext cx="575500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73ED8305-DD6E-4081-A150-95D33B3D15C4}">
      <dsp:nvSpPr>
        <dsp:cNvPr id="0" name=""/>
        <dsp:cNvSpPr/>
      </dsp:nvSpPr>
      <dsp:spPr>
        <a:xfrm>
          <a:off x="1546657" y="2209663"/>
          <a:ext cx="5761847"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endParaRPr lang="en-US" sz="1900" kern="1200" dirty="0"/>
        </a:p>
      </dsp:txBody>
      <dsp:txXfrm>
        <a:off x="1546657" y="2209663"/>
        <a:ext cx="5761847" cy="650939"/>
      </dsp:txXfrm>
    </dsp:sp>
    <dsp:sp modelId="{65766228-1189-4D32-B9C9-D02C1129C052}">
      <dsp:nvSpPr>
        <dsp:cNvPr id="0" name=""/>
        <dsp:cNvSpPr/>
      </dsp:nvSpPr>
      <dsp:spPr>
        <a:xfrm>
          <a:off x="1438751" y="2860603"/>
          <a:ext cx="575500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E1B0049A-9ADA-497E-8042-1F6B061B0224}">
      <dsp:nvSpPr>
        <dsp:cNvPr id="0" name=""/>
        <dsp:cNvSpPr/>
      </dsp:nvSpPr>
      <dsp:spPr>
        <a:xfrm>
          <a:off x="1546657" y="2895129"/>
          <a:ext cx="5647098" cy="69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 </a:t>
          </a:r>
        </a:p>
      </dsp:txBody>
      <dsp:txXfrm>
        <a:off x="1546657" y="2895129"/>
        <a:ext cx="5647098" cy="690519"/>
      </dsp:txXfrm>
    </dsp:sp>
    <dsp:sp modelId="{7B526A99-B7B6-41DF-8D90-CE06A1EDF584}">
      <dsp:nvSpPr>
        <dsp:cNvPr id="0" name=""/>
        <dsp:cNvSpPr/>
      </dsp:nvSpPr>
      <dsp:spPr>
        <a:xfrm>
          <a:off x="1438751" y="3585649"/>
          <a:ext cx="575500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3E720688-9800-4A29-9FE5-A4D7043F6824}">
      <dsp:nvSpPr>
        <dsp:cNvPr id="0" name=""/>
        <dsp:cNvSpPr/>
      </dsp:nvSpPr>
      <dsp:spPr>
        <a:xfrm>
          <a:off x="1546657" y="3620175"/>
          <a:ext cx="5647098" cy="690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endParaRPr lang="en-US" sz="1900" kern="1200" dirty="0"/>
        </a:p>
      </dsp:txBody>
      <dsp:txXfrm>
        <a:off x="1546657" y="3620175"/>
        <a:ext cx="5647098" cy="690519"/>
      </dsp:txXfrm>
    </dsp:sp>
    <dsp:sp modelId="{61B1820A-A327-412D-8176-AC10116977C7}">
      <dsp:nvSpPr>
        <dsp:cNvPr id="0" name=""/>
        <dsp:cNvSpPr/>
      </dsp:nvSpPr>
      <dsp:spPr>
        <a:xfrm>
          <a:off x="1438751" y="4310695"/>
          <a:ext cx="575500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EBEA6-98A1-4A02-B846-490B23AD261E}">
      <dsp:nvSpPr>
        <dsp:cNvPr id="0" name=""/>
        <dsp:cNvSpPr/>
      </dsp:nvSpPr>
      <dsp:spPr>
        <a:xfrm>
          <a:off x="892" y="1015099"/>
          <a:ext cx="3134320" cy="1990293"/>
        </a:xfrm>
        <a:prstGeom prst="roundRect">
          <a:avLst>
            <a:gd name="adj" fmla="val 10000"/>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BF716D-BA5F-4FB6-BC6E-23EF8EB857EC}">
      <dsp:nvSpPr>
        <dsp:cNvPr id="0" name=""/>
        <dsp:cNvSpPr/>
      </dsp:nvSpPr>
      <dsp:spPr>
        <a:xfrm>
          <a:off x="349150" y="1345944"/>
          <a:ext cx="3134320" cy="199029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I.    HIGHWAY CONTINGENCY FUNDING</a:t>
          </a:r>
        </a:p>
      </dsp:txBody>
      <dsp:txXfrm>
        <a:off x="407444" y="1404238"/>
        <a:ext cx="3017732" cy="1873705"/>
      </dsp:txXfrm>
    </dsp:sp>
    <dsp:sp modelId="{6556877C-27B9-41F8-BA85-7942F9990137}">
      <dsp:nvSpPr>
        <dsp:cNvPr id="0" name=""/>
        <dsp:cNvSpPr/>
      </dsp:nvSpPr>
      <dsp:spPr>
        <a:xfrm>
          <a:off x="3831728" y="1015099"/>
          <a:ext cx="3134320" cy="1990293"/>
        </a:xfrm>
        <a:prstGeom prst="roundRect">
          <a:avLst>
            <a:gd name="adj" fmla="val 1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85BB85-C3B5-4A66-AC61-5AFD201DFAF0}">
      <dsp:nvSpPr>
        <dsp:cNvPr id="0" name=""/>
        <dsp:cNvSpPr/>
      </dsp:nvSpPr>
      <dsp:spPr>
        <a:xfrm>
          <a:off x="4179986" y="1345944"/>
          <a:ext cx="3134320" cy="199029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III.  COUNTY CITY BRIDGE IMPROVEMENT PROGRAM “CCBIP”</a:t>
          </a:r>
        </a:p>
      </dsp:txBody>
      <dsp:txXfrm>
        <a:off x="4238280" y="1404238"/>
        <a:ext cx="3017732" cy="18737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4D37E-ACA9-493D-91EA-0530720B33A9}">
      <dsp:nvSpPr>
        <dsp:cNvPr id="0" name=""/>
        <dsp:cNvSpPr/>
      </dsp:nvSpPr>
      <dsp:spPr>
        <a:xfrm>
          <a:off x="713165" y="0"/>
          <a:ext cx="8082547" cy="4412320"/>
        </a:xfrm>
        <a:prstGeom prst="rightArrow">
          <a:avLst/>
        </a:prstGeom>
        <a:solidFill>
          <a:schemeClr val="accent2">
            <a:lumMod val="25000"/>
            <a:lumOff val="75000"/>
          </a:schemeClr>
        </a:solidFill>
        <a:ln>
          <a:noFill/>
        </a:ln>
        <a:effectLst/>
      </dsp:spPr>
      <dsp:style>
        <a:lnRef idx="0">
          <a:scrgbClr r="0" g="0" b="0"/>
        </a:lnRef>
        <a:fillRef idx="1">
          <a:scrgbClr r="0" g="0" b="0"/>
        </a:fillRef>
        <a:effectRef idx="0">
          <a:scrgbClr r="0" g="0" b="0"/>
        </a:effectRef>
        <a:fontRef idx="minor"/>
      </dsp:style>
    </dsp:sp>
    <dsp:sp modelId="{E25A43EC-9F93-4A96-8CA9-53EAEFA255A4}">
      <dsp:nvSpPr>
        <dsp:cNvPr id="0" name=""/>
        <dsp:cNvSpPr/>
      </dsp:nvSpPr>
      <dsp:spPr>
        <a:xfrm>
          <a:off x="4178" y="1323696"/>
          <a:ext cx="1827023" cy="1764928"/>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2"/>
              </a:solidFill>
            </a:rPr>
            <a:t>Funding for FY 26 is $5 million and is limited to hazardous &amp; emergency conditions ONLY</a:t>
          </a:r>
          <a:r>
            <a:rPr lang="en-US" sz="900" kern="1200" dirty="0">
              <a:solidFill>
                <a:schemeClr val="accent2">
                  <a:lumMod val="75000"/>
                  <a:lumOff val="25000"/>
                </a:schemeClr>
              </a:solidFill>
            </a:rPr>
            <a:t>.</a:t>
          </a:r>
        </a:p>
      </dsp:txBody>
      <dsp:txXfrm>
        <a:off x="90335" y="1409853"/>
        <a:ext cx="1654709" cy="1592614"/>
      </dsp:txXfrm>
    </dsp:sp>
    <dsp:sp modelId="{FEA8FB0F-21B7-4F30-80FB-EA54E1538A13}">
      <dsp:nvSpPr>
        <dsp:cNvPr id="0" name=""/>
        <dsp:cNvSpPr/>
      </dsp:nvSpPr>
      <dsp:spPr>
        <a:xfrm>
          <a:off x="1922553" y="1323696"/>
          <a:ext cx="1827023" cy="1764928"/>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2"/>
              </a:solidFill>
            </a:rPr>
            <a:t>Application process will begin July 1, 2025, and will be available throughout fiscal year 2026.</a:t>
          </a:r>
        </a:p>
      </dsp:txBody>
      <dsp:txXfrm>
        <a:off x="2008710" y="1409853"/>
        <a:ext cx="1654709" cy="1592614"/>
      </dsp:txXfrm>
    </dsp:sp>
    <dsp:sp modelId="{DFE069F6-05C8-402E-97C2-5137ECA984E0}">
      <dsp:nvSpPr>
        <dsp:cNvPr id="0" name=""/>
        <dsp:cNvSpPr/>
      </dsp:nvSpPr>
      <dsp:spPr>
        <a:xfrm>
          <a:off x="3840927" y="1323696"/>
          <a:ext cx="1827023" cy="1764928"/>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2"/>
              </a:solidFill>
            </a:rPr>
            <a:t>Apply with Form TC 20-42 contained in the KYTC/DRMA Forms Library.</a:t>
          </a:r>
        </a:p>
      </dsp:txBody>
      <dsp:txXfrm>
        <a:off x="3927084" y="1409853"/>
        <a:ext cx="1654709" cy="1592614"/>
      </dsp:txXfrm>
    </dsp:sp>
    <dsp:sp modelId="{A0EF0029-6EEB-45D6-B271-C156999FD49D}">
      <dsp:nvSpPr>
        <dsp:cNvPr id="0" name=""/>
        <dsp:cNvSpPr/>
      </dsp:nvSpPr>
      <dsp:spPr>
        <a:xfrm>
          <a:off x="5759302" y="1323696"/>
          <a:ext cx="1827023" cy="1764928"/>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accent2"/>
              </a:solidFill>
            </a:rPr>
            <a:t>Applications should be made to Department of Rural and Municipal Aid by email to: </a:t>
          </a:r>
          <a:r>
            <a:rPr lang="en-US" sz="1100" u="sng" kern="1200" dirty="0">
              <a:solidFill>
                <a:schemeClr val="accent2">
                  <a:lumMod val="75000"/>
                  <a:lumOff val="25000"/>
                </a:schemeClr>
              </a:solidFill>
              <a:hlinkClick xmlns:r="http://schemas.openxmlformats.org/officeDocument/2006/relationships" r:id="rId1">
                <a:extLst>
                  <a:ext uri="{A12FA001-AC4F-418D-AE19-62706E023703}">
                    <ahyp:hlinkClr xmlns:ahyp="http://schemas.microsoft.com/office/drawing/2018/hyperlinkcolor" val="tx"/>
                  </a:ext>
                </a:extLst>
              </a:hlinkClick>
            </a:rPr>
            <a:t>b</a:t>
          </a:r>
          <a:r>
            <a:rPr lang="en-US" sz="1100" kern="1200" dirty="0">
              <a:solidFill>
                <a:schemeClr val="accent2">
                  <a:lumMod val="75000"/>
                  <a:lumOff val="25000"/>
                </a:schemeClr>
              </a:solidFill>
              <a:hlinkClick xmlns:r="http://schemas.openxmlformats.org/officeDocument/2006/relationships" r:id="rId1">
                <a:extLst>
                  <a:ext uri="{A12FA001-AC4F-418D-AE19-62706E023703}">
                    <ahyp:hlinkClr xmlns:ahyp="http://schemas.microsoft.com/office/drawing/2018/hyperlinkcolor" val="tx"/>
                  </a:ext>
                </a:extLst>
              </a:hlinkClick>
            </a:rPr>
            <a:t>obbijo.lewis@ky.gov</a:t>
          </a:r>
          <a:r>
            <a:rPr lang="en-US" sz="1100" kern="1200" dirty="0">
              <a:solidFill>
                <a:schemeClr val="accent2">
                  <a:lumMod val="75000"/>
                  <a:lumOff val="25000"/>
                </a:schemeClr>
              </a:solidFill>
            </a:rPr>
            <a:t>, </a:t>
          </a:r>
          <a:r>
            <a:rPr lang="en-US" sz="1100" kern="1200" dirty="0">
              <a:solidFill>
                <a:schemeClr val="accent3">
                  <a:lumMod val="75000"/>
                </a:schemeClr>
              </a:solidFill>
              <a:hlinkClick xmlns:r="http://schemas.openxmlformats.org/officeDocument/2006/relationships" r:id="rId2">
                <a:extLst>
                  <a:ext uri="{A12FA001-AC4F-418D-AE19-62706E023703}">
                    <ahyp:hlinkClr xmlns:ahyp="http://schemas.microsoft.com/office/drawing/2018/hyperlinkcolor" val="tx"/>
                  </a:ext>
                </a:extLst>
              </a:hlinkClick>
            </a:rPr>
            <a:t>debra.Powell@ky.gov</a:t>
          </a:r>
          <a:r>
            <a:rPr lang="en-US" sz="1100" kern="1200" dirty="0">
              <a:solidFill>
                <a:schemeClr val="accent3">
                  <a:lumMod val="75000"/>
                </a:schemeClr>
              </a:solidFill>
            </a:rPr>
            <a:t> </a:t>
          </a:r>
          <a:r>
            <a:rPr lang="en-US" sz="1100" u="sng" kern="1200" dirty="0">
              <a:solidFill>
                <a:schemeClr val="accent3">
                  <a:lumMod val="75000"/>
                </a:schemeClr>
              </a:solidFill>
            </a:rPr>
            <a:t> </a:t>
          </a:r>
          <a:r>
            <a:rPr lang="en-US" sz="1100" kern="1200" dirty="0">
              <a:solidFill>
                <a:schemeClr val="accent2"/>
              </a:solidFill>
            </a:rPr>
            <a:t>and/or your Governmental Field Service Representative</a:t>
          </a:r>
          <a:r>
            <a:rPr lang="en-US" sz="900" kern="1200" dirty="0">
              <a:solidFill>
                <a:schemeClr val="accent2"/>
              </a:solidFill>
            </a:rPr>
            <a:t>.</a:t>
          </a:r>
        </a:p>
      </dsp:txBody>
      <dsp:txXfrm>
        <a:off x="5845459" y="1409853"/>
        <a:ext cx="1654709" cy="1592614"/>
      </dsp:txXfrm>
    </dsp:sp>
    <dsp:sp modelId="{75012B65-A361-4405-9C93-4FFFBD5DD430}">
      <dsp:nvSpPr>
        <dsp:cNvPr id="0" name=""/>
        <dsp:cNvSpPr/>
      </dsp:nvSpPr>
      <dsp:spPr>
        <a:xfrm>
          <a:off x="7681855" y="1323696"/>
          <a:ext cx="1827023" cy="1764928"/>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accent2"/>
              </a:solidFill>
            </a:rPr>
            <a:t>Please send estimate and photo with application.</a:t>
          </a:r>
        </a:p>
      </dsp:txBody>
      <dsp:txXfrm>
        <a:off x="7768012" y="1409853"/>
        <a:ext cx="1654709" cy="1592614"/>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939E36E-9C1A-4B7F-85B6-51C70519CB33}" type="datetimeFigureOut">
              <a:rPr lang="en-US" smtClean="0"/>
              <a:t>3/25/2026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476BF697-4546-40FD-B17D-804299AADE0C}" type="slidenum">
              <a:rPr lang="en-US" smtClean="0"/>
              <a:t>‹#›</a:t>
            </a:fld>
            <a:endParaRPr lang="en-US"/>
          </a:p>
        </p:txBody>
      </p:sp>
    </p:spTree>
    <p:extLst>
      <p:ext uri="{BB962C8B-B14F-4D97-AF65-F5344CB8AC3E}">
        <p14:creationId xmlns:p14="http://schemas.microsoft.com/office/powerpoint/2010/main" val="1884125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BF697-4546-40FD-B17D-804299AADE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82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BF697-4546-40FD-B17D-804299AADE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337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89C68-10ED-D5A0-F0DE-B736B5BE8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3FFC5-3F18-C0F0-5847-D27180745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8AC838-6D5F-EA23-0F79-8E4D7B11C0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5A4732-1365-E0C1-547C-3A8D41E472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0CBE24-C261-4A23-B8AD-B7FDD06E13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700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application</a:t>
            </a:r>
            <a:r>
              <a:rPr lang="en-US" baseline="0" dirty="0"/>
              <a:t> should read from the intersection of Boone Point (CR 1029) at beginning MP</a:t>
            </a:r>
            <a:r>
              <a:rPr lang="en-US" dirty="0"/>
              <a:t> 1.338 extending</a:t>
            </a:r>
            <a:r>
              <a:rPr lang="en-US" baseline="0" dirty="0"/>
              <a:t> southwest 1.087 miles to ending </a:t>
            </a:r>
            <a:r>
              <a:rPr lang="en-US" baseline="0" dirty="0" err="1"/>
              <a:t>mp</a:t>
            </a:r>
            <a:r>
              <a:rPr lang="en-US" baseline="0" dirty="0"/>
              <a:t> 2.425.</a:t>
            </a:r>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37</a:t>
            </a:fld>
            <a:endParaRPr lang="en-US"/>
          </a:p>
        </p:txBody>
      </p:sp>
    </p:spTree>
    <p:extLst>
      <p:ext uri="{BB962C8B-B14F-4D97-AF65-F5344CB8AC3E}">
        <p14:creationId xmlns:p14="http://schemas.microsoft.com/office/powerpoint/2010/main" val="2544387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00416-57B5-C7AF-3F9F-D45AF6BC4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7D42C-FA7C-E4FB-CE4E-EE70D6547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253158-27F6-FF2F-42C0-C05176236A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67990C-3589-A8E2-AB44-A82E9F2BC4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0CBE24-C261-4A23-B8AD-B7FDD06E13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535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086224" y="1447481"/>
            <a:ext cx="7191375" cy="1042987"/>
          </a:xfrm>
        </p:spPr>
        <p:txBody>
          <a:bodyPr tIns="0" anchor="t">
            <a:normAutofit/>
          </a:bodyPr>
          <a:lstStyle>
            <a:lvl1pPr algn="l">
              <a:defRPr sz="5400" b="1" baseline="0">
                <a:latin typeface="Arial" panose="020B0604020202020204" pitchFamily="34" charset="0"/>
                <a:cs typeface="Arial" panose="020B0604020202020204" pitchFamily="34" charset="0"/>
              </a:defRPr>
            </a:lvl1pPr>
          </a:lstStyle>
          <a:p>
            <a:r>
              <a:rPr lang="en-US" dirty="0"/>
              <a:t>TITLE SLIDE: NAME</a:t>
            </a:r>
          </a:p>
        </p:txBody>
      </p:sp>
      <p:sp>
        <p:nvSpPr>
          <p:cNvPr id="12" name="Text Placeholder 2"/>
          <p:cNvSpPr>
            <a:spLocks noGrp="1"/>
          </p:cNvSpPr>
          <p:nvPr>
            <p:ph type="body" idx="1" hasCustomPrompt="1"/>
          </p:nvPr>
        </p:nvSpPr>
        <p:spPr>
          <a:xfrm>
            <a:off x="4092575" y="2490468"/>
            <a:ext cx="7185025" cy="2043432"/>
          </a:xfrm>
        </p:spPr>
        <p:txBody>
          <a:bodyPr anchor="b"/>
          <a:lstStyle>
            <a:lvl1pPr marL="0" indent="0">
              <a:buNone/>
              <a:defRPr sz="2400" baseline="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Speaker information</a:t>
            </a:r>
          </a:p>
        </p:txBody>
      </p:sp>
      <p:sp>
        <p:nvSpPr>
          <p:cNvPr id="13" name="Rectangle 12"/>
          <p:cNvSpPr/>
          <p:nvPr userDrawn="1"/>
        </p:nvSpPr>
        <p:spPr>
          <a:xfrm>
            <a:off x="3667125" y="1604961"/>
            <a:ext cx="85725" cy="282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2247313"/>
            <a:ext cx="2465097" cy="1398942"/>
          </a:xfrm>
          <a:prstGeom prst="rect">
            <a:avLst/>
          </a:prstGeom>
        </p:spPr>
      </p:pic>
      <p:sp>
        <p:nvSpPr>
          <p:cNvPr id="16" name="Rectangle 15"/>
          <p:cNvSpPr/>
          <p:nvPr userDrawn="1"/>
        </p:nvSpPr>
        <p:spPr>
          <a:xfrm>
            <a:off x="1" y="6362700"/>
            <a:ext cx="12192000" cy="495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26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 Statement Slide">
    <p:spTree>
      <p:nvGrpSpPr>
        <p:cNvPr id="1" name=""/>
        <p:cNvGrpSpPr/>
        <p:nvPr/>
      </p:nvGrpSpPr>
      <p:grpSpPr>
        <a:xfrm>
          <a:off x="0" y="0"/>
          <a:ext cx="0" cy="0"/>
          <a:chOff x="0" y="0"/>
          <a:chExt cx="0" cy="0"/>
        </a:xfrm>
      </p:grpSpPr>
      <p:sp>
        <p:nvSpPr>
          <p:cNvPr id="7" name="Rectangle 6"/>
          <p:cNvSpPr/>
          <p:nvPr userDrawn="1"/>
        </p:nvSpPr>
        <p:spPr>
          <a:xfrm>
            <a:off x="3667126" y="1004341"/>
            <a:ext cx="107706" cy="44418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2247313"/>
            <a:ext cx="2465097" cy="1398942"/>
          </a:xfrm>
          <a:prstGeom prst="rect">
            <a:avLst/>
          </a:prstGeom>
        </p:spPr>
      </p:pic>
      <p:sp>
        <p:nvSpPr>
          <p:cNvPr id="13" name="Rectangle 12"/>
          <p:cNvSpPr/>
          <p:nvPr userDrawn="1"/>
        </p:nvSpPr>
        <p:spPr>
          <a:xfrm>
            <a:off x="1" y="6362700"/>
            <a:ext cx="12192000" cy="495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p:cNvSpPr>
            <a:spLocks noGrp="1"/>
          </p:cNvSpPr>
          <p:nvPr>
            <p:ph type="body" idx="1" hasCustomPrompt="1"/>
          </p:nvPr>
        </p:nvSpPr>
        <p:spPr>
          <a:xfrm>
            <a:off x="4134779" y="1004341"/>
            <a:ext cx="6729533" cy="4598790"/>
          </a:xfrm>
        </p:spPr>
        <p:txBody>
          <a:bodyPr>
            <a:noAutofit/>
          </a:bodyPr>
          <a:lstStyle>
            <a:lvl1pPr marL="0" indent="0">
              <a:buNone/>
              <a:defRPr sz="1800" baseline="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nSpc>
                <a:spcPct val="110000"/>
              </a:lnSpc>
            </a:pPr>
            <a:r>
              <a:rPr lang="en-US" sz="2400" dirty="0"/>
              <a:t>Content</a:t>
            </a:r>
          </a:p>
          <a:p>
            <a:endParaRPr lang="en-US" dirty="0"/>
          </a:p>
        </p:txBody>
      </p:sp>
    </p:spTree>
    <p:extLst>
      <p:ext uri="{BB962C8B-B14F-4D97-AF65-F5344CB8AC3E}">
        <p14:creationId xmlns:p14="http://schemas.microsoft.com/office/powerpoint/2010/main" val="4048632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entered Section">
    <p:spTree>
      <p:nvGrpSpPr>
        <p:cNvPr id="1" name=""/>
        <p:cNvGrpSpPr/>
        <p:nvPr/>
      </p:nvGrpSpPr>
      <p:grpSpPr>
        <a:xfrm>
          <a:off x="0" y="0"/>
          <a:ext cx="0" cy="0"/>
          <a:chOff x="0" y="0"/>
          <a:chExt cx="0" cy="0"/>
        </a:xfrm>
      </p:grpSpPr>
      <p:sp>
        <p:nvSpPr>
          <p:cNvPr id="4" name="Rectangle 3"/>
          <p:cNvSpPr/>
          <p:nvPr userDrawn="1"/>
        </p:nvSpPr>
        <p:spPr>
          <a:xfrm>
            <a:off x="0" y="0"/>
            <a:ext cx="12192000" cy="1283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1283368"/>
            <a:ext cx="12192000" cy="157373"/>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533650" y="1716966"/>
            <a:ext cx="7315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4724400" y="6356350"/>
            <a:ext cx="2743200" cy="365125"/>
          </a:xfrm>
        </p:spPr>
        <p:txBody>
          <a:bodyPr/>
          <a:lstStyle>
            <a:lvl1pPr algn="ctr">
              <a:defRPr/>
            </a:lvl1pPr>
          </a:lstStyle>
          <a:p>
            <a:fld id="{8C7C9E5F-8B91-4FE5-96C2-A2C328B5021F}" type="slidenum">
              <a:rPr lang="en-US" smtClean="0"/>
              <a:pPr/>
              <a:t>‹#›</a:t>
            </a:fld>
            <a:endParaRPr lang="en-US"/>
          </a:p>
        </p:txBody>
      </p:sp>
      <p:sp>
        <p:nvSpPr>
          <p:cNvPr id="9" name="Rectangle 8"/>
          <p:cNvSpPr/>
          <p:nvPr userDrawn="1"/>
        </p:nvSpPr>
        <p:spPr>
          <a:xfrm>
            <a:off x="546100" y="6632575"/>
            <a:ext cx="11099800" cy="88900"/>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135897" y="5816600"/>
            <a:ext cx="1752600" cy="1082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9397" y="5942679"/>
            <a:ext cx="1612900" cy="915321"/>
          </a:xfrm>
          <a:prstGeom prst="rect">
            <a:avLst/>
          </a:prstGeom>
        </p:spPr>
      </p:pic>
      <p:sp>
        <p:nvSpPr>
          <p:cNvPr id="15" name="Title 1"/>
          <p:cNvSpPr>
            <a:spLocks noGrp="1"/>
          </p:cNvSpPr>
          <p:nvPr>
            <p:ph type="title"/>
          </p:nvPr>
        </p:nvSpPr>
        <p:spPr>
          <a:xfrm>
            <a:off x="0" y="352926"/>
            <a:ext cx="12192000" cy="1087815"/>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62699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Title with two">
    <p:spTree>
      <p:nvGrpSpPr>
        <p:cNvPr id="1" name=""/>
        <p:cNvGrpSpPr/>
        <p:nvPr/>
      </p:nvGrpSpPr>
      <p:grpSpPr>
        <a:xfrm>
          <a:off x="0" y="0"/>
          <a:ext cx="0" cy="0"/>
          <a:chOff x="0" y="0"/>
          <a:chExt cx="0" cy="0"/>
        </a:xfrm>
      </p:grpSpPr>
      <p:sp>
        <p:nvSpPr>
          <p:cNvPr id="10" name="Rectangle 9"/>
          <p:cNvSpPr/>
          <p:nvPr userDrawn="1"/>
        </p:nvSpPr>
        <p:spPr>
          <a:xfrm>
            <a:off x="546100" y="6632575"/>
            <a:ext cx="11099800" cy="88900"/>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
            <a:ext cx="12192000" cy="1384300"/>
          </a:xfrm>
          <a:solidFill>
            <a:schemeClr val="accent2"/>
          </a:solidFill>
        </p:spPr>
        <p:txBody>
          <a:bodyPr lIns="548640" anchor="b" anchorCtr="0"/>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Rectangle 8"/>
          <p:cNvSpPr/>
          <p:nvPr userDrawn="1"/>
        </p:nvSpPr>
        <p:spPr>
          <a:xfrm>
            <a:off x="10135897" y="5816600"/>
            <a:ext cx="1752600" cy="1082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9397" y="5942679"/>
            <a:ext cx="1612900" cy="915321"/>
          </a:xfrm>
          <a:prstGeom prst="rect">
            <a:avLst/>
          </a:prstGeom>
        </p:spPr>
      </p:pic>
      <p:sp>
        <p:nvSpPr>
          <p:cNvPr id="12" name="Rectangle 11"/>
          <p:cNvSpPr/>
          <p:nvPr userDrawn="1"/>
        </p:nvSpPr>
        <p:spPr>
          <a:xfrm>
            <a:off x="-17754" y="1354492"/>
            <a:ext cx="12209753" cy="155888"/>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722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entered - No logo">
    <p:spTree>
      <p:nvGrpSpPr>
        <p:cNvPr id="1" name=""/>
        <p:cNvGrpSpPr/>
        <p:nvPr/>
      </p:nvGrpSpPr>
      <p:grpSpPr>
        <a:xfrm>
          <a:off x="0" y="0"/>
          <a:ext cx="0" cy="0"/>
          <a:chOff x="0" y="0"/>
          <a:chExt cx="0" cy="0"/>
        </a:xfrm>
      </p:grpSpPr>
      <p:sp>
        <p:nvSpPr>
          <p:cNvPr id="15" name="Rectangle 14"/>
          <p:cNvSpPr/>
          <p:nvPr userDrawn="1"/>
        </p:nvSpPr>
        <p:spPr>
          <a:xfrm>
            <a:off x="0" y="0"/>
            <a:ext cx="12192000" cy="1283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1283368"/>
            <a:ext cx="12192000" cy="157373"/>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p:cNvSpPr>
            <a:spLocks noGrp="1"/>
          </p:cNvSpPr>
          <p:nvPr>
            <p:ph idx="1"/>
          </p:nvPr>
        </p:nvSpPr>
        <p:spPr>
          <a:xfrm>
            <a:off x="2533650" y="1716966"/>
            <a:ext cx="7315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Slide Number Placeholder 5"/>
          <p:cNvSpPr>
            <a:spLocks noGrp="1"/>
          </p:cNvSpPr>
          <p:nvPr>
            <p:ph type="sldNum" sz="quarter" idx="12"/>
          </p:nvPr>
        </p:nvSpPr>
        <p:spPr>
          <a:xfrm>
            <a:off x="4724400" y="6356350"/>
            <a:ext cx="2743200" cy="365125"/>
          </a:xfrm>
        </p:spPr>
        <p:txBody>
          <a:bodyPr/>
          <a:lstStyle>
            <a:lvl1pPr algn="ctr">
              <a:defRPr/>
            </a:lvl1pPr>
          </a:lstStyle>
          <a:p>
            <a:fld id="{8C7C9E5F-8B91-4FE5-96C2-A2C328B5021F}" type="slidenum">
              <a:rPr lang="en-US" smtClean="0"/>
              <a:pPr/>
              <a:t>‹#›</a:t>
            </a:fld>
            <a:endParaRPr lang="en-US"/>
          </a:p>
        </p:txBody>
      </p:sp>
      <p:sp>
        <p:nvSpPr>
          <p:cNvPr id="19" name="Rectangle 18"/>
          <p:cNvSpPr/>
          <p:nvPr userDrawn="1"/>
        </p:nvSpPr>
        <p:spPr>
          <a:xfrm>
            <a:off x="546100" y="6632575"/>
            <a:ext cx="11099800" cy="88900"/>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a:spLocks noGrp="1"/>
          </p:cNvSpPr>
          <p:nvPr>
            <p:ph type="title"/>
          </p:nvPr>
        </p:nvSpPr>
        <p:spPr>
          <a:xfrm>
            <a:off x="0" y="352926"/>
            <a:ext cx="12192000" cy="1087815"/>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0398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userDrawn="1"/>
        </p:nvSpPr>
        <p:spPr>
          <a:xfrm>
            <a:off x="4562475" y="0"/>
            <a:ext cx="76295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390525"/>
            <a:ext cx="3467101" cy="1114425"/>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4860758" y="390525"/>
            <a:ext cx="7007392" cy="6153150"/>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23876" y="1990726"/>
            <a:ext cx="3467100"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p:cNvSpPr/>
          <p:nvPr userDrawn="1"/>
        </p:nvSpPr>
        <p:spPr>
          <a:xfrm>
            <a:off x="4479925" y="1"/>
            <a:ext cx="125414" cy="6858000"/>
          </a:xfrm>
          <a:prstGeom prst="rect">
            <a:avLst/>
          </a:prstGeom>
          <a:gradFill flip="none" rotWithShape="1">
            <a:gsLst>
              <a:gs pos="0">
                <a:schemeClr val="accent3"/>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userDrawn="1"/>
        </p:nvSpPr>
        <p:spPr>
          <a:xfrm>
            <a:off x="7550150" y="6331506"/>
            <a:ext cx="4479925" cy="369332"/>
          </a:xfrm>
          <a:prstGeom prst="rect">
            <a:avLst/>
          </a:prstGeom>
          <a:noFill/>
        </p:spPr>
        <p:txBody>
          <a:bodyPr wrap="square" rtlCol="0">
            <a:spAutoFit/>
          </a:bodyPr>
          <a:lstStyle/>
          <a:p>
            <a:pPr algn="r"/>
            <a:r>
              <a:rPr lang="en-US" b="1" dirty="0">
                <a:solidFill>
                  <a:schemeClr val="bg1"/>
                </a:solidFill>
              </a:rPr>
              <a:t>KENTUCKY</a:t>
            </a:r>
            <a:r>
              <a:rPr lang="en-US" b="1" baseline="0" dirty="0">
                <a:solidFill>
                  <a:schemeClr val="bg1"/>
                </a:solidFill>
              </a:rPr>
              <a:t> TRANSPORTATION CABINET</a:t>
            </a:r>
            <a:endParaRPr lang="en-US" b="1" dirty="0">
              <a:solidFill>
                <a:schemeClr val="bg1"/>
              </a:solidFill>
            </a:endParaRPr>
          </a:p>
        </p:txBody>
      </p:sp>
    </p:spTree>
    <p:extLst>
      <p:ext uri="{BB962C8B-B14F-4D97-AF65-F5344CB8AC3E}">
        <p14:creationId xmlns:p14="http://schemas.microsoft.com/office/powerpoint/2010/main" val="3850814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p:cNvSpPr/>
          <p:nvPr userDrawn="1"/>
        </p:nvSpPr>
        <p:spPr>
          <a:xfrm>
            <a:off x="9931399" y="0"/>
            <a:ext cx="2120900" cy="61896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365125"/>
            <a:ext cx="8723312"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839789" y="1681163"/>
            <a:ext cx="422751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422751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32400" y="1681163"/>
            <a:ext cx="433070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32400" y="2505075"/>
            <a:ext cx="433070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A066BC-843C-419F-9977-D35BD11A7620}" type="datetimeFigureOut">
              <a:rPr lang="en-US" smtClean="0"/>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C9E5F-8B91-4FE5-96C2-A2C328B5021F}" type="slidenum">
              <a:rPr lang="en-US" smtClean="0"/>
              <a:t>‹#›</a:t>
            </a:fld>
            <a:endParaRPr lang="en-US"/>
          </a:p>
        </p:txBody>
      </p:sp>
      <p:sp>
        <p:nvSpPr>
          <p:cNvPr id="10" name="Rectangle 9"/>
          <p:cNvSpPr/>
          <p:nvPr userDrawn="1"/>
        </p:nvSpPr>
        <p:spPr>
          <a:xfrm>
            <a:off x="9931399" y="1"/>
            <a:ext cx="2120900" cy="169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p:cNvSpPr>
            <a:spLocks noGrp="1"/>
          </p:cNvSpPr>
          <p:nvPr>
            <p:ph type="pic" idx="13"/>
          </p:nvPr>
        </p:nvSpPr>
        <p:spPr>
          <a:xfrm>
            <a:off x="9931399" y="1690688"/>
            <a:ext cx="2120900" cy="5176836"/>
          </a:xfrm>
          <a:solidFill>
            <a:schemeClr val="accent2"/>
          </a:solidFill>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Rectangle 14"/>
          <p:cNvSpPr/>
          <p:nvPr userDrawn="1"/>
        </p:nvSpPr>
        <p:spPr>
          <a:xfrm>
            <a:off x="101600" y="1604168"/>
            <a:ext cx="11825802" cy="86519"/>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0135897" y="5816600"/>
            <a:ext cx="1752600" cy="1082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5897" y="365125"/>
            <a:ext cx="1850456" cy="1050134"/>
          </a:xfrm>
          <a:prstGeom prst="rect">
            <a:avLst/>
          </a:prstGeom>
        </p:spPr>
      </p:pic>
    </p:spTree>
    <p:extLst>
      <p:ext uri="{BB962C8B-B14F-4D97-AF65-F5344CB8AC3E}">
        <p14:creationId xmlns:p14="http://schemas.microsoft.com/office/powerpoint/2010/main" val="985471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60596" y="2323306"/>
            <a:ext cx="5826035" cy="2899623"/>
          </a:xfrm>
        </p:spPr>
        <p:txBody>
          <a:bodyPr>
            <a:normAutofit/>
          </a:bodyPr>
          <a:lstStyle>
            <a:lvl1pPr marL="0" indent="0" algn="l">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Information</a:t>
            </a:r>
          </a:p>
          <a:p>
            <a:pPr lvl="0"/>
            <a:endParaRPr lang="en-US" dirty="0"/>
          </a:p>
          <a:p>
            <a:pPr lvl="0"/>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270" y="3371680"/>
            <a:ext cx="380063" cy="380063"/>
          </a:xfrm>
          <a:prstGeom prst="rect">
            <a:avLst/>
          </a:prstGeom>
        </p:spPr>
      </p:pic>
      <p:sp>
        <p:nvSpPr>
          <p:cNvPr id="2" name="Rectangle 1"/>
          <p:cNvSpPr/>
          <p:nvPr userDrawn="1"/>
        </p:nvSpPr>
        <p:spPr>
          <a:xfrm>
            <a:off x="1089708" y="2840199"/>
            <a:ext cx="1310361" cy="400110"/>
          </a:xfrm>
          <a:prstGeom prst="rect">
            <a:avLst/>
          </a:prstGeom>
        </p:spPr>
        <p:txBody>
          <a:bodyPr wrap="square">
            <a:spAutoFit/>
          </a:bodyPr>
          <a:lstStyle/>
          <a:p>
            <a:pPr lvl="0"/>
            <a:r>
              <a:rPr lang="en-US" sz="2000"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KYTC</a:t>
            </a:r>
          </a:p>
        </p:txBody>
      </p:sp>
      <p:sp>
        <p:nvSpPr>
          <p:cNvPr id="10" name="Rectangle 9"/>
          <p:cNvSpPr/>
          <p:nvPr userDrawn="1"/>
        </p:nvSpPr>
        <p:spPr>
          <a:xfrm flipH="1">
            <a:off x="3525396" y="1257300"/>
            <a:ext cx="96390" cy="3965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91280" y="1257300"/>
            <a:ext cx="2465097" cy="1398942"/>
          </a:xfrm>
          <a:prstGeom prst="rect">
            <a:avLst/>
          </a:prstGeom>
        </p:spPr>
      </p:pic>
      <p:sp>
        <p:nvSpPr>
          <p:cNvPr id="3" name="Rectangle 2"/>
          <p:cNvSpPr/>
          <p:nvPr userDrawn="1"/>
        </p:nvSpPr>
        <p:spPr>
          <a:xfrm>
            <a:off x="522789" y="4853595"/>
            <a:ext cx="2593559" cy="415498"/>
          </a:xfrm>
          <a:prstGeom prst="rect">
            <a:avLst/>
          </a:prstGeom>
        </p:spPr>
        <p:txBody>
          <a:bodyPr wrap="square">
            <a:spAutoFit/>
          </a:bodyPr>
          <a:lstStyle/>
          <a:p>
            <a:pPr lvl="0" algn="ctr"/>
            <a:r>
              <a:rPr lang="en-US" sz="2100" dirty="0"/>
              <a:t>transportation.ky.gov</a:t>
            </a:r>
          </a:p>
        </p:txBody>
      </p:sp>
      <p:sp>
        <p:nvSpPr>
          <p:cNvPr id="12" name="Rectangle 11"/>
          <p:cNvSpPr/>
          <p:nvPr userDrawn="1"/>
        </p:nvSpPr>
        <p:spPr>
          <a:xfrm>
            <a:off x="1" y="6362700"/>
            <a:ext cx="12192000" cy="495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3854870" y="1257300"/>
            <a:ext cx="7191375" cy="1042987"/>
          </a:xfrm>
        </p:spPr>
        <p:txBody>
          <a:bodyPr tIns="0" anchor="t">
            <a:noAutofit/>
          </a:bodyPr>
          <a:lstStyle>
            <a:lvl1pPr algn="l">
              <a:defRPr sz="4400" b="1" baseline="0">
                <a:latin typeface="Arial" panose="020B0604020202020204" pitchFamily="34" charset="0"/>
                <a:cs typeface="Arial" panose="020B0604020202020204" pitchFamily="34" charset="0"/>
              </a:defRPr>
            </a:lvl1pPr>
          </a:lstStyle>
          <a:p>
            <a:r>
              <a:rPr lang="en-US" dirty="0"/>
              <a:t>QUESTIONS?</a:t>
            </a:r>
          </a:p>
        </p:txBody>
      </p:sp>
      <p:sp>
        <p:nvSpPr>
          <p:cNvPr id="14" name="Rectangle 13"/>
          <p:cNvSpPr/>
          <p:nvPr userDrawn="1"/>
        </p:nvSpPr>
        <p:spPr>
          <a:xfrm>
            <a:off x="1089708" y="3350046"/>
            <a:ext cx="1426476" cy="369332"/>
          </a:xfrm>
          <a:prstGeom prst="rect">
            <a:avLst/>
          </a:prstGeom>
        </p:spPr>
        <p:txBody>
          <a:bodyPr wrap="square">
            <a:spAutoFit/>
          </a:bodyPr>
          <a:lstStyle/>
          <a:p>
            <a:pPr lvl="0"/>
            <a:r>
              <a:rPr lang="en-US" sz="1800" dirty="0">
                <a:latin typeface="Arial" panose="020B0604020202020204" pitchFamily="34" charset="0"/>
                <a:cs typeface="Arial" panose="020B0604020202020204" pitchFamily="34" charset="0"/>
              </a:rPr>
              <a:t>@kytc120</a:t>
            </a:r>
          </a:p>
        </p:txBody>
      </p:sp>
      <p:sp>
        <p:nvSpPr>
          <p:cNvPr id="15" name="TextBox 14"/>
          <p:cNvSpPr txBox="1"/>
          <p:nvPr userDrawn="1"/>
        </p:nvSpPr>
        <p:spPr>
          <a:xfrm>
            <a:off x="1089708" y="3859893"/>
            <a:ext cx="1957541" cy="369332"/>
          </a:xfrm>
          <a:prstGeom prst="rect">
            <a:avLst/>
          </a:prstGeom>
          <a:noFill/>
        </p:spPr>
        <p:txBody>
          <a:bodyPr wrap="square" rtlCol="0">
            <a:spAutoFit/>
          </a:bodyPr>
          <a:lstStyle/>
          <a:p>
            <a:r>
              <a:rPr lang="en-US" sz="1800" kern="1200" dirty="0">
                <a:solidFill>
                  <a:schemeClr val="tx1"/>
                </a:solidFill>
                <a:effectLst/>
                <a:latin typeface="+mn-lt"/>
                <a:ea typeface="+mn-ea"/>
                <a:cs typeface="+mn-cs"/>
              </a:rPr>
              <a:t>@</a:t>
            </a:r>
            <a:r>
              <a:rPr lang="en-US" sz="1800" kern="1200" dirty="0" err="1">
                <a:solidFill>
                  <a:schemeClr val="tx1"/>
                </a:solidFill>
                <a:effectLst/>
                <a:latin typeface="+mn-lt"/>
                <a:ea typeface="+mn-ea"/>
                <a:cs typeface="+mn-cs"/>
              </a:rPr>
              <a:t>KYtransportation</a:t>
            </a:r>
            <a:endParaRPr lang="en-US" dirty="0"/>
          </a:p>
        </p:txBody>
      </p:sp>
      <p:sp>
        <p:nvSpPr>
          <p:cNvPr id="16" name="TextBox 15"/>
          <p:cNvSpPr txBox="1"/>
          <p:nvPr userDrawn="1"/>
        </p:nvSpPr>
        <p:spPr>
          <a:xfrm>
            <a:off x="1089708" y="4342163"/>
            <a:ext cx="1957541" cy="369332"/>
          </a:xfrm>
          <a:prstGeom prst="rect">
            <a:avLst/>
          </a:prstGeom>
          <a:noFill/>
        </p:spPr>
        <p:txBody>
          <a:bodyPr wrap="square" rtlCol="0">
            <a:spAutoFit/>
          </a:bodyPr>
          <a:lstStyle/>
          <a:p>
            <a:r>
              <a:rPr lang="en-US" sz="1800" kern="1200" dirty="0">
                <a:solidFill>
                  <a:schemeClr val="tx1"/>
                </a:solidFill>
                <a:effectLst/>
                <a:latin typeface="+mn-lt"/>
                <a:ea typeface="+mn-ea"/>
                <a:cs typeface="+mn-cs"/>
              </a:rPr>
              <a:t>@</a:t>
            </a:r>
            <a:r>
              <a:rPr lang="en-US" sz="1800" kern="1200" dirty="0" err="1">
                <a:solidFill>
                  <a:schemeClr val="tx1"/>
                </a:solidFill>
                <a:effectLst/>
                <a:latin typeface="+mn-lt"/>
                <a:ea typeface="+mn-ea"/>
                <a:cs typeface="+mn-cs"/>
              </a:rPr>
              <a:t>KYtransportation</a:t>
            </a:r>
            <a:endParaRPr lang="en-US" dirty="0"/>
          </a:p>
        </p:txBody>
      </p:sp>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6493" y="4375341"/>
            <a:ext cx="375616" cy="263520"/>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727" y="2873887"/>
            <a:ext cx="375148" cy="375148"/>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935" y="3857035"/>
            <a:ext cx="368733" cy="368733"/>
          </a:xfrm>
          <a:prstGeom prst="rect">
            <a:avLst/>
          </a:prstGeom>
        </p:spPr>
      </p:pic>
    </p:spTree>
    <p:extLst>
      <p:ext uri="{BB962C8B-B14F-4D97-AF65-F5344CB8AC3E}">
        <p14:creationId xmlns:p14="http://schemas.microsoft.com/office/powerpoint/2010/main" val="2026913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A066BC-843C-419F-9977-D35BD11A7620}"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C9E5F-8B91-4FE5-96C2-A2C328B5021F}" type="slidenum">
              <a:rPr lang="en-US" smtClean="0"/>
              <a:t>‹#›</a:t>
            </a:fld>
            <a:endParaRPr lang="en-US"/>
          </a:p>
        </p:txBody>
      </p:sp>
    </p:spTree>
    <p:extLst>
      <p:ext uri="{BB962C8B-B14F-4D97-AF65-F5344CB8AC3E}">
        <p14:creationId xmlns:p14="http://schemas.microsoft.com/office/powerpoint/2010/main" val="301626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066BC-843C-419F-9977-D35BD11A7620}" type="datetimeFigureOut">
              <a:rPr lang="en-US" smtClean="0"/>
              <a:t>3/25/2026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C9E5F-8B91-4FE5-96C2-A2C328B5021F}" type="slidenum">
              <a:rPr lang="en-US" smtClean="0"/>
              <a:t>‹#›</a:t>
            </a:fld>
            <a:endParaRPr lang="en-US"/>
          </a:p>
        </p:txBody>
      </p:sp>
    </p:spTree>
    <p:extLst>
      <p:ext uri="{BB962C8B-B14F-4D97-AF65-F5344CB8AC3E}">
        <p14:creationId xmlns:p14="http://schemas.microsoft.com/office/powerpoint/2010/main" val="185951366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7" r:id="rId6"/>
    <p:sldLayoutId id="2147483653" r:id="rId7"/>
    <p:sldLayoutId id="2147483655" r:id="rId8"/>
    <p:sldLayoutId id="214748365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hyperlink" Target="http://www.transportation.ky.gov/"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apps.legislature.ky.gov/record/26rs/budget/HJ76/orig_bill.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2.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mailto:greg.Meredith@ky.gov" TargetMode="External"/><Relationship Id="rId2" Type="http://schemas.openxmlformats.org/officeDocument/2006/relationships/hyperlink" Target="mailto:bobbijo.lewis@ky.gov" TargetMode="External"/><Relationship Id="rId1" Type="http://schemas.openxmlformats.org/officeDocument/2006/relationships/slideLayout" Target="../slideLayouts/slideLayout3.xml"/><Relationship Id="rId4" Type="http://schemas.openxmlformats.org/officeDocument/2006/relationships/hyperlink" Target="https://kyt2.uky.edu/training/ccbip"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mailto:RuralandMunicipalAid@ky.gov"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transportation.ky.gov/Maps/Pages/All-Maps.aspx" TargetMode="External"/><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hyperlink" Target="mailto:barryh.davis@ky.gov" TargetMode="External"/><Relationship Id="rId3" Type="http://schemas.openxmlformats.org/officeDocument/2006/relationships/hyperlink" Target="mailto:Craig.Caudill@ky.gov" TargetMode="External"/><Relationship Id="rId7" Type="http://schemas.openxmlformats.org/officeDocument/2006/relationships/hyperlink" Target="mailto:Holly.Crosthwaite@ky.gov" TargetMode="External"/><Relationship Id="rId2" Type="http://schemas.openxmlformats.org/officeDocument/2006/relationships/hyperlink" Target="mailto:debra.powell@ky.gov" TargetMode="External"/><Relationship Id="rId1" Type="http://schemas.openxmlformats.org/officeDocument/2006/relationships/slideLayout" Target="../slideLayouts/slideLayout3.xml"/><Relationship Id="rId6" Type="http://schemas.openxmlformats.org/officeDocument/2006/relationships/hyperlink" Target="mailto:Jackie.Jones@ky.gov" TargetMode="External"/><Relationship Id="rId5" Type="http://schemas.openxmlformats.org/officeDocument/2006/relationships/hyperlink" Target="mailto:MichaelR.Jones2@ky.gov" TargetMode="External"/><Relationship Id="rId10" Type="http://schemas.openxmlformats.org/officeDocument/2006/relationships/hyperlink" Target="mailto:alex.caudill@ky.gov" TargetMode="External"/><Relationship Id="rId4" Type="http://schemas.openxmlformats.org/officeDocument/2006/relationships/hyperlink" Target="mailto:kelley.johnson@ky.gov" TargetMode="External"/><Relationship Id="rId9" Type="http://schemas.openxmlformats.org/officeDocument/2006/relationships/hyperlink" Target="mailto:kennym.morgan@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08599" y="2071396"/>
            <a:ext cx="7185025" cy="2286000"/>
          </a:xfrm>
        </p:spPr>
        <p:txBody>
          <a:bodyPr>
            <a:normAutofit fontScale="77500" lnSpcReduction="20000"/>
          </a:bodyPr>
          <a:lstStyle/>
          <a:p>
            <a:pPr algn="ctr"/>
            <a:r>
              <a:rPr lang="en-US" sz="3600" b="1" dirty="0">
                <a:latin typeface="+mn-lt"/>
              </a:rPr>
              <a:t>DEPARTMENT OF RURAL AND MUNICIPAL AID</a:t>
            </a:r>
          </a:p>
          <a:p>
            <a:pPr algn="ctr"/>
            <a:r>
              <a:rPr lang="en-US" sz="3300" b="1" dirty="0">
                <a:latin typeface="+mn-lt"/>
              </a:rPr>
              <a:t>KENTUCKY ASSOCIATION OF COUNTIES</a:t>
            </a:r>
          </a:p>
          <a:p>
            <a:pPr algn="ctr"/>
            <a:endParaRPr lang="en-US" sz="3300" b="1" dirty="0">
              <a:latin typeface="+mn-lt"/>
            </a:endParaRPr>
          </a:p>
          <a:p>
            <a:pPr algn="ctr"/>
            <a:r>
              <a:rPr lang="en-US" sz="3900" b="1" i="1" dirty="0">
                <a:latin typeface="+mn-lt"/>
              </a:rPr>
              <a:t>“DRMA:  FUNDING UPDATES”</a:t>
            </a:r>
          </a:p>
          <a:p>
            <a:pPr algn="ctr"/>
            <a:r>
              <a:rPr lang="en-US" sz="3300" b="1" dirty="0">
                <a:latin typeface="+mn-lt"/>
              </a:rPr>
              <a:t>MARCH 26, 2026</a:t>
            </a:r>
          </a:p>
        </p:txBody>
      </p:sp>
    </p:spTree>
    <p:extLst>
      <p:ext uri="{BB962C8B-B14F-4D97-AF65-F5344CB8AC3E}">
        <p14:creationId xmlns:p14="http://schemas.microsoft.com/office/powerpoint/2010/main" val="1511550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08600" y="977773"/>
            <a:ext cx="7262964" cy="4698749"/>
          </a:xfrm>
        </p:spPr>
        <p:txBody>
          <a:bodyPr>
            <a:normAutofit fontScale="92500" lnSpcReduction="10000"/>
          </a:bodyPr>
          <a:lstStyle/>
          <a:p>
            <a:r>
              <a:rPr lang="en-US" sz="2800" b="1" u="sng" dirty="0">
                <a:latin typeface="+mn-lt"/>
                <a:cs typeface="+mn-cs"/>
              </a:rPr>
              <a:t>Current Fiscal Year (FY 26): (Road Aid)</a:t>
            </a:r>
          </a:p>
          <a:p>
            <a:r>
              <a:rPr lang="en-US" sz="2000" b="1" dirty="0">
                <a:latin typeface="+mn-lt"/>
                <a:cs typeface="+mn-cs"/>
              </a:rPr>
              <a:t>   </a:t>
            </a:r>
            <a:r>
              <a:rPr lang="en-US" sz="2400" dirty="0">
                <a:latin typeface="+mn-lt"/>
                <a:cs typeface="+mn-cs"/>
              </a:rPr>
              <a:t>COUNTY ROAD AID - $</a:t>
            </a:r>
            <a:r>
              <a:rPr lang="en-US" dirty="0">
                <a:latin typeface="+mn-lt"/>
                <a:cs typeface="+mn-cs"/>
              </a:rPr>
              <a:t>115,484,230</a:t>
            </a:r>
            <a:endParaRPr lang="en-US" sz="2400" dirty="0">
              <a:latin typeface="+mn-lt"/>
              <a:cs typeface="+mn-cs"/>
            </a:endParaRPr>
          </a:p>
          <a:p>
            <a:r>
              <a:rPr lang="en-US" sz="2400" dirty="0">
                <a:latin typeface="+mn-lt"/>
                <a:cs typeface="+mn-cs"/>
              </a:rPr>
              <a:t>   MUNICIPAL ROAD AID - $36,647,312 Coop ($</a:t>
            </a:r>
            <a:r>
              <a:rPr lang="en-US" dirty="0">
                <a:latin typeface="+mn-lt"/>
                <a:cs typeface="+mn-cs"/>
              </a:rPr>
              <a:t>11,944,383</a:t>
            </a:r>
            <a:r>
              <a:rPr lang="en-US" sz="2400" dirty="0">
                <a:latin typeface="+mn-lt"/>
                <a:cs typeface="+mn-cs"/>
              </a:rPr>
              <a:t> – sent to DLG for non-Coop)</a:t>
            </a:r>
          </a:p>
          <a:p>
            <a:r>
              <a:rPr lang="en-US" sz="2800" b="1" u="sng" dirty="0">
                <a:latin typeface="+mn-lt"/>
                <a:cs typeface="+mn-cs"/>
              </a:rPr>
              <a:t>Current Fiscal Year (FY 2026) – Other Funding Sources</a:t>
            </a:r>
          </a:p>
          <a:p>
            <a:pPr>
              <a:lnSpc>
                <a:spcPct val="100000"/>
              </a:lnSpc>
            </a:pPr>
            <a:r>
              <a:rPr lang="en-US" sz="2400" dirty="0">
                <a:latin typeface="+mn-lt"/>
                <a:cs typeface="+mn-cs"/>
              </a:rPr>
              <a:t>   </a:t>
            </a:r>
            <a:r>
              <a:rPr lang="en-US" sz="2000" dirty="0">
                <a:latin typeface="+mn-lt"/>
                <a:cs typeface="+mn-cs"/>
              </a:rPr>
              <a:t> </a:t>
            </a:r>
            <a:r>
              <a:rPr lang="en-US" sz="2400" b="1" dirty="0">
                <a:latin typeface="+mn-lt"/>
                <a:cs typeface="+mn-cs"/>
              </a:rPr>
              <a:t>RURAL SECONDARY FUNDS</a:t>
            </a:r>
            <a:r>
              <a:rPr lang="en-US" sz="2400" dirty="0">
                <a:latin typeface="+mn-lt"/>
                <a:cs typeface="+mn-cs"/>
              </a:rPr>
              <a:t> - $</a:t>
            </a:r>
            <a:r>
              <a:rPr lang="en-US" dirty="0">
                <a:latin typeface="+mn-lt"/>
                <a:cs typeface="+mn-cs"/>
              </a:rPr>
              <a:t>82,156,612</a:t>
            </a:r>
            <a:endParaRPr lang="en-US" sz="2400" dirty="0">
              <a:latin typeface="+mn-lt"/>
              <a:cs typeface="+mn-cs"/>
            </a:endParaRPr>
          </a:p>
          <a:p>
            <a:pPr>
              <a:lnSpc>
                <a:spcPct val="100000"/>
              </a:lnSpc>
            </a:pPr>
            <a:r>
              <a:rPr lang="en-US" sz="2400" dirty="0">
                <a:latin typeface="+mn-lt"/>
                <a:cs typeface="+mn-cs"/>
              </a:rPr>
              <a:t>    </a:t>
            </a:r>
            <a:r>
              <a:rPr lang="en-US" sz="2400" b="1" dirty="0">
                <a:latin typeface="+mn-lt"/>
                <a:cs typeface="+mn-cs"/>
              </a:rPr>
              <a:t>FLEX</a:t>
            </a:r>
            <a:r>
              <a:rPr lang="en-US" sz="2400" dirty="0">
                <a:latin typeface="+mn-lt"/>
                <a:cs typeface="+mn-cs"/>
              </a:rPr>
              <a:t> </a:t>
            </a:r>
            <a:r>
              <a:rPr lang="en-US" sz="2400" b="1" dirty="0">
                <a:latin typeface="+mn-lt"/>
                <a:cs typeface="+mn-cs"/>
              </a:rPr>
              <a:t>FUNDS</a:t>
            </a:r>
            <a:r>
              <a:rPr lang="en-US" sz="2400" dirty="0">
                <a:latin typeface="+mn-lt"/>
                <a:cs typeface="+mn-cs"/>
              </a:rPr>
              <a:t>- $</a:t>
            </a:r>
            <a:r>
              <a:rPr lang="en-US" dirty="0">
                <a:latin typeface="+mn-lt"/>
                <a:cs typeface="+mn-cs"/>
              </a:rPr>
              <a:t>26,163,587</a:t>
            </a:r>
            <a:endParaRPr lang="en-US" sz="2400" dirty="0">
              <a:latin typeface="+mn-lt"/>
              <a:cs typeface="+mn-cs"/>
            </a:endParaRPr>
          </a:p>
          <a:p>
            <a:pPr>
              <a:lnSpc>
                <a:spcPct val="100000"/>
              </a:lnSpc>
            </a:pPr>
            <a:r>
              <a:rPr lang="en-US" sz="2400" b="1" dirty="0">
                <a:latin typeface="+mn-lt"/>
                <a:cs typeface="+mn-cs"/>
              </a:rPr>
              <a:t>    80/20 BRIDGE &amp; STATE EMERGENCIES - </a:t>
            </a:r>
            <a:r>
              <a:rPr lang="en-US" sz="2400" dirty="0">
                <a:latin typeface="+mn-lt"/>
                <a:cs typeface="+mn-cs"/>
              </a:rPr>
              <a:t>$9,819,217</a:t>
            </a:r>
          </a:p>
          <a:p>
            <a:pPr>
              <a:lnSpc>
                <a:spcPct val="100000"/>
              </a:lnSpc>
            </a:pPr>
            <a:r>
              <a:rPr lang="en-US" sz="2400" b="1" dirty="0">
                <a:latin typeface="+mn-lt"/>
                <a:cs typeface="+mn-cs"/>
              </a:rPr>
              <a:t>    COUNTY ROAD AID EMERGENCY FUNDS </a:t>
            </a:r>
            <a:r>
              <a:rPr lang="en-US" sz="2400" dirty="0">
                <a:latin typeface="+mn-lt"/>
                <a:cs typeface="+mn-cs"/>
              </a:rPr>
              <a:t>- $2,887,591</a:t>
            </a:r>
          </a:p>
          <a:p>
            <a:pPr>
              <a:lnSpc>
                <a:spcPct val="100000"/>
              </a:lnSpc>
            </a:pPr>
            <a:r>
              <a:rPr lang="en-US" sz="2400" dirty="0">
                <a:latin typeface="+mn-lt"/>
                <a:cs typeface="+mn-cs"/>
              </a:rPr>
              <a:t>    </a:t>
            </a:r>
            <a:r>
              <a:rPr lang="en-US" sz="2400" b="1" dirty="0">
                <a:latin typeface="+mn-lt"/>
                <a:cs typeface="+mn-cs"/>
              </a:rPr>
              <a:t>MUNICIPAL ROAD AID EMERGENCY </a:t>
            </a:r>
            <a:r>
              <a:rPr lang="en-US" sz="2400" dirty="0">
                <a:latin typeface="+mn-lt"/>
                <a:cs typeface="+mn-cs"/>
              </a:rPr>
              <a:t>- $201,297</a:t>
            </a:r>
          </a:p>
          <a:p>
            <a:endParaRPr lang="en-US" sz="2400" b="1" u="sng" dirty="0">
              <a:latin typeface="+mn-lt"/>
              <a:cs typeface="+mn-cs"/>
            </a:endParaRPr>
          </a:p>
          <a:p>
            <a:pPr algn="ctr"/>
            <a:endParaRPr lang="en-US" dirty="0">
              <a:latin typeface="+mn-lt"/>
            </a:endParaRPr>
          </a:p>
        </p:txBody>
      </p:sp>
    </p:spTree>
    <p:extLst>
      <p:ext uri="{BB962C8B-B14F-4D97-AF65-F5344CB8AC3E}">
        <p14:creationId xmlns:p14="http://schemas.microsoft.com/office/powerpoint/2010/main" val="14893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5556F4F3-A218-FED6-05DB-9F7D3F9B2780}"/>
              </a:ext>
            </a:extLst>
          </p:cNvPr>
          <p:cNvPicPr>
            <a:picLocks noGrp="1" noChangeAspect="1"/>
          </p:cNvPicPr>
          <p:nvPr>
            <p:ph idx="1"/>
          </p:nvPr>
        </p:nvPicPr>
        <p:blipFill>
          <a:blip r:embed="rId2"/>
          <a:stretch>
            <a:fillRect/>
          </a:stretch>
        </p:blipFill>
        <p:spPr>
          <a:xfrm>
            <a:off x="2860646" y="282726"/>
            <a:ext cx="6686026" cy="6503968"/>
          </a:xfrm>
        </p:spPr>
      </p:pic>
    </p:spTree>
    <p:extLst>
      <p:ext uri="{BB962C8B-B14F-4D97-AF65-F5344CB8AC3E}">
        <p14:creationId xmlns:p14="http://schemas.microsoft.com/office/powerpoint/2010/main" val="2808213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16511F0-D6C0-49F1-AECE-448617298C56}"/>
              </a:ext>
            </a:extLst>
          </p:cNvPr>
          <p:cNvSpPr>
            <a:spLocks noGrp="1"/>
          </p:cNvSpPr>
          <p:nvPr>
            <p:ph type="title"/>
          </p:nvPr>
        </p:nvSpPr>
        <p:spPr>
          <a:xfrm>
            <a:off x="838200" y="556995"/>
            <a:ext cx="10515600" cy="1133693"/>
          </a:xfrm>
        </p:spPr>
        <p:txBody>
          <a:bodyPr vert="horz" lIns="91440" tIns="45720" rIns="91440" bIns="45720" rtlCol="0" anchor="ctr">
            <a:normAutofit/>
          </a:bodyPr>
          <a:lstStyle/>
          <a:p>
            <a:r>
              <a:rPr lang="en-US" sz="3600" b="1" dirty="0">
                <a:solidFill>
                  <a:schemeClr val="tx1"/>
                </a:solidFill>
                <a:latin typeface="+mj-lt"/>
                <a:cs typeface="+mj-cs"/>
              </a:rPr>
              <a:t>FUNDING PROGRAMS ADMINISTERED BY DRMA’S </a:t>
            </a:r>
            <a:r>
              <a:rPr lang="en-US" sz="3600" b="1" kern="1200" dirty="0">
                <a:solidFill>
                  <a:schemeClr val="tx1"/>
                </a:solidFill>
                <a:latin typeface="+mj-lt"/>
                <a:ea typeface="+mj-ea"/>
                <a:cs typeface="+mj-cs"/>
              </a:rPr>
              <a:t>OFFICE OF RURAL AND SECONDARY ROADS </a:t>
            </a:r>
            <a:endParaRPr lang="en-US" sz="3600" kern="1200" dirty="0">
              <a:solidFill>
                <a:schemeClr val="tx1"/>
              </a:solidFill>
              <a:latin typeface="+mj-lt"/>
              <a:ea typeface="+mj-ea"/>
              <a:cs typeface="+mj-cs"/>
            </a:endParaRPr>
          </a:p>
        </p:txBody>
      </p:sp>
      <p:graphicFrame>
        <p:nvGraphicFramePr>
          <p:cNvPr id="5" name="Content Placeholder 1">
            <a:extLst>
              <a:ext uri="{FF2B5EF4-FFF2-40B4-BE49-F238E27FC236}">
                <a16:creationId xmlns:a16="http://schemas.microsoft.com/office/drawing/2014/main" id="{D03B1850-1503-C233-8C39-A8D8D617AABC}"/>
              </a:ext>
            </a:extLst>
          </p:cNvPr>
          <p:cNvGraphicFramePr>
            <a:graphicFrameLocks noGrp="1"/>
          </p:cNvGraphicFramePr>
          <p:nvPr>
            <p:ph idx="1"/>
            <p:extLst>
              <p:ext uri="{D42A27DB-BD31-4B8C-83A1-F6EECF244321}">
                <p14:modId xmlns:p14="http://schemas.microsoft.com/office/powerpoint/2010/main" val="20205741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a:extLst>
              <a:ext uri="{FF2B5EF4-FFF2-40B4-BE49-F238E27FC236}">
                <a16:creationId xmlns:a16="http://schemas.microsoft.com/office/drawing/2014/main" id="{8DD40AE4-3B66-4073-DECF-12E11D29E13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102055" y="5511567"/>
            <a:ext cx="2602266" cy="1197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11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771525" y="4646560"/>
            <a:ext cx="11062866" cy="205851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p:nvSpPr>
        <p:spPr>
          <a:xfrm>
            <a:off x="652461" y="1134106"/>
            <a:ext cx="11181930" cy="2566597"/>
          </a:xfrm>
          <a:prstGeom prst="roundRect">
            <a:avLst/>
          </a:prstGeom>
          <a:solidFill>
            <a:schemeClr val="accent2">
              <a:lumMod val="25000"/>
              <a:lumOff val="7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4794044" y="1072466"/>
            <a:ext cx="2840246" cy="3021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695950" y="354835"/>
            <a:ext cx="6225514" cy="674140"/>
          </a:xfrm>
        </p:spPr>
        <p:txBody>
          <a:bodyPr>
            <a:noAutofit/>
          </a:bodyPr>
          <a:lstStyle/>
          <a:p>
            <a:r>
              <a:rPr lang="en-US" sz="3600" b="1" dirty="0">
                <a:latin typeface="+mn-lt"/>
              </a:rPr>
              <a:t>REVENUE SHARE BREAKDOWN</a:t>
            </a:r>
          </a:p>
        </p:txBody>
      </p:sp>
      <p:sp>
        <p:nvSpPr>
          <p:cNvPr id="3" name="Content Placeholder 2"/>
          <p:cNvSpPr>
            <a:spLocks noGrp="1"/>
          </p:cNvSpPr>
          <p:nvPr>
            <p:ph sz="half" idx="1"/>
          </p:nvPr>
        </p:nvSpPr>
        <p:spPr>
          <a:xfrm>
            <a:off x="888793" y="1410347"/>
            <a:ext cx="3668919" cy="2248317"/>
          </a:xfrm>
        </p:spPr>
        <p:txBody>
          <a:bodyPr>
            <a:normAutofit fontScale="32500" lnSpcReduction="20000"/>
          </a:bodyPr>
          <a:lstStyle/>
          <a:p>
            <a:pPr marL="0" indent="0">
              <a:lnSpc>
                <a:spcPct val="120000"/>
              </a:lnSpc>
              <a:spcBef>
                <a:spcPts val="0"/>
              </a:spcBef>
              <a:buNone/>
            </a:pPr>
            <a:r>
              <a:rPr lang="en-US" sz="6200" b="1" dirty="0"/>
              <a:t>RURAL SECONDARY  ALLOTMENT</a:t>
            </a:r>
          </a:p>
          <a:p>
            <a:pPr>
              <a:lnSpc>
                <a:spcPct val="120000"/>
              </a:lnSpc>
              <a:spcBef>
                <a:spcPts val="0"/>
              </a:spcBef>
            </a:pPr>
            <a:r>
              <a:rPr lang="en-US" sz="4900" dirty="0"/>
              <a:t>KRS  177.320</a:t>
            </a:r>
          </a:p>
          <a:p>
            <a:pPr>
              <a:lnSpc>
                <a:spcPct val="120000"/>
              </a:lnSpc>
              <a:spcBef>
                <a:spcPts val="0"/>
              </a:spcBef>
            </a:pPr>
            <a:r>
              <a:rPr lang="en-US" sz="4900" dirty="0"/>
              <a:t>22.2% of motor fuel tax</a:t>
            </a:r>
          </a:p>
          <a:p>
            <a:pPr>
              <a:lnSpc>
                <a:spcPct val="120000"/>
              </a:lnSpc>
              <a:spcBef>
                <a:spcPts val="0"/>
              </a:spcBef>
            </a:pPr>
            <a:r>
              <a:rPr lang="en-US" sz="4900" dirty="0"/>
              <a:t>Allocations established by Fifths Formula</a:t>
            </a:r>
          </a:p>
          <a:p>
            <a:pPr>
              <a:lnSpc>
                <a:spcPct val="120000"/>
              </a:lnSpc>
              <a:spcBef>
                <a:spcPts val="0"/>
              </a:spcBef>
            </a:pPr>
            <a:r>
              <a:rPr lang="en-US" sz="4900" dirty="0"/>
              <a:t>3% allocated for administrative costs</a:t>
            </a:r>
          </a:p>
          <a:p>
            <a:pPr>
              <a:lnSpc>
                <a:spcPct val="120000"/>
              </a:lnSpc>
              <a:spcBef>
                <a:spcPts val="0"/>
              </a:spcBef>
            </a:pPr>
            <a:r>
              <a:rPr lang="en-US" sz="4900" dirty="0"/>
              <a:t>Up to 6% allocated for RS emergency account</a:t>
            </a:r>
          </a:p>
        </p:txBody>
      </p:sp>
      <p:graphicFrame>
        <p:nvGraphicFramePr>
          <p:cNvPr id="9" name="Chart 8"/>
          <p:cNvGraphicFramePr/>
          <p:nvPr/>
        </p:nvGraphicFramePr>
        <p:xfrm>
          <a:off x="4076872" y="934310"/>
          <a:ext cx="4274590" cy="3697838"/>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5742598" y="4708198"/>
            <a:ext cx="5991225" cy="193899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MUNICIPAL ROAD AID ALLOTMENT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KRS 177.36 &amp; 177.366</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7.7% of the motor fuel tax for urban roads and streets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Allotment per city determined by population</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Used for construction, reconstruction and maintenance of city streets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3% allocated to the municipal emergency account</a:t>
            </a:r>
          </a:p>
        </p:txBody>
      </p:sp>
      <p:sp>
        <p:nvSpPr>
          <p:cNvPr id="13" name="Content Placeholder 2"/>
          <p:cNvSpPr>
            <a:spLocks noGrp="1"/>
          </p:cNvSpPr>
          <p:nvPr>
            <p:ph sz="half" idx="1"/>
          </p:nvPr>
        </p:nvSpPr>
        <p:spPr>
          <a:xfrm>
            <a:off x="7747983" y="1336655"/>
            <a:ext cx="4173481" cy="2364048"/>
          </a:xfrm>
        </p:spPr>
        <p:txBody>
          <a:bodyPr>
            <a:normAutofit fontScale="32500" lnSpcReduction="20000"/>
          </a:bodyPr>
          <a:lstStyle/>
          <a:p>
            <a:pPr marL="0" indent="0">
              <a:lnSpc>
                <a:spcPct val="120000"/>
              </a:lnSpc>
              <a:spcBef>
                <a:spcPts val="0"/>
              </a:spcBef>
              <a:buNone/>
            </a:pPr>
            <a:r>
              <a:rPr lang="en-US" sz="6200" b="1" dirty="0"/>
              <a:t>COUNTY ROAD AID ALLOTMENT</a:t>
            </a:r>
          </a:p>
          <a:p>
            <a:pPr>
              <a:lnSpc>
                <a:spcPct val="120000"/>
              </a:lnSpc>
              <a:spcBef>
                <a:spcPts val="0"/>
              </a:spcBef>
            </a:pPr>
            <a:r>
              <a:rPr lang="en-US" sz="4900" dirty="0"/>
              <a:t>KRS 177.320</a:t>
            </a:r>
          </a:p>
          <a:p>
            <a:pPr>
              <a:lnSpc>
                <a:spcPct val="120000"/>
              </a:lnSpc>
              <a:spcBef>
                <a:spcPts val="0"/>
              </a:spcBef>
            </a:pPr>
            <a:r>
              <a:rPr lang="en-US" sz="4900" dirty="0"/>
              <a:t>18.3% of the motor fuel tax for county roads</a:t>
            </a:r>
          </a:p>
          <a:p>
            <a:pPr>
              <a:lnSpc>
                <a:spcPct val="120000"/>
              </a:lnSpc>
              <a:spcBef>
                <a:spcPts val="0"/>
              </a:spcBef>
            </a:pPr>
            <a:r>
              <a:rPr lang="en-US" sz="4900" dirty="0"/>
              <a:t>Allocations to counties established by Fifths Formula</a:t>
            </a:r>
          </a:p>
          <a:p>
            <a:pPr>
              <a:lnSpc>
                <a:spcPct val="120000"/>
              </a:lnSpc>
              <a:spcBef>
                <a:spcPts val="0"/>
              </a:spcBef>
            </a:pPr>
            <a:r>
              <a:rPr lang="en-US" sz="4900" dirty="0"/>
              <a:t>Used for construction, reconstruction and the maintenance of county roads</a:t>
            </a:r>
          </a:p>
          <a:p>
            <a:pPr>
              <a:lnSpc>
                <a:spcPct val="120000"/>
              </a:lnSpc>
              <a:spcBef>
                <a:spcPts val="0"/>
              </a:spcBef>
            </a:pPr>
            <a:r>
              <a:rPr lang="en-US" sz="4900" dirty="0"/>
              <a:t>3% allocated to the county emergency account</a:t>
            </a:r>
          </a:p>
          <a:p>
            <a:pPr marL="0" indent="0">
              <a:lnSpc>
                <a:spcPct val="120000"/>
              </a:lnSpc>
              <a:spcBef>
                <a:spcPts val="0"/>
              </a:spcBef>
              <a:buNone/>
            </a:pPr>
            <a:endParaRPr lang="en-US" sz="5600" dirty="0"/>
          </a:p>
          <a:p>
            <a:endParaRPr lang="en-US" dirty="0"/>
          </a:p>
          <a:p>
            <a:endParaRPr lang="en-US" dirty="0"/>
          </a:p>
          <a:p>
            <a:endParaRPr lang="en-US" dirty="0"/>
          </a:p>
        </p:txBody>
      </p:sp>
      <p:sp>
        <p:nvSpPr>
          <p:cNvPr id="14" name="Rectangle 13"/>
          <p:cNvSpPr/>
          <p:nvPr/>
        </p:nvSpPr>
        <p:spPr>
          <a:xfrm>
            <a:off x="652461" y="485854"/>
            <a:ext cx="5043489" cy="3142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053" y="4737022"/>
            <a:ext cx="4762500" cy="1828800"/>
          </a:xfrm>
          <a:prstGeom prst="rect">
            <a:avLst/>
          </a:prstGeom>
        </p:spPr>
      </p:pic>
    </p:spTree>
    <p:extLst>
      <p:ext uri="{BB962C8B-B14F-4D97-AF65-F5344CB8AC3E}">
        <p14:creationId xmlns:p14="http://schemas.microsoft.com/office/powerpoint/2010/main" val="1388081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F73EEC-0D80-4709-A76B-50146F609386}"/>
              </a:ext>
            </a:extLst>
          </p:cNvPr>
          <p:cNvSpPr>
            <a:spLocks noGrp="1"/>
          </p:cNvSpPr>
          <p:nvPr>
            <p:ph idx="1"/>
          </p:nvPr>
        </p:nvSpPr>
        <p:spPr>
          <a:xfrm>
            <a:off x="243281" y="1716965"/>
            <a:ext cx="8422547" cy="4675445"/>
          </a:xfrm>
        </p:spPr>
        <p:txBody>
          <a:bodyPr>
            <a:normAutofit fontScale="92500" lnSpcReduction="10000"/>
          </a:bodyPr>
          <a:lstStyle/>
          <a:p>
            <a:pPr marL="0" indent="0">
              <a:buNone/>
            </a:pPr>
            <a:r>
              <a:rPr lang="en-US" sz="2800" dirty="0"/>
              <a:t>Road Aid funds are allocated annually for construction and maintenance of your roads. </a:t>
            </a:r>
          </a:p>
          <a:p>
            <a:pPr marL="0" indent="0">
              <a:buNone/>
            </a:pPr>
            <a:r>
              <a:rPr lang="en-US" b="1" i="1" dirty="0"/>
              <a:t>There are two ways to receive Road Aid funds:</a:t>
            </a:r>
          </a:p>
          <a:p>
            <a:pPr marL="342900" indent="-342900">
              <a:buAutoNum type="arabicParenR"/>
            </a:pPr>
            <a:r>
              <a:rPr lang="en-US" sz="2800" dirty="0"/>
              <a:t>Monthly through the Kentucky Department for Local Government (DLG), OR</a:t>
            </a:r>
          </a:p>
          <a:p>
            <a:pPr marL="342900" indent="-342900">
              <a:buAutoNum type="arabicParenR"/>
            </a:pPr>
            <a:r>
              <a:rPr lang="en-US" sz="2800" dirty="0"/>
              <a:t>Join the ORSR Cooperative Program </a:t>
            </a:r>
          </a:p>
          <a:p>
            <a:pPr marL="0" indent="0">
              <a:buNone/>
            </a:pPr>
            <a:r>
              <a:rPr lang="en-US" sz="2800" dirty="0"/>
              <a:t>	***Agreements are sent out at the end of March 		and should be sent back ASAP</a:t>
            </a:r>
          </a:p>
          <a:p>
            <a:pPr marL="0" indent="0">
              <a:buNone/>
            </a:pPr>
            <a:endParaRPr lang="en-US" sz="2800" b="1" dirty="0"/>
          </a:p>
          <a:p>
            <a:pPr marL="0" indent="0">
              <a:buNone/>
            </a:pPr>
            <a:r>
              <a:rPr lang="en-US" sz="2800" b="1" dirty="0"/>
              <a:t>IF YOU JOIN THE ORSR COOPERATIVE PROGRAM YOU WILL BE ELIGIBLE FOR EMERGENCY FUNDING</a:t>
            </a:r>
            <a:endParaRPr lang="en-US" sz="2800" b="1" u="sng" dirty="0"/>
          </a:p>
          <a:p>
            <a:pPr marL="0" indent="0">
              <a:buNone/>
            </a:pPr>
            <a:endParaRPr lang="en-US" dirty="0"/>
          </a:p>
        </p:txBody>
      </p:sp>
      <p:sp>
        <p:nvSpPr>
          <p:cNvPr id="3" name="Title 2">
            <a:extLst>
              <a:ext uri="{FF2B5EF4-FFF2-40B4-BE49-F238E27FC236}">
                <a16:creationId xmlns:a16="http://schemas.microsoft.com/office/drawing/2014/main" id="{9B9F501A-3AC3-4E0F-B21A-4B7CED24B422}"/>
              </a:ext>
            </a:extLst>
          </p:cNvPr>
          <p:cNvSpPr>
            <a:spLocks noGrp="1"/>
          </p:cNvSpPr>
          <p:nvPr>
            <p:ph type="title"/>
          </p:nvPr>
        </p:nvSpPr>
        <p:spPr/>
        <p:txBody>
          <a:bodyPr/>
          <a:lstStyle/>
          <a:p>
            <a:r>
              <a:rPr lang="en-US" b="1" dirty="0">
                <a:latin typeface="+mn-lt"/>
              </a:rPr>
              <a:t>COUNTY AND MUNICIPAL ROAD AID PROGRAM</a:t>
            </a:r>
            <a:endParaRPr lang="en-US" dirty="0"/>
          </a:p>
        </p:txBody>
      </p:sp>
      <p:pic>
        <p:nvPicPr>
          <p:cNvPr id="4" name="Picture 3">
            <a:extLst>
              <a:ext uri="{FF2B5EF4-FFF2-40B4-BE49-F238E27FC236}">
                <a16:creationId xmlns:a16="http://schemas.microsoft.com/office/drawing/2014/main" id="{452BAFD1-C21F-43EF-B76F-82A3D9F177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34471">
            <a:off x="8069156" y="2462563"/>
            <a:ext cx="4325678" cy="2193279"/>
          </a:xfrm>
          <a:prstGeom prst="rect">
            <a:avLst/>
          </a:prstGeom>
        </p:spPr>
      </p:pic>
    </p:spTree>
    <p:extLst>
      <p:ext uri="{BB962C8B-B14F-4D97-AF65-F5344CB8AC3E}">
        <p14:creationId xmlns:p14="http://schemas.microsoft.com/office/powerpoint/2010/main" val="2181678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F73EEC-0D80-4709-A76B-50146F609386}"/>
              </a:ext>
            </a:extLst>
          </p:cNvPr>
          <p:cNvSpPr>
            <a:spLocks noGrp="1"/>
          </p:cNvSpPr>
          <p:nvPr>
            <p:ph idx="1"/>
          </p:nvPr>
        </p:nvSpPr>
        <p:spPr>
          <a:xfrm>
            <a:off x="243281" y="1716965"/>
            <a:ext cx="8422547" cy="4675445"/>
          </a:xfrm>
        </p:spPr>
        <p:txBody>
          <a:bodyPr>
            <a:normAutofit fontScale="77500" lnSpcReduction="20000"/>
          </a:bodyPr>
          <a:lstStyle/>
          <a:p>
            <a:pPr marL="0" indent="0">
              <a:buNone/>
            </a:pPr>
            <a:r>
              <a:rPr lang="en-US" sz="2800" dirty="0"/>
              <a:t>	</a:t>
            </a:r>
          </a:p>
          <a:p>
            <a:pPr marL="0" indent="0">
              <a:buNone/>
            </a:pPr>
            <a:r>
              <a:rPr lang="en-US" sz="2800" dirty="0"/>
              <a:t>-  Road Aid funds are allocated annually for construction and maintenance of your roads. </a:t>
            </a:r>
          </a:p>
          <a:p>
            <a:pPr marL="0" indent="0">
              <a:buNone/>
            </a:pPr>
            <a:r>
              <a:rPr lang="en-US" sz="2800" dirty="0"/>
              <a:t>	</a:t>
            </a:r>
          </a:p>
          <a:p>
            <a:pPr marL="0" indent="0">
              <a:buNone/>
            </a:pPr>
            <a:r>
              <a:rPr lang="en-US" sz="2800" dirty="0"/>
              <a:t>-  These funds are distributed three times per year.  The first at the end of August, second at the end of January, and third at the end of the year.  The first two are estimated payments and the third is the “make whole” payment.</a:t>
            </a:r>
          </a:p>
          <a:p>
            <a:pPr marL="0" indent="0">
              <a:buNone/>
            </a:pPr>
            <a:r>
              <a:rPr lang="en-US" sz="2800" dirty="0"/>
              <a:t>	</a:t>
            </a:r>
          </a:p>
          <a:p>
            <a:pPr>
              <a:buFontTx/>
              <a:buChar char="-"/>
            </a:pPr>
            <a:r>
              <a:rPr lang="en-US" sz="2800" dirty="0"/>
              <a:t>The first and second payments </a:t>
            </a:r>
            <a:r>
              <a:rPr lang="en-US" dirty="0"/>
              <a:t>have been made.</a:t>
            </a:r>
            <a:endParaRPr lang="en-US" sz="2800" dirty="0"/>
          </a:p>
          <a:p>
            <a:pPr marL="0" indent="0">
              <a:buNone/>
            </a:pPr>
            <a:endParaRPr lang="en-US" sz="2800" dirty="0"/>
          </a:p>
          <a:p>
            <a:pPr marL="0" indent="0">
              <a:buNone/>
            </a:pPr>
            <a:r>
              <a:rPr lang="en-US" b="1" u="sng" dirty="0"/>
              <a:t>For your awareness:</a:t>
            </a:r>
          </a:p>
          <a:p>
            <a:pPr marL="0" indent="0">
              <a:buNone/>
            </a:pPr>
            <a:r>
              <a:rPr lang="en-US" dirty="0"/>
              <a:t>80/20, FLEX, and Emergency funding sources are fully functional and available for use.</a:t>
            </a:r>
          </a:p>
          <a:p>
            <a:pPr marL="0" indent="0">
              <a:buNone/>
            </a:pPr>
            <a:endParaRPr lang="en-US" sz="2800" dirty="0"/>
          </a:p>
          <a:p>
            <a:pPr marL="0" indent="0">
              <a:buNone/>
            </a:pPr>
            <a:endParaRPr lang="en-US" sz="2800" b="1" dirty="0"/>
          </a:p>
          <a:p>
            <a:pPr marL="0" indent="0">
              <a:buNone/>
            </a:pPr>
            <a:endParaRPr lang="en-US" dirty="0"/>
          </a:p>
        </p:txBody>
      </p:sp>
      <p:sp>
        <p:nvSpPr>
          <p:cNvPr id="3" name="Title 2">
            <a:extLst>
              <a:ext uri="{FF2B5EF4-FFF2-40B4-BE49-F238E27FC236}">
                <a16:creationId xmlns:a16="http://schemas.microsoft.com/office/drawing/2014/main" id="{9B9F501A-3AC3-4E0F-B21A-4B7CED24B422}"/>
              </a:ext>
            </a:extLst>
          </p:cNvPr>
          <p:cNvSpPr>
            <a:spLocks noGrp="1"/>
          </p:cNvSpPr>
          <p:nvPr>
            <p:ph type="title"/>
          </p:nvPr>
        </p:nvSpPr>
        <p:spPr/>
        <p:txBody>
          <a:bodyPr/>
          <a:lstStyle/>
          <a:p>
            <a:r>
              <a:rPr lang="en-US" b="1" dirty="0">
                <a:latin typeface="+mn-lt"/>
              </a:rPr>
              <a:t>COUNTY AND MUNICIPAL ROAD AID PROGRAM</a:t>
            </a:r>
            <a:endParaRPr lang="en-US" dirty="0"/>
          </a:p>
        </p:txBody>
      </p:sp>
    </p:spTree>
    <p:extLst>
      <p:ext uri="{BB962C8B-B14F-4D97-AF65-F5344CB8AC3E}">
        <p14:creationId xmlns:p14="http://schemas.microsoft.com/office/powerpoint/2010/main" val="3344862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2C02A-30B7-AD82-6EB2-EAD4E113E979}"/>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2F243EA6-47C0-1F0E-40FB-AD9B5891A413}"/>
              </a:ext>
            </a:extLst>
          </p:cNvPr>
          <p:cNvSpPr>
            <a:spLocks noGrp="1"/>
          </p:cNvSpPr>
          <p:nvPr>
            <p:ph type="title"/>
          </p:nvPr>
        </p:nvSpPr>
        <p:spPr>
          <a:xfrm>
            <a:off x="94890" y="0"/>
            <a:ext cx="12097109" cy="1440741"/>
          </a:xfrm>
        </p:spPr>
        <p:txBody>
          <a:bodyPr>
            <a:normAutofit/>
          </a:bodyPr>
          <a:lstStyle/>
          <a:p>
            <a:r>
              <a:rPr lang="en-US" dirty="0"/>
              <a:t>County (“CRA”) &amp; Municipal (“MRA”) Road Aid Payments</a:t>
            </a:r>
          </a:p>
        </p:txBody>
      </p:sp>
      <p:graphicFrame>
        <p:nvGraphicFramePr>
          <p:cNvPr id="5" name="Title 2">
            <a:extLst>
              <a:ext uri="{FF2B5EF4-FFF2-40B4-BE49-F238E27FC236}">
                <a16:creationId xmlns:a16="http://schemas.microsoft.com/office/drawing/2014/main" id="{60FC50F8-DFDC-3C4B-CA38-83FA80E9503C}"/>
              </a:ext>
            </a:extLst>
          </p:cNvPr>
          <p:cNvGraphicFramePr/>
          <p:nvPr/>
        </p:nvGraphicFramePr>
        <p:xfrm>
          <a:off x="2533650" y="1716966"/>
          <a:ext cx="73152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6C0EF3A7-9B3F-8823-2F56-2D1C212E2168}"/>
              </a:ext>
            </a:extLst>
          </p:cNvPr>
          <p:cNvSpPr txBox="1"/>
          <p:nvPr/>
        </p:nvSpPr>
        <p:spPr>
          <a:xfrm>
            <a:off x="4106174" y="4364966"/>
            <a:ext cx="5742676" cy="1292662"/>
          </a:xfrm>
          <a:prstGeom prst="rect">
            <a:avLst/>
          </a:prstGeom>
          <a:noFill/>
        </p:spPr>
        <p:txBody>
          <a:bodyPr wrap="square" rtlCol="0">
            <a:spAutoFit/>
          </a:bodyPr>
          <a:lstStyle/>
          <a:p>
            <a:r>
              <a:rPr lang="en-US" sz="2000" u="sng" dirty="0"/>
              <a:t>February Payment (25%): </a:t>
            </a:r>
            <a:r>
              <a:rPr lang="en-US" sz="2000" dirty="0"/>
              <a:t>based on the December CFG estimate of $135,863,800, totaled $29,126,235 (“CRA”) and $8,878,175 (“MRA”).</a:t>
            </a:r>
          </a:p>
          <a:p>
            <a:endParaRPr lang="en-US" dirty="0"/>
          </a:p>
        </p:txBody>
      </p:sp>
    </p:spTree>
    <p:extLst>
      <p:ext uri="{BB962C8B-B14F-4D97-AF65-F5344CB8AC3E}">
        <p14:creationId xmlns:p14="http://schemas.microsoft.com/office/powerpoint/2010/main" val="2769492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BF3B1-41F0-DDBB-0452-3A00B536D93F}"/>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7D0456BF-534E-9EA6-39AB-6CB4573EB890}"/>
              </a:ext>
            </a:extLst>
          </p:cNvPr>
          <p:cNvSpPr>
            <a:spLocks noGrp="1"/>
          </p:cNvSpPr>
          <p:nvPr>
            <p:ph type="title"/>
          </p:nvPr>
        </p:nvSpPr>
        <p:spPr>
          <a:xfrm>
            <a:off x="0" y="60386"/>
            <a:ext cx="12192000" cy="1380356"/>
          </a:xfrm>
        </p:spPr>
        <p:txBody>
          <a:bodyPr>
            <a:normAutofit/>
          </a:bodyPr>
          <a:lstStyle/>
          <a:p>
            <a:r>
              <a:rPr lang="en-US" dirty="0"/>
              <a:t>County (“CRA”) &amp; Municipal (“MRA”) Road Aid Payments</a:t>
            </a:r>
          </a:p>
        </p:txBody>
      </p:sp>
      <p:graphicFrame>
        <p:nvGraphicFramePr>
          <p:cNvPr id="5" name="Title 2">
            <a:extLst>
              <a:ext uri="{FF2B5EF4-FFF2-40B4-BE49-F238E27FC236}">
                <a16:creationId xmlns:a16="http://schemas.microsoft.com/office/drawing/2014/main" id="{BBE86458-4499-B6CF-4C63-2A8C30C4AF7D}"/>
              </a:ext>
            </a:extLst>
          </p:cNvPr>
          <p:cNvGraphicFramePr/>
          <p:nvPr/>
        </p:nvGraphicFramePr>
        <p:xfrm>
          <a:off x="2533650" y="1716966"/>
          <a:ext cx="73152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4098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618225-0C9E-4AAC-A5E5-B572F39827F0}"/>
              </a:ext>
            </a:extLst>
          </p:cNvPr>
          <p:cNvSpPr>
            <a:spLocks noGrp="1"/>
          </p:cNvSpPr>
          <p:nvPr>
            <p:ph type="title"/>
          </p:nvPr>
        </p:nvSpPr>
        <p:spPr>
          <a:xfrm>
            <a:off x="0" y="-116378"/>
            <a:ext cx="12192000" cy="1557119"/>
          </a:xfrm>
        </p:spPr>
        <p:txBody>
          <a:bodyPr>
            <a:normAutofit fontScale="90000"/>
          </a:bodyPr>
          <a:lstStyle/>
          <a:p>
            <a:r>
              <a:rPr lang="en-US" sz="6600" b="1">
                <a:latin typeface="+mn-lt"/>
              </a:rPr>
              <a:t>THE FLEX FUND</a:t>
            </a:r>
            <a:br>
              <a:rPr lang="en-US" sz="6600" b="1">
                <a:latin typeface="+mn-lt"/>
              </a:rPr>
            </a:br>
            <a:r>
              <a:rPr lang="en-US" sz="4400" b="1">
                <a:latin typeface="+mn-lt"/>
              </a:rPr>
              <a:t>Funds allocated to counties for resurfacing</a:t>
            </a:r>
            <a:endParaRPr lang="en-US" dirty="0"/>
          </a:p>
        </p:txBody>
      </p:sp>
      <p:pic>
        <p:nvPicPr>
          <p:cNvPr id="4" name="Content Placeholder 3" descr="A road with trees and a body of water in the background&#10;&#10;Description automatically generated with medium confidence">
            <a:extLst>
              <a:ext uri="{FF2B5EF4-FFF2-40B4-BE49-F238E27FC236}">
                <a16:creationId xmlns:a16="http://schemas.microsoft.com/office/drawing/2014/main" id="{7C49CC41-1C24-4C1D-8ED0-5CB268F792AA}"/>
              </a:ext>
            </a:extLst>
          </p:cNvPr>
          <p:cNvPicPr>
            <a:picLocks noGrp="1" noChangeAspect="1"/>
          </p:cNvPicPr>
          <p:nvPr>
            <p:ph idx="1"/>
          </p:nvPr>
        </p:nvPicPr>
        <p:blipFill>
          <a:blip r:embed="rId2">
            <a:alphaModFix amt="20000"/>
            <a:extLst>
              <a:ext uri="{28A0092B-C50C-407E-A947-70E740481C1C}">
                <a14:useLocalDpi xmlns:a14="http://schemas.microsoft.com/office/drawing/2010/main" val="0"/>
              </a:ext>
            </a:extLst>
          </a:blip>
          <a:stretch>
            <a:fillRect/>
          </a:stretch>
        </p:blipFill>
        <p:spPr>
          <a:xfrm>
            <a:off x="0" y="1440741"/>
            <a:ext cx="12191999" cy="5214059"/>
          </a:xfrm>
          <a:prstGeom prst="rect">
            <a:avLst/>
          </a:prstGeom>
        </p:spPr>
      </p:pic>
      <p:pic>
        <p:nvPicPr>
          <p:cNvPr id="5" name="Picture 4" descr="A road with trees and a body of water in the background&#10;&#10;Description automatically generated with medium confidence">
            <a:extLst>
              <a:ext uri="{FF2B5EF4-FFF2-40B4-BE49-F238E27FC236}">
                <a16:creationId xmlns:a16="http://schemas.microsoft.com/office/drawing/2014/main" id="{146A4AD0-6FEF-4454-A9F0-4A4FC8780F5B}"/>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534622"/>
            <a:ext cx="12192000" cy="6323378"/>
          </a:xfrm>
          <a:prstGeom prst="rect">
            <a:avLst/>
          </a:prstGeom>
        </p:spPr>
      </p:pic>
      <p:pic>
        <p:nvPicPr>
          <p:cNvPr id="6" name="Picture 2">
            <a:extLst>
              <a:ext uri="{FF2B5EF4-FFF2-40B4-BE49-F238E27FC236}">
                <a16:creationId xmlns:a16="http://schemas.microsoft.com/office/drawing/2014/main" id="{E3DFFA87-EC51-4546-A901-8957CC9A50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665573"/>
            <a:ext cx="3502160" cy="1989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664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1AAD-2DDD-4108-B8CB-CF6774E386F6}"/>
              </a:ext>
            </a:extLst>
          </p:cNvPr>
          <p:cNvSpPr>
            <a:spLocks noGrp="1"/>
          </p:cNvSpPr>
          <p:nvPr>
            <p:ph type="title"/>
          </p:nvPr>
        </p:nvSpPr>
        <p:spPr/>
        <p:txBody>
          <a:bodyPr/>
          <a:lstStyle/>
          <a:p>
            <a:pPr algn="ctr"/>
            <a:r>
              <a:rPr lang="en-US" dirty="0"/>
              <a:t>The Flex Funds    </a:t>
            </a:r>
            <a:br>
              <a:rPr lang="en-US" dirty="0"/>
            </a:br>
            <a:r>
              <a:rPr lang="en-US" sz="2800" dirty="0"/>
              <a:t>FY 26 PROJECTION:  $27,138,552</a:t>
            </a:r>
          </a:p>
        </p:txBody>
      </p:sp>
      <p:sp>
        <p:nvSpPr>
          <p:cNvPr id="4" name="Content Placeholder 3">
            <a:extLst>
              <a:ext uri="{FF2B5EF4-FFF2-40B4-BE49-F238E27FC236}">
                <a16:creationId xmlns:a16="http://schemas.microsoft.com/office/drawing/2014/main" id="{EDBC8490-7846-4E1E-AC1E-EE1B42BD480B}"/>
              </a:ext>
            </a:extLst>
          </p:cNvPr>
          <p:cNvSpPr>
            <a:spLocks noGrp="1"/>
          </p:cNvSpPr>
          <p:nvPr>
            <p:ph sz="half" idx="2"/>
          </p:nvPr>
        </p:nvSpPr>
        <p:spPr>
          <a:xfrm>
            <a:off x="6172200" y="1606163"/>
            <a:ext cx="5181600" cy="4570800"/>
          </a:xfrm>
        </p:spPr>
        <p:txBody>
          <a:bodyPr>
            <a:normAutofit fontScale="55000" lnSpcReduction="20000"/>
          </a:bodyPr>
          <a:lstStyle/>
          <a:p>
            <a:r>
              <a:rPr lang="en-US" sz="4800" b="1" dirty="0">
                <a:latin typeface="+mn-lt"/>
              </a:rPr>
              <a:t>What are Flex Funds? </a:t>
            </a:r>
          </a:p>
          <a:p>
            <a:endParaRPr lang="en-US" sz="2800" dirty="0">
              <a:latin typeface="+mn-lt"/>
            </a:endParaRPr>
          </a:p>
          <a:p>
            <a:pPr marL="285750" indent="-285750">
              <a:buFont typeface="Wingdings" panose="05000000000000000000" pitchFamily="2" charset="2"/>
              <a:buChar char="§"/>
            </a:pPr>
            <a:r>
              <a:rPr lang="en-US" sz="2800" dirty="0">
                <a:latin typeface="+mn-lt"/>
              </a:rPr>
              <a:t>These are funds set aside from the Rural Secondary (22.2%) apportionment to help counties in their resurfacing needs.</a:t>
            </a:r>
          </a:p>
          <a:p>
            <a:pPr marL="285750" indent="-285750">
              <a:buFont typeface="Arial" panose="020B0604020202020204" pitchFamily="34" charset="0"/>
              <a:buChar char="•"/>
            </a:pPr>
            <a:endParaRPr lang="en-US" sz="2800" dirty="0">
              <a:latin typeface="+mn-lt"/>
            </a:endParaRPr>
          </a:p>
          <a:p>
            <a:pPr marL="285750" indent="-285750">
              <a:buFont typeface="Wingdings" panose="05000000000000000000" pitchFamily="2" charset="2"/>
              <a:buChar char="§"/>
            </a:pPr>
            <a:r>
              <a:rPr lang="en-US" sz="2800" dirty="0">
                <a:latin typeface="+mn-lt"/>
              </a:rPr>
              <a:t>These funds are to be solely used for repairs and resurfacing the existing asphalt surface. </a:t>
            </a:r>
          </a:p>
          <a:p>
            <a:pPr marL="285750" indent="-285750">
              <a:buFont typeface="Arial" panose="020B0604020202020204" pitchFamily="34" charset="0"/>
              <a:buChar char="•"/>
            </a:pPr>
            <a:endParaRPr lang="en-US" sz="2800" dirty="0">
              <a:latin typeface="+mn-lt"/>
            </a:endParaRPr>
          </a:p>
          <a:p>
            <a:pPr marL="285750" indent="-285750">
              <a:buFont typeface="Wingdings" panose="05000000000000000000" pitchFamily="2" charset="2"/>
              <a:buChar char="§"/>
            </a:pPr>
            <a:r>
              <a:rPr lang="en-US" sz="2800" dirty="0">
                <a:latin typeface="+mn-lt"/>
              </a:rPr>
              <a:t>With over 40,000 county road miles we recognize the need for assistance! </a:t>
            </a:r>
          </a:p>
          <a:p>
            <a:pPr algn="ctr"/>
            <a:endParaRPr lang="en-US" sz="3600" b="1" dirty="0">
              <a:latin typeface="+mn-lt"/>
            </a:endParaRPr>
          </a:p>
          <a:p>
            <a:pPr algn="ctr"/>
            <a:r>
              <a:rPr lang="en-US" sz="3600" b="1" dirty="0">
                <a:latin typeface="+mn-lt"/>
              </a:rPr>
              <a:t>District personnel will communicate with each county as to the amount of Flex Funds the county will be allocated for the upcoming fiscal year</a:t>
            </a:r>
          </a:p>
        </p:txBody>
      </p:sp>
      <p:pic>
        <p:nvPicPr>
          <p:cNvPr id="5" name="Content Placeholder 4">
            <a:extLst>
              <a:ext uri="{FF2B5EF4-FFF2-40B4-BE49-F238E27FC236}">
                <a16:creationId xmlns:a16="http://schemas.microsoft.com/office/drawing/2014/main" id="{CF8DEA77-5670-483A-AD52-91306D055297}"/>
              </a:ext>
            </a:extLst>
          </p:cNvPr>
          <p:cNvPicPr>
            <a:picLocks noGrp="1" noChangeAspect="1"/>
          </p:cNvPicPr>
          <p:nvPr>
            <p:ph sz="half" idx="1"/>
          </p:nvPr>
        </p:nvPicPr>
        <p:blipFill>
          <a:blip r:embed="rId2"/>
          <a:stretch>
            <a:fillRect/>
          </a:stretch>
        </p:blipFill>
        <p:spPr>
          <a:xfrm>
            <a:off x="838200" y="2165231"/>
            <a:ext cx="5181600" cy="3453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6044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69D59E-F615-4D30-9CFB-558C43D545BE}"/>
              </a:ext>
            </a:extLst>
          </p:cNvPr>
          <p:cNvSpPr>
            <a:spLocks noGrp="1"/>
          </p:cNvSpPr>
          <p:nvPr>
            <p:ph idx="1"/>
          </p:nvPr>
        </p:nvSpPr>
        <p:spPr>
          <a:xfrm>
            <a:off x="87464" y="1716966"/>
            <a:ext cx="11919006" cy="4351338"/>
          </a:xfrm>
        </p:spPr>
        <p:txBody>
          <a:bodyPr/>
          <a:lstStyle/>
          <a:p>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receive funding counties </a:t>
            </a: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must</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complete the </a:t>
            </a:r>
            <a:r>
              <a:rPr kumimoji="0" lang="en-US" sz="2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TC 20-34 </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submit to the Office of Rural and Secondary Roads for evaluation and determination of eligibility. </a:t>
            </a:r>
          </a:p>
          <a:p>
            <a:endParaRPr lang="en-US" dirty="0"/>
          </a:p>
        </p:txBody>
      </p:sp>
      <p:sp>
        <p:nvSpPr>
          <p:cNvPr id="3" name="Title 2">
            <a:extLst>
              <a:ext uri="{FF2B5EF4-FFF2-40B4-BE49-F238E27FC236}">
                <a16:creationId xmlns:a16="http://schemas.microsoft.com/office/drawing/2014/main" id="{D0F79327-AC3F-4A30-BFCE-FE19355154F9}"/>
              </a:ext>
            </a:extLst>
          </p:cNvPr>
          <p:cNvSpPr>
            <a:spLocks noGrp="1"/>
          </p:cNvSpPr>
          <p:nvPr>
            <p:ph type="title"/>
          </p:nvPr>
        </p:nvSpPr>
        <p:spPr>
          <a:xfrm>
            <a:off x="0" y="71562"/>
            <a:ext cx="12192000" cy="1369179"/>
          </a:xfrm>
        </p:spPr>
        <p:txBody>
          <a:bodyPr>
            <a:normAutofit/>
          </a:bodyPr>
          <a:lstStyle/>
          <a:p>
            <a:r>
              <a:rPr lang="en-US" sz="4400" dirty="0"/>
              <a:t>HOW TO APPLY FOR COUNTY ‘FLEX’ FUNDING CONSIDERATION</a:t>
            </a:r>
            <a:endParaRPr lang="en-US" dirty="0"/>
          </a:p>
        </p:txBody>
      </p:sp>
      <p:pic>
        <p:nvPicPr>
          <p:cNvPr id="4" name="Picture 3">
            <a:extLst>
              <a:ext uri="{FF2B5EF4-FFF2-40B4-BE49-F238E27FC236}">
                <a16:creationId xmlns:a16="http://schemas.microsoft.com/office/drawing/2014/main" id="{95B41E28-3E86-4946-A384-42893E296359}"/>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28374"/>
          <a:stretch/>
        </p:blipFill>
        <p:spPr>
          <a:xfrm>
            <a:off x="590399" y="2753360"/>
            <a:ext cx="8876158" cy="3767684"/>
          </a:xfrm>
          <a:prstGeom prst="rect">
            <a:avLst/>
          </a:prstGeom>
        </p:spPr>
      </p:pic>
      <p:sp>
        <p:nvSpPr>
          <p:cNvPr id="5" name="Rounded Rectangular Callout 5">
            <a:extLst>
              <a:ext uri="{FF2B5EF4-FFF2-40B4-BE49-F238E27FC236}">
                <a16:creationId xmlns:a16="http://schemas.microsoft.com/office/drawing/2014/main" id="{1E2E9476-EBA8-4A47-985F-ADEBB8C0F76B}"/>
              </a:ext>
            </a:extLst>
          </p:cNvPr>
          <p:cNvSpPr/>
          <p:nvPr/>
        </p:nvSpPr>
        <p:spPr>
          <a:xfrm>
            <a:off x="9859116" y="2906214"/>
            <a:ext cx="2007764" cy="1730988"/>
          </a:xfrm>
          <a:prstGeom prst="wedgeRoundRectCallout">
            <a:avLst/>
          </a:prstGeom>
          <a:solidFill>
            <a:schemeClr val="accent2">
              <a:lumMod val="10000"/>
              <a:lumOff val="9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Submit this request electronically to: RuralandMunicipalAid@ky.gov</a:t>
            </a:r>
          </a:p>
        </p:txBody>
      </p:sp>
    </p:spTree>
    <p:extLst>
      <p:ext uri="{BB962C8B-B14F-4D97-AF65-F5344CB8AC3E}">
        <p14:creationId xmlns:p14="http://schemas.microsoft.com/office/powerpoint/2010/main" val="3707702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C259-3642-45CD-AF7F-54994646DCE9}"/>
              </a:ext>
            </a:extLst>
          </p:cNvPr>
          <p:cNvSpPr>
            <a:spLocks noGrp="1"/>
          </p:cNvSpPr>
          <p:nvPr>
            <p:ph type="title"/>
          </p:nvPr>
        </p:nvSpPr>
        <p:spPr>
          <a:xfrm>
            <a:off x="523876" y="390525"/>
            <a:ext cx="3467100" cy="1862224"/>
          </a:xfrm>
        </p:spPr>
        <p:txBody>
          <a:bodyPr/>
          <a:lstStyle/>
          <a:p>
            <a:pPr algn="ctr"/>
            <a:r>
              <a:rPr lang="en-US" sz="3200" b="1" dirty="0">
                <a:latin typeface="+mn-lt"/>
              </a:rPr>
              <a:t>Flex Fund</a:t>
            </a:r>
            <a:endParaRPr lang="en-US" dirty="0"/>
          </a:p>
        </p:txBody>
      </p:sp>
      <p:sp>
        <p:nvSpPr>
          <p:cNvPr id="4" name="Text Placeholder 3">
            <a:extLst>
              <a:ext uri="{FF2B5EF4-FFF2-40B4-BE49-F238E27FC236}">
                <a16:creationId xmlns:a16="http://schemas.microsoft.com/office/drawing/2014/main" id="{BC447B93-A78F-45A8-BFC9-099DB418F281}"/>
              </a:ext>
            </a:extLst>
          </p:cNvPr>
          <p:cNvSpPr>
            <a:spLocks noGrp="1"/>
          </p:cNvSpPr>
          <p:nvPr>
            <p:ph type="body" sz="half" idx="2"/>
          </p:nvPr>
        </p:nvSpPr>
        <p:spPr>
          <a:xfrm>
            <a:off x="523876" y="3721210"/>
            <a:ext cx="3467100" cy="2081104"/>
          </a:xfrm>
        </p:spPr>
        <p:txBody>
          <a:bodyPr/>
          <a:lstStyle/>
          <a:p>
            <a:endParaRPr lang="en-US" dirty="0"/>
          </a:p>
        </p:txBody>
      </p:sp>
      <p:sp>
        <p:nvSpPr>
          <p:cNvPr id="9" name="TextBox 8">
            <a:extLst>
              <a:ext uri="{FF2B5EF4-FFF2-40B4-BE49-F238E27FC236}">
                <a16:creationId xmlns:a16="http://schemas.microsoft.com/office/drawing/2014/main" id="{859FC26F-3AF5-40A3-9473-701B9478D1CA}"/>
              </a:ext>
            </a:extLst>
          </p:cNvPr>
          <p:cNvSpPr txBox="1"/>
          <p:nvPr/>
        </p:nvSpPr>
        <p:spPr>
          <a:xfrm>
            <a:off x="5074920" y="390525"/>
            <a:ext cx="6094674" cy="2308324"/>
          </a:xfrm>
          <a:prstGeom prst="rect">
            <a:avLst/>
          </a:prstGeom>
          <a:noFill/>
        </p:spPr>
        <p:txBody>
          <a:bodyPr wrap="square">
            <a:spAutoFit/>
          </a:bodyPr>
          <a:lstStyle/>
          <a:p>
            <a:r>
              <a:rPr lang="en-US" sz="2400" dirty="0"/>
              <a:t>To Determine the allocation of Flex Funds to each County the State’s Division of Maintenance reviews the rural secondary roads in each county and determines the necessary funding needed for the reasonable up-keep of these roads during that fiscal year.  </a:t>
            </a:r>
          </a:p>
        </p:txBody>
      </p:sp>
      <p:sp>
        <p:nvSpPr>
          <p:cNvPr id="11" name="TextBox 10">
            <a:extLst>
              <a:ext uri="{FF2B5EF4-FFF2-40B4-BE49-F238E27FC236}">
                <a16:creationId xmlns:a16="http://schemas.microsoft.com/office/drawing/2014/main" id="{8842D172-F679-49B9-B48C-7738125FFCAB}"/>
              </a:ext>
            </a:extLst>
          </p:cNvPr>
          <p:cNvSpPr txBox="1"/>
          <p:nvPr/>
        </p:nvSpPr>
        <p:spPr>
          <a:xfrm>
            <a:off x="6458448" y="3059668"/>
            <a:ext cx="6094674" cy="369332"/>
          </a:xfrm>
          <a:prstGeom prst="rect">
            <a:avLst/>
          </a:prstGeom>
          <a:noFill/>
        </p:spPr>
        <p:txBody>
          <a:bodyPr wrap="square">
            <a:spAutoFit/>
          </a:bodyPr>
          <a:lstStyle/>
          <a:p>
            <a:r>
              <a:rPr lang="en-US" sz="1800" b="1" u="sng" dirty="0"/>
              <a:t>Features used in determining the rating</a:t>
            </a:r>
          </a:p>
        </p:txBody>
      </p:sp>
      <p:graphicFrame>
        <p:nvGraphicFramePr>
          <p:cNvPr id="12" name="Table 11">
            <a:extLst>
              <a:ext uri="{FF2B5EF4-FFF2-40B4-BE49-F238E27FC236}">
                <a16:creationId xmlns:a16="http://schemas.microsoft.com/office/drawing/2014/main" id="{E2CDB40A-9C27-46BA-8CDF-D4F5860C46CF}"/>
              </a:ext>
            </a:extLst>
          </p:cNvPr>
          <p:cNvGraphicFramePr>
            <a:graphicFrameLocks noGrp="1"/>
          </p:cNvGraphicFramePr>
          <p:nvPr/>
        </p:nvGraphicFramePr>
        <p:xfrm>
          <a:off x="4761362" y="3721210"/>
          <a:ext cx="7315201" cy="2608028"/>
        </p:xfrm>
        <a:graphic>
          <a:graphicData uri="http://schemas.openxmlformats.org/drawingml/2006/table">
            <a:tbl>
              <a:tblPr firstRow="1" bandRow="1">
                <a:tableStyleId>{00A15C55-8517-42AA-B614-E9B94910E393}</a:tableStyleId>
              </a:tblPr>
              <a:tblGrid>
                <a:gridCol w="1958430">
                  <a:extLst>
                    <a:ext uri="{9D8B030D-6E8A-4147-A177-3AD203B41FA5}">
                      <a16:colId xmlns:a16="http://schemas.microsoft.com/office/drawing/2014/main" val="1671303579"/>
                    </a:ext>
                  </a:extLst>
                </a:gridCol>
                <a:gridCol w="1699171">
                  <a:extLst>
                    <a:ext uri="{9D8B030D-6E8A-4147-A177-3AD203B41FA5}">
                      <a16:colId xmlns:a16="http://schemas.microsoft.com/office/drawing/2014/main" val="2483533355"/>
                    </a:ext>
                  </a:extLst>
                </a:gridCol>
                <a:gridCol w="1828800">
                  <a:extLst>
                    <a:ext uri="{9D8B030D-6E8A-4147-A177-3AD203B41FA5}">
                      <a16:colId xmlns:a16="http://schemas.microsoft.com/office/drawing/2014/main" val="998296716"/>
                    </a:ext>
                  </a:extLst>
                </a:gridCol>
                <a:gridCol w="1828800">
                  <a:extLst>
                    <a:ext uri="{9D8B030D-6E8A-4147-A177-3AD203B41FA5}">
                      <a16:colId xmlns:a16="http://schemas.microsoft.com/office/drawing/2014/main" val="743816582"/>
                    </a:ext>
                  </a:extLst>
                </a:gridCol>
              </a:tblGrid>
              <a:tr h="2608028">
                <a:tc>
                  <a:txBody>
                    <a:bodyPr/>
                    <a:lstStyle/>
                    <a:p>
                      <a:pPr marL="285750" indent="-285750">
                        <a:buFont typeface="Wingdings" panose="05000000000000000000" pitchFamily="2" charset="2"/>
                        <a:buChar char="§"/>
                      </a:pPr>
                      <a:r>
                        <a:rPr lang="en-US" dirty="0"/>
                        <a:t>Rideability</a:t>
                      </a:r>
                    </a:p>
                    <a:p>
                      <a:pPr marL="342900" indent="-342900">
                        <a:buFont typeface="Wingdings" panose="05000000000000000000" pitchFamily="2" charset="2"/>
                        <a:buChar char="§"/>
                      </a:pPr>
                      <a:r>
                        <a:rPr lang="en-US" dirty="0"/>
                        <a:t>Appearance</a:t>
                      </a:r>
                    </a:p>
                    <a:p>
                      <a:pPr marL="285750" indent="-285750">
                        <a:buFont typeface="Wingdings" panose="05000000000000000000" pitchFamily="2" charset="2"/>
                        <a:buChar char="§"/>
                      </a:pPr>
                      <a:r>
                        <a:rPr lang="en-US" dirty="0"/>
                        <a:t>Vertical Clearance</a:t>
                      </a:r>
                    </a:p>
                    <a:p>
                      <a:pPr marL="285750" indent="-285750">
                        <a:buFont typeface="Wingdings" panose="05000000000000000000" pitchFamily="2" charset="2"/>
                        <a:buChar char="§"/>
                      </a:pPr>
                      <a:r>
                        <a:rPr lang="en-US" dirty="0"/>
                        <a:t>Guardrail Specifications</a:t>
                      </a:r>
                    </a:p>
                    <a:p>
                      <a:pPr marL="285750" indent="-285750">
                        <a:buFont typeface="Wingdings" panose="05000000000000000000" pitchFamily="2" charset="2"/>
                        <a:buChar char="§"/>
                      </a:pPr>
                      <a:r>
                        <a:rPr lang="en-US" dirty="0"/>
                        <a:t>Guardrail Damage</a:t>
                      </a:r>
                    </a:p>
                  </a:txBody>
                  <a:tcPr>
                    <a:solidFill>
                      <a:schemeClr val="accent2"/>
                    </a:solidFill>
                  </a:tcPr>
                </a:tc>
                <a:tc>
                  <a:txBody>
                    <a:bodyPr/>
                    <a:lstStyle/>
                    <a:p>
                      <a:pPr marL="285750" indent="-285750">
                        <a:buFont typeface="Wingdings" panose="05000000000000000000" pitchFamily="2" charset="2"/>
                        <a:buChar char="§"/>
                      </a:pPr>
                      <a:r>
                        <a:rPr lang="en-US" dirty="0"/>
                        <a:t>Visual Obstructions</a:t>
                      </a:r>
                    </a:p>
                    <a:p>
                      <a:pPr marL="285750" indent="-285750">
                        <a:buFont typeface="Wingdings" panose="05000000000000000000" pitchFamily="2" charset="2"/>
                        <a:buChar char="§"/>
                      </a:pPr>
                      <a:r>
                        <a:rPr lang="en-US" dirty="0"/>
                        <a:t>Fencing</a:t>
                      </a:r>
                    </a:p>
                    <a:p>
                      <a:pPr marL="285750" indent="-285750">
                        <a:buFont typeface="Wingdings" panose="05000000000000000000" pitchFamily="2" charset="2"/>
                        <a:buChar char="§"/>
                      </a:pPr>
                      <a:r>
                        <a:rPr lang="en-US" dirty="0"/>
                        <a:t>Attenuators</a:t>
                      </a:r>
                    </a:p>
                    <a:p>
                      <a:pPr marL="285750" indent="-285750">
                        <a:buFont typeface="Wingdings" panose="05000000000000000000" pitchFamily="2" charset="2"/>
                        <a:buChar char="§"/>
                      </a:pPr>
                      <a:r>
                        <a:rPr lang="en-US" dirty="0"/>
                        <a:t>Potholes</a:t>
                      </a:r>
                    </a:p>
                    <a:p>
                      <a:pPr marL="285750" indent="-285750">
                        <a:buFont typeface="Wingdings" panose="05000000000000000000" pitchFamily="2" charset="2"/>
                        <a:buChar char="§"/>
                      </a:pPr>
                      <a:r>
                        <a:rPr lang="en-US" dirty="0"/>
                        <a:t>Rutting</a:t>
                      </a:r>
                    </a:p>
                  </a:txBody>
                  <a:tcPr>
                    <a:solidFill>
                      <a:schemeClr val="accent2"/>
                    </a:solidFill>
                  </a:tcPr>
                </a:tc>
                <a:tc>
                  <a:txBody>
                    <a:bodyPr/>
                    <a:lstStyle/>
                    <a:p>
                      <a:pPr marL="285750" indent="-285750">
                        <a:buFont typeface="Wingdings" panose="05000000000000000000" pitchFamily="2" charset="2"/>
                        <a:buChar char="§"/>
                      </a:pPr>
                      <a:r>
                        <a:rPr lang="en-US" dirty="0"/>
                        <a:t>Pavement Drop Off</a:t>
                      </a:r>
                    </a:p>
                    <a:p>
                      <a:pPr marL="285750" indent="-285750">
                        <a:buFont typeface="Wingdings" panose="05000000000000000000" pitchFamily="2" charset="2"/>
                        <a:buChar char="§"/>
                      </a:pPr>
                      <a:r>
                        <a:rPr lang="en-US" dirty="0"/>
                        <a:t>Drains</a:t>
                      </a:r>
                    </a:p>
                    <a:p>
                      <a:pPr marL="285750" indent="-285750">
                        <a:buFont typeface="Wingdings" panose="05000000000000000000" pitchFamily="2" charset="2"/>
                        <a:buChar char="§"/>
                      </a:pPr>
                      <a:r>
                        <a:rPr lang="en-US" dirty="0"/>
                        <a:t>Ditches</a:t>
                      </a:r>
                    </a:p>
                    <a:p>
                      <a:pPr marL="285750" indent="-285750">
                        <a:buFont typeface="Wingdings" panose="05000000000000000000" pitchFamily="2" charset="2"/>
                        <a:buChar char="§"/>
                      </a:pPr>
                      <a:r>
                        <a:rPr lang="en-US" dirty="0"/>
                        <a:t>Curb and Gutter</a:t>
                      </a:r>
                    </a:p>
                    <a:p>
                      <a:pPr marL="285750" indent="-285750">
                        <a:buFont typeface="Wingdings" panose="05000000000000000000" pitchFamily="2" charset="2"/>
                        <a:buChar char="§"/>
                      </a:pPr>
                      <a:r>
                        <a:rPr lang="en-US" dirty="0"/>
                        <a:t>White Stripe</a:t>
                      </a:r>
                    </a:p>
                    <a:p>
                      <a:pPr marL="285750" indent="-285750">
                        <a:buFont typeface="Wingdings" panose="05000000000000000000" pitchFamily="2" charset="2"/>
                        <a:buChar char="§"/>
                      </a:pPr>
                      <a:r>
                        <a:rPr lang="en-US" dirty="0"/>
                        <a:t>Yellow</a:t>
                      </a:r>
                      <a:r>
                        <a:rPr lang="en-US" baseline="0" dirty="0"/>
                        <a:t> Stripe</a:t>
                      </a:r>
                      <a:endParaRPr lang="en-US" dirty="0"/>
                    </a:p>
                  </a:txBody>
                  <a:tcPr>
                    <a:solidFill>
                      <a:schemeClr val="accent2"/>
                    </a:solidFill>
                  </a:tcPr>
                </a:tc>
                <a:tc>
                  <a:txBody>
                    <a:bodyPr/>
                    <a:lstStyle/>
                    <a:p>
                      <a:pPr marL="285750" indent="-285750">
                        <a:buFont typeface="Wingdings" panose="05000000000000000000" pitchFamily="2" charset="2"/>
                        <a:buChar char="§"/>
                      </a:pPr>
                      <a:r>
                        <a:rPr lang="en-US" dirty="0"/>
                        <a:t>Guide Signs</a:t>
                      </a:r>
                    </a:p>
                    <a:p>
                      <a:pPr marL="285750" indent="-285750">
                        <a:buFont typeface="Wingdings" panose="05000000000000000000" pitchFamily="2" charset="2"/>
                        <a:buChar char="§"/>
                      </a:pPr>
                      <a:r>
                        <a:rPr lang="en-US" dirty="0"/>
                        <a:t>Guide Sign Assemblies</a:t>
                      </a:r>
                    </a:p>
                    <a:p>
                      <a:pPr marL="285750" indent="-285750">
                        <a:buFont typeface="Wingdings" panose="05000000000000000000" pitchFamily="2" charset="2"/>
                        <a:buChar char="§"/>
                      </a:pPr>
                      <a:r>
                        <a:rPr lang="en-US" dirty="0"/>
                        <a:t>Warning and Reg. Signs</a:t>
                      </a:r>
                    </a:p>
                    <a:p>
                      <a:pPr marL="285750" indent="-285750">
                        <a:buFont typeface="Wingdings" panose="05000000000000000000" pitchFamily="2" charset="2"/>
                        <a:buChar char="§"/>
                      </a:pPr>
                      <a:r>
                        <a:rPr lang="en-US" dirty="0"/>
                        <a:t>Warning and Reg. Sign Assemblies</a:t>
                      </a:r>
                    </a:p>
                  </a:txBody>
                  <a:tcPr>
                    <a:solidFill>
                      <a:schemeClr val="accent2"/>
                    </a:solidFill>
                  </a:tcPr>
                </a:tc>
                <a:extLst>
                  <a:ext uri="{0D108BD9-81ED-4DB2-BD59-A6C34878D82A}">
                    <a16:rowId xmlns:a16="http://schemas.microsoft.com/office/drawing/2014/main" val="4129344879"/>
                  </a:ext>
                </a:extLst>
              </a:tr>
            </a:tbl>
          </a:graphicData>
        </a:graphic>
      </p:graphicFrame>
      <p:pic>
        <p:nvPicPr>
          <p:cNvPr id="13" name="Picture 12" descr="A picture containing yellow, outdoor, road, transport&#10;&#10;Description automatically generated">
            <a:extLst>
              <a:ext uri="{FF2B5EF4-FFF2-40B4-BE49-F238E27FC236}">
                <a16:creationId xmlns:a16="http://schemas.microsoft.com/office/drawing/2014/main" id="{D08C7892-2B1B-4AD1-B255-FA071625F7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259" y="3657887"/>
            <a:ext cx="4009910" cy="2502017"/>
          </a:xfrm>
          <a:prstGeom prst="rect">
            <a:avLst/>
          </a:prstGeom>
        </p:spPr>
      </p:pic>
    </p:spTree>
    <p:extLst>
      <p:ext uri="{BB962C8B-B14F-4D97-AF65-F5344CB8AC3E}">
        <p14:creationId xmlns:p14="http://schemas.microsoft.com/office/powerpoint/2010/main" val="374067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7B7343D-F0C6-439F-BCA6-847A9919DC44}"/>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6467"/>
          <a:stretch/>
        </p:blipFill>
        <p:spPr>
          <a:xfrm>
            <a:off x="4672230" y="2258854"/>
            <a:ext cx="7424089" cy="3484880"/>
          </a:xfrm>
          <a:prstGeom prst="rect">
            <a:avLst/>
          </a:prstGeom>
        </p:spPr>
      </p:pic>
      <p:sp>
        <p:nvSpPr>
          <p:cNvPr id="2" name="Title 1">
            <a:extLst>
              <a:ext uri="{FF2B5EF4-FFF2-40B4-BE49-F238E27FC236}">
                <a16:creationId xmlns:a16="http://schemas.microsoft.com/office/drawing/2014/main" id="{36C56BFE-E7CF-4F31-9276-4D40D38F905F}"/>
              </a:ext>
            </a:extLst>
          </p:cNvPr>
          <p:cNvSpPr>
            <a:spLocks noGrp="1"/>
          </p:cNvSpPr>
          <p:nvPr>
            <p:ph type="title"/>
          </p:nvPr>
        </p:nvSpPr>
        <p:spPr/>
        <p:txBody>
          <a:bodyPr>
            <a:normAutofit/>
          </a:bodyPr>
          <a:lstStyle/>
          <a:p>
            <a:pPr algn="ctr"/>
            <a:r>
              <a:rPr lang="en-US" sz="4800" b="1" kern="1200" dirty="0">
                <a:latin typeface="+mj-lt"/>
                <a:ea typeface="+mj-ea"/>
                <a:cs typeface="+mj-cs"/>
              </a:rPr>
              <a:t>Adopting County Roads</a:t>
            </a:r>
            <a:endParaRPr lang="en-US" sz="4800" dirty="0"/>
          </a:p>
        </p:txBody>
      </p:sp>
      <p:sp>
        <p:nvSpPr>
          <p:cNvPr id="3" name="Content Placeholder 2">
            <a:extLst>
              <a:ext uri="{FF2B5EF4-FFF2-40B4-BE49-F238E27FC236}">
                <a16:creationId xmlns:a16="http://schemas.microsoft.com/office/drawing/2014/main" id="{3245C61A-7234-41B6-AC78-AB7D71A70F66}"/>
              </a:ext>
            </a:extLst>
          </p:cNvPr>
          <p:cNvSpPr>
            <a:spLocks noGrp="1"/>
          </p:cNvSpPr>
          <p:nvPr>
            <p:ph sz="half" idx="1"/>
          </p:nvPr>
        </p:nvSpPr>
        <p:spPr>
          <a:xfrm>
            <a:off x="187960" y="1825625"/>
            <a:ext cx="4920934" cy="4351338"/>
          </a:xfrm>
        </p:spPr>
        <p:txBody>
          <a:bodyPr/>
          <a:lstStyle/>
          <a:p>
            <a:pPr marL="0" lvl="1" indent="0">
              <a:buNone/>
            </a:pPr>
            <a:r>
              <a:rPr lang="en-US" b="1" dirty="0">
                <a:latin typeface="+mn-lt"/>
              </a:rPr>
              <a:t>How to get credit for the road miles?</a:t>
            </a:r>
          </a:p>
          <a:p>
            <a:pPr marL="0" lvl="1" indent="0">
              <a:buNone/>
            </a:pPr>
            <a:endParaRPr lang="en-US" b="1" dirty="0">
              <a:latin typeface="+mn-lt"/>
            </a:endParaRPr>
          </a:p>
          <a:p>
            <a:pPr marL="1028700" lvl="2" indent="-342900"/>
            <a:r>
              <a:rPr lang="en-US" sz="2000" dirty="0">
                <a:latin typeface="+mn-lt"/>
              </a:rPr>
              <a:t>Contact and work with your local Area Development District (ADD)</a:t>
            </a:r>
          </a:p>
          <a:p>
            <a:pPr marL="1028700" lvl="2" indent="-342900"/>
            <a:endParaRPr lang="en-US" sz="2000" dirty="0">
              <a:latin typeface="+mn-lt"/>
            </a:endParaRPr>
          </a:p>
          <a:p>
            <a:pPr marL="1028700" lvl="2" indent="-342900"/>
            <a:r>
              <a:rPr lang="en-US" sz="2000" dirty="0">
                <a:latin typeface="+mn-lt"/>
              </a:rPr>
              <a:t>ADD Districts work with our Division of Planning to register the roads</a:t>
            </a:r>
          </a:p>
          <a:p>
            <a:pPr marL="1028700" lvl="2" indent="-342900"/>
            <a:endParaRPr lang="en-US" sz="2000" dirty="0">
              <a:latin typeface="+mn-lt"/>
            </a:endParaRPr>
          </a:p>
          <a:p>
            <a:pPr marL="1028700" lvl="2" indent="-342900"/>
            <a:r>
              <a:rPr lang="en-US" sz="2000" dirty="0">
                <a:latin typeface="+mn-lt"/>
              </a:rPr>
              <a:t>If you are using our mapping system and cannot find your road please contact us!</a:t>
            </a:r>
            <a:endParaRPr lang="en-US" dirty="0">
              <a:latin typeface="+mn-lt"/>
            </a:endParaRPr>
          </a:p>
        </p:txBody>
      </p:sp>
    </p:spTree>
    <p:extLst>
      <p:ext uri="{BB962C8B-B14F-4D97-AF65-F5344CB8AC3E}">
        <p14:creationId xmlns:p14="http://schemas.microsoft.com/office/powerpoint/2010/main" val="2514709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B5F1D-83EF-4382-BE6E-E599A180777E}"/>
              </a:ext>
            </a:extLst>
          </p:cNvPr>
          <p:cNvSpPr>
            <a:spLocks noGrp="1"/>
          </p:cNvSpPr>
          <p:nvPr>
            <p:ph type="title"/>
          </p:nvPr>
        </p:nvSpPr>
        <p:spPr>
          <a:xfrm>
            <a:off x="0" y="81280"/>
            <a:ext cx="12192000" cy="1359461"/>
          </a:xfrm>
        </p:spPr>
        <p:txBody>
          <a:bodyPr>
            <a:normAutofit/>
          </a:bodyPr>
          <a:lstStyle/>
          <a:p>
            <a:r>
              <a:rPr lang="en-US" dirty="0"/>
              <a:t>The RS 80/20 Bridge Program</a:t>
            </a:r>
            <a:br>
              <a:rPr lang="en-US" dirty="0"/>
            </a:br>
            <a:r>
              <a:rPr lang="en-US" sz="2700" dirty="0"/>
              <a:t>Funds allocated for drainage structure maintenance</a:t>
            </a:r>
          </a:p>
        </p:txBody>
      </p:sp>
      <p:pic>
        <p:nvPicPr>
          <p:cNvPr id="6" name="Content Placeholder 5" descr="A bridge over a river&#10;&#10;Description automatically generated with low confidence">
            <a:extLst>
              <a:ext uri="{FF2B5EF4-FFF2-40B4-BE49-F238E27FC236}">
                <a16:creationId xmlns:a16="http://schemas.microsoft.com/office/drawing/2014/main" id="{335215C6-5577-43D2-B8EA-BEB10B5723C6}"/>
              </a:ext>
            </a:extLst>
          </p:cNvPr>
          <p:cNvPicPr>
            <a:picLocks noGrp="1" noChangeAspect="1"/>
          </p:cNvPicPr>
          <p:nvPr>
            <p:ph idx="1"/>
          </p:nvPr>
        </p:nvPicPr>
        <p:blipFill>
          <a:blip r:embed="rId2">
            <a:alphaModFix amt="50000"/>
            <a:extLst>
              <a:ext uri="{28A0092B-C50C-407E-A947-70E740481C1C}">
                <a14:useLocalDpi xmlns:a14="http://schemas.microsoft.com/office/drawing/2010/main" val="0"/>
              </a:ext>
            </a:extLst>
          </a:blip>
          <a:stretch>
            <a:fillRect/>
          </a:stretch>
        </p:blipFill>
        <p:spPr>
          <a:xfrm>
            <a:off x="1798320" y="1440741"/>
            <a:ext cx="8879839" cy="4421579"/>
          </a:xfrm>
          <a:prstGeom prst="rect">
            <a:avLst/>
          </a:prstGeom>
        </p:spPr>
      </p:pic>
    </p:spTree>
    <p:extLst>
      <p:ext uri="{BB962C8B-B14F-4D97-AF65-F5344CB8AC3E}">
        <p14:creationId xmlns:p14="http://schemas.microsoft.com/office/powerpoint/2010/main" val="4175249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AD6D31-4A5A-48F7-8452-3EBECE0445D1}"/>
              </a:ext>
            </a:extLst>
          </p:cNvPr>
          <p:cNvSpPr>
            <a:spLocks noGrp="1"/>
          </p:cNvSpPr>
          <p:nvPr>
            <p:ph idx="1"/>
          </p:nvPr>
        </p:nvSpPr>
        <p:spPr>
          <a:xfrm>
            <a:off x="159025" y="1716966"/>
            <a:ext cx="11903103" cy="4351338"/>
          </a:xfrm>
        </p:spPr>
        <p:txBody>
          <a:bodyPr>
            <a:normAutofit/>
          </a:bodyPr>
          <a:lstStyle/>
          <a:p>
            <a:pPr marL="0" indent="0" algn="ctr">
              <a:buNone/>
            </a:pPr>
            <a:r>
              <a:rPr lang="en-US" sz="2400" dirty="0">
                <a:latin typeface="+mn-lt"/>
              </a:rPr>
              <a:t>The 80/20 Bridge Program is funding set aside from the RS emergency fund to be used for repair or replacement of existing drainage structures, bridges, low water fords, culverts, pipes, etc. on county roads. The Office of Rural &amp; Secondary Roads (ORSR) determines the allotment percentage each year based on gas tax receipts.  At this time, each county receives up to $80,000 per fiscal year, with no carry forward.  </a:t>
            </a:r>
          </a:p>
          <a:p>
            <a:pPr marL="0" indent="0">
              <a:buNone/>
            </a:pPr>
            <a:endParaRPr lang="en-US" dirty="0"/>
          </a:p>
        </p:txBody>
      </p:sp>
      <p:sp>
        <p:nvSpPr>
          <p:cNvPr id="3" name="Title 2">
            <a:extLst>
              <a:ext uri="{FF2B5EF4-FFF2-40B4-BE49-F238E27FC236}">
                <a16:creationId xmlns:a16="http://schemas.microsoft.com/office/drawing/2014/main" id="{78A8CF54-A29C-41A3-9FD6-E045690C8C78}"/>
              </a:ext>
            </a:extLst>
          </p:cNvPr>
          <p:cNvSpPr>
            <a:spLocks noGrp="1"/>
          </p:cNvSpPr>
          <p:nvPr>
            <p:ph type="title"/>
          </p:nvPr>
        </p:nvSpPr>
        <p:spPr>
          <a:xfrm>
            <a:off x="0" y="1"/>
            <a:ext cx="12192000" cy="986200"/>
          </a:xfrm>
        </p:spPr>
        <p:txBody>
          <a:bodyPr/>
          <a:lstStyle/>
          <a:p>
            <a:r>
              <a:rPr lang="en-US" dirty="0"/>
              <a:t>RS 80/20 Bridge Program</a:t>
            </a:r>
          </a:p>
        </p:txBody>
      </p:sp>
      <p:pic>
        <p:nvPicPr>
          <p:cNvPr id="4" name="Picture 3">
            <a:extLst>
              <a:ext uri="{FF2B5EF4-FFF2-40B4-BE49-F238E27FC236}">
                <a16:creationId xmlns:a16="http://schemas.microsoft.com/office/drawing/2014/main" id="{952EF88E-0D17-4087-8816-E03670A84F72}"/>
              </a:ext>
            </a:extLst>
          </p:cNvPr>
          <p:cNvPicPr>
            <a:picLocks noChangeAspect="1"/>
          </p:cNvPicPr>
          <p:nvPr/>
        </p:nvPicPr>
        <p:blipFill>
          <a:blip r:embed="rId2"/>
          <a:stretch>
            <a:fillRect/>
          </a:stretch>
        </p:blipFill>
        <p:spPr>
          <a:xfrm>
            <a:off x="159025" y="3892635"/>
            <a:ext cx="2644816" cy="2731685"/>
          </a:xfrm>
          <a:prstGeom prst="rect">
            <a:avLst/>
          </a:prstGeom>
        </p:spPr>
      </p:pic>
      <p:pic>
        <p:nvPicPr>
          <p:cNvPr id="5" name="Picture 4">
            <a:extLst>
              <a:ext uri="{FF2B5EF4-FFF2-40B4-BE49-F238E27FC236}">
                <a16:creationId xmlns:a16="http://schemas.microsoft.com/office/drawing/2014/main" id="{5BA538B4-2B6F-41A3-B380-BDA24ECB7D27}"/>
              </a:ext>
            </a:extLst>
          </p:cNvPr>
          <p:cNvPicPr>
            <a:picLocks noChangeAspect="1"/>
          </p:cNvPicPr>
          <p:nvPr/>
        </p:nvPicPr>
        <p:blipFill>
          <a:blip r:embed="rId3"/>
          <a:stretch>
            <a:fillRect/>
          </a:stretch>
        </p:blipFill>
        <p:spPr>
          <a:xfrm>
            <a:off x="2924207" y="4268894"/>
            <a:ext cx="2898729" cy="1979165"/>
          </a:xfrm>
          <a:prstGeom prst="rect">
            <a:avLst/>
          </a:prstGeom>
        </p:spPr>
      </p:pic>
      <p:pic>
        <p:nvPicPr>
          <p:cNvPr id="8" name="Picture 7">
            <a:extLst>
              <a:ext uri="{FF2B5EF4-FFF2-40B4-BE49-F238E27FC236}">
                <a16:creationId xmlns:a16="http://schemas.microsoft.com/office/drawing/2014/main" id="{EF1192E8-EF71-4203-BBF3-146FCA1739F8}"/>
              </a:ext>
            </a:extLst>
          </p:cNvPr>
          <p:cNvPicPr>
            <a:picLocks noChangeAspect="1"/>
          </p:cNvPicPr>
          <p:nvPr/>
        </p:nvPicPr>
        <p:blipFill>
          <a:blip r:embed="rId4"/>
          <a:stretch>
            <a:fillRect/>
          </a:stretch>
        </p:blipFill>
        <p:spPr>
          <a:xfrm>
            <a:off x="8922795" y="3892635"/>
            <a:ext cx="3199516" cy="1979165"/>
          </a:xfrm>
          <a:prstGeom prst="rect">
            <a:avLst/>
          </a:prstGeom>
        </p:spPr>
      </p:pic>
      <p:pic>
        <p:nvPicPr>
          <p:cNvPr id="9" name="Picture 8">
            <a:extLst>
              <a:ext uri="{FF2B5EF4-FFF2-40B4-BE49-F238E27FC236}">
                <a16:creationId xmlns:a16="http://schemas.microsoft.com/office/drawing/2014/main" id="{3EE4E384-4881-430B-B04C-C027B530C1F2}"/>
              </a:ext>
            </a:extLst>
          </p:cNvPr>
          <p:cNvPicPr>
            <a:picLocks noChangeAspect="1"/>
          </p:cNvPicPr>
          <p:nvPr/>
        </p:nvPicPr>
        <p:blipFill rotWithShape="1">
          <a:blip r:embed="rId5"/>
          <a:srcRect l="26681" r="23996"/>
          <a:stretch/>
        </p:blipFill>
        <p:spPr>
          <a:xfrm>
            <a:off x="6110576" y="3964823"/>
            <a:ext cx="2402006" cy="2540251"/>
          </a:xfrm>
          <a:prstGeom prst="rect">
            <a:avLst/>
          </a:prstGeom>
        </p:spPr>
      </p:pic>
    </p:spTree>
    <p:extLst>
      <p:ext uri="{BB962C8B-B14F-4D97-AF65-F5344CB8AC3E}">
        <p14:creationId xmlns:p14="http://schemas.microsoft.com/office/powerpoint/2010/main" val="143547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5DE97A-916D-4458-A393-88F6839E5E04}"/>
              </a:ext>
            </a:extLst>
          </p:cNvPr>
          <p:cNvSpPr>
            <a:spLocks noGrp="1"/>
          </p:cNvSpPr>
          <p:nvPr>
            <p:ph idx="1"/>
          </p:nvPr>
        </p:nvSpPr>
        <p:spPr>
          <a:xfrm>
            <a:off x="429369" y="1716966"/>
            <a:ext cx="11449879" cy="4238562"/>
          </a:xfrm>
        </p:spPr>
        <p:txBody>
          <a:bodyPr>
            <a:normAutofit fontScale="92500" lnSpcReduction="20000"/>
          </a:bodyPr>
          <a:lstStyle/>
          <a:p>
            <a:pPr marL="0" indent="0">
              <a:lnSpc>
                <a:spcPct val="119000"/>
              </a:lnSpc>
              <a:spcBef>
                <a:spcPts val="0"/>
              </a:spcBef>
              <a:spcAft>
                <a:spcPts val="600"/>
              </a:spcAft>
              <a:buNone/>
            </a:pPr>
            <a:r>
              <a:rPr lang="en-US" sz="2300" dirty="0">
                <a:latin typeface="+mj-lt"/>
              </a:rPr>
              <a:t>The KYTC Division of Structural Design has created “bridge” drawings at no cost to the counties and are available for use:</a:t>
            </a:r>
          </a:p>
          <a:p>
            <a:pPr lvl="1">
              <a:buFont typeface="Wingdings" panose="05000000000000000000" pitchFamily="2" charset="2"/>
              <a:buChar char="§"/>
            </a:pPr>
            <a:r>
              <a:rPr lang="en-US" sz="2300" dirty="0">
                <a:latin typeface="+mj-lt"/>
              </a:rPr>
              <a:t>Pile End Bents </a:t>
            </a:r>
          </a:p>
          <a:p>
            <a:pPr lvl="1">
              <a:buFont typeface="Wingdings" panose="05000000000000000000" pitchFamily="2" charset="2"/>
              <a:buChar char="§"/>
            </a:pPr>
            <a:r>
              <a:rPr lang="en-US" sz="2300" dirty="0">
                <a:latin typeface="+mj-lt"/>
              </a:rPr>
              <a:t>Abutment Plans</a:t>
            </a:r>
          </a:p>
          <a:p>
            <a:pPr lvl="1">
              <a:buFont typeface="Wingdings" panose="05000000000000000000" pitchFamily="2" charset="2"/>
              <a:buChar char="§"/>
            </a:pPr>
            <a:r>
              <a:rPr lang="en-US" sz="2300" dirty="0">
                <a:latin typeface="+mj-lt"/>
              </a:rPr>
              <a:t>Steel Superstructure Plans</a:t>
            </a:r>
          </a:p>
          <a:p>
            <a:pPr lvl="1">
              <a:buFont typeface="Wingdings" panose="05000000000000000000" pitchFamily="2" charset="2"/>
              <a:buChar char="§"/>
            </a:pPr>
            <a:r>
              <a:rPr lang="en-US" sz="2300" dirty="0">
                <a:latin typeface="+mj-lt"/>
              </a:rPr>
              <a:t>2-Railing Alternatives</a:t>
            </a:r>
          </a:p>
          <a:p>
            <a:pPr lvl="1">
              <a:buFont typeface="Wingdings" panose="05000000000000000000" pitchFamily="2" charset="2"/>
              <a:buChar char="§"/>
            </a:pPr>
            <a:r>
              <a:rPr lang="en-US" sz="2300" dirty="0">
                <a:latin typeface="+mj-lt"/>
              </a:rPr>
              <a:t>Existing Box Beams</a:t>
            </a:r>
          </a:p>
          <a:p>
            <a:pPr lvl="1">
              <a:buFont typeface="Wingdings" panose="05000000000000000000" pitchFamily="2" charset="2"/>
              <a:buChar char="§"/>
            </a:pPr>
            <a:r>
              <a:rPr lang="en-US" sz="2300" dirty="0">
                <a:latin typeface="+mj-lt"/>
              </a:rPr>
              <a:t>Final Standard Steel Composite </a:t>
            </a:r>
          </a:p>
          <a:p>
            <a:pPr lvl="1">
              <a:buFont typeface="Wingdings" panose="05000000000000000000" pitchFamily="2" charset="2"/>
              <a:buChar char="§"/>
            </a:pPr>
            <a:r>
              <a:rPr lang="en-US" sz="2300" dirty="0">
                <a:latin typeface="+mj-lt"/>
              </a:rPr>
              <a:t>Culverts</a:t>
            </a:r>
          </a:p>
          <a:p>
            <a:pPr lvl="1">
              <a:buFont typeface="Wingdings" panose="05000000000000000000" pitchFamily="2" charset="2"/>
              <a:buChar char="§"/>
            </a:pPr>
            <a:r>
              <a:rPr lang="en-US" sz="2300" dirty="0">
                <a:latin typeface="+mj-lt"/>
              </a:rPr>
              <a:t>Piers 22X36</a:t>
            </a:r>
          </a:p>
          <a:p>
            <a:pPr lvl="1">
              <a:buFont typeface="Wingdings" panose="05000000000000000000" pitchFamily="2" charset="2"/>
              <a:buChar char="§"/>
            </a:pPr>
            <a:r>
              <a:rPr lang="en-US" sz="2300" dirty="0">
                <a:latin typeface="+mj-lt"/>
              </a:rPr>
              <a:t>Associated Deck Unit Standard Drawlings ( for use with the above listed) </a:t>
            </a:r>
          </a:p>
          <a:p>
            <a:pPr marL="457200" lvl="1" indent="0">
              <a:buNone/>
            </a:pPr>
            <a:endParaRPr lang="en-US" sz="2300" dirty="0">
              <a:latin typeface="+mj-lt"/>
            </a:endParaRPr>
          </a:p>
          <a:p>
            <a:pPr marL="0" indent="0">
              <a:buNone/>
            </a:pPr>
            <a:r>
              <a:rPr lang="en-US" sz="2300" dirty="0">
                <a:latin typeface="+mj-lt"/>
              </a:rPr>
              <a:t>These can be found on our website! </a:t>
            </a:r>
            <a:r>
              <a:rPr lang="en-US" sz="2300" dirty="0">
                <a:latin typeface="+mj-lt"/>
                <a:hlinkClick r:id="rId2"/>
              </a:rPr>
              <a:t>www.Transportation.ky.gov</a:t>
            </a:r>
            <a:r>
              <a:rPr lang="en-US" sz="2300" dirty="0">
                <a:latin typeface="+mj-lt"/>
              </a:rPr>
              <a:t>  - Rural and Municipal Aid </a:t>
            </a:r>
          </a:p>
          <a:p>
            <a:endParaRPr lang="en-US" dirty="0"/>
          </a:p>
        </p:txBody>
      </p:sp>
      <p:sp>
        <p:nvSpPr>
          <p:cNvPr id="3" name="Title 2">
            <a:extLst>
              <a:ext uri="{FF2B5EF4-FFF2-40B4-BE49-F238E27FC236}">
                <a16:creationId xmlns:a16="http://schemas.microsoft.com/office/drawing/2014/main" id="{CBA339FC-32CF-4AB7-AC08-CD953325DA1A}"/>
              </a:ext>
            </a:extLst>
          </p:cNvPr>
          <p:cNvSpPr>
            <a:spLocks noGrp="1"/>
          </p:cNvSpPr>
          <p:nvPr>
            <p:ph type="title"/>
          </p:nvPr>
        </p:nvSpPr>
        <p:spPr/>
        <p:txBody>
          <a:bodyPr/>
          <a:lstStyle/>
          <a:p>
            <a:r>
              <a:rPr lang="en-US" dirty="0"/>
              <a:t>RS 80/20 Bridge</a:t>
            </a:r>
          </a:p>
        </p:txBody>
      </p:sp>
    </p:spTree>
    <p:extLst>
      <p:ext uri="{BB962C8B-B14F-4D97-AF65-F5344CB8AC3E}">
        <p14:creationId xmlns:p14="http://schemas.microsoft.com/office/powerpoint/2010/main" val="2871161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4F8D34-070D-40D9-A695-AF2A5366C32A}"/>
              </a:ext>
            </a:extLst>
          </p:cNvPr>
          <p:cNvSpPr>
            <a:spLocks noGrp="1"/>
          </p:cNvSpPr>
          <p:nvPr>
            <p:ph type="title"/>
          </p:nvPr>
        </p:nvSpPr>
        <p:spPr/>
        <p:txBody>
          <a:bodyPr/>
          <a:lstStyle/>
          <a:p>
            <a:r>
              <a:rPr lang="en-US" dirty="0"/>
              <a:t>RS 80/20 Bridge Request TC 20-35</a:t>
            </a:r>
          </a:p>
        </p:txBody>
      </p:sp>
      <p:pic>
        <p:nvPicPr>
          <p:cNvPr id="4" name="Content Placeholder 3">
            <a:extLst>
              <a:ext uri="{FF2B5EF4-FFF2-40B4-BE49-F238E27FC236}">
                <a16:creationId xmlns:a16="http://schemas.microsoft.com/office/drawing/2014/main" id="{0AD578F6-1E27-465C-ABC4-4E9E565B03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257" y="1765383"/>
            <a:ext cx="7312918" cy="4351338"/>
          </a:xfrm>
          <a:prstGeom prst="rect">
            <a:avLst/>
          </a:prstGeom>
        </p:spPr>
      </p:pic>
      <p:sp>
        <p:nvSpPr>
          <p:cNvPr id="5" name="Rectangle 4">
            <a:extLst>
              <a:ext uri="{FF2B5EF4-FFF2-40B4-BE49-F238E27FC236}">
                <a16:creationId xmlns:a16="http://schemas.microsoft.com/office/drawing/2014/main" id="{0252B97F-CC5A-4EB7-8734-F2013F3FC76B}"/>
              </a:ext>
            </a:extLst>
          </p:cNvPr>
          <p:cNvSpPr/>
          <p:nvPr/>
        </p:nvSpPr>
        <p:spPr>
          <a:xfrm>
            <a:off x="8817996" y="2202511"/>
            <a:ext cx="3038723" cy="2460929"/>
          </a:xfrm>
          <a:prstGeom prst="rect">
            <a:avLst/>
          </a:prstGeom>
          <a:solidFill>
            <a:schemeClr val="accent2">
              <a:lumMod val="10000"/>
              <a:lumOff val="9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This form should be submitted electronically to: RuralandMunipalAid@ky.gov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 name="Straight Arrow Connector 6">
            <a:extLst>
              <a:ext uri="{FF2B5EF4-FFF2-40B4-BE49-F238E27FC236}">
                <a16:creationId xmlns:a16="http://schemas.microsoft.com/office/drawing/2014/main" id="{16EFF52F-E430-46E5-B3BA-D2F773BDD642}"/>
              </a:ext>
            </a:extLst>
          </p:cNvPr>
          <p:cNvCxnSpPr/>
          <p:nvPr/>
        </p:nvCxnSpPr>
        <p:spPr>
          <a:xfrm flipH="1">
            <a:off x="7812175" y="2846567"/>
            <a:ext cx="1005821" cy="91440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936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6511F0-D6C0-49F1-AECE-448617298C56}"/>
              </a:ext>
            </a:extLst>
          </p:cNvPr>
          <p:cNvSpPr>
            <a:spLocks noGrp="1"/>
          </p:cNvSpPr>
          <p:nvPr>
            <p:ph type="title"/>
          </p:nvPr>
        </p:nvSpPr>
        <p:spPr/>
        <p:txBody>
          <a:bodyPr/>
          <a:lstStyle/>
          <a:p>
            <a:r>
              <a:rPr lang="en-US" sz="4400" b="1" dirty="0">
                <a:latin typeface="+mn-lt"/>
              </a:rPr>
              <a:t>The Emergency Fund</a:t>
            </a:r>
            <a:endParaRPr lang="en-US" dirty="0"/>
          </a:p>
        </p:txBody>
      </p:sp>
      <p:pic>
        <p:nvPicPr>
          <p:cNvPr id="4" name="Picture 2">
            <a:extLst>
              <a:ext uri="{FF2B5EF4-FFF2-40B4-BE49-F238E27FC236}">
                <a16:creationId xmlns:a16="http://schemas.microsoft.com/office/drawing/2014/main" id="{0772CBA4-FC4F-4B03-9736-1BB3839DD3E9}"/>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84079" y="5293360"/>
            <a:ext cx="2330575" cy="14712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high angle view of a road&#10;&#10;Description automatically generated with low confidence">
            <a:extLst>
              <a:ext uri="{FF2B5EF4-FFF2-40B4-BE49-F238E27FC236}">
                <a16:creationId xmlns:a16="http://schemas.microsoft.com/office/drawing/2014/main" id="{27C1F1D7-DA1C-40D8-A546-5F52605C1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361" y="2225040"/>
            <a:ext cx="5113088" cy="41147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descr="A picture containing mountain, nature, outdoor, highland&#10;&#10;Description automatically generated">
            <a:extLst>
              <a:ext uri="{FF2B5EF4-FFF2-40B4-BE49-F238E27FC236}">
                <a16:creationId xmlns:a16="http://schemas.microsoft.com/office/drawing/2014/main" id="{C4EB6958-D30A-4062-B887-6F141C84EE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663" y="1581941"/>
            <a:ext cx="5113085" cy="35702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15247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0C9FFD-E01A-40B2-9FEC-0249B7EDE85F}"/>
              </a:ext>
            </a:extLst>
          </p:cNvPr>
          <p:cNvSpPr>
            <a:spLocks noGrp="1"/>
          </p:cNvSpPr>
          <p:nvPr>
            <p:ph idx="1"/>
          </p:nvPr>
        </p:nvSpPr>
        <p:spPr>
          <a:xfrm>
            <a:off x="341832" y="1716966"/>
            <a:ext cx="7605757" cy="4351338"/>
          </a:xfrm>
        </p:spPr>
        <p:txBody>
          <a:bodyPr>
            <a:normAutofit fontScale="77500" lnSpcReduction="20000"/>
          </a:bodyPr>
          <a:lstStyle/>
          <a:p>
            <a:pPr marL="0" indent="0">
              <a:lnSpc>
                <a:spcPct val="100000"/>
              </a:lnSpc>
              <a:buNone/>
            </a:pPr>
            <a:r>
              <a:rPr lang="en-US" sz="3600" b="1" dirty="0"/>
              <a:t>Application Guidelines:</a:t>
            </a:r>
            <a:endParaRPr lang="en-US" sz="3600" dirty="0"/>
          </a:p>
          <a:p>
            <a:pPr>
              <a:lnSpc>
                <a:spcPct val="110000"/>
              </a:lnSpc>
            </a:pPr>
            <a:r>
              <a:rPr lang="en-US" sz="2800" dirty="0"/>
              <a:t>Requires application form (TC 20-16) </a:t>
            </a:r>
            <a:endParaRPr lang="en-US" sz="2400" dirty="0"/>
          </a:p>
          <a:p>
            <a:pPr>
              <a:lnSpc>
                <a:spcPct val="110000"/>
              </a:lnSpc>
            </a:pPr>
            <a:r>
              <a:rPr lang="en-US" sz="2800" dirty="0"/>
              <a:t>Because this is an emergency, </a:t>
            </a:r>
            <a:r>
              <a:rPr lang="en-US" sz="2800" b="1" u="sng" dirty="0"/>
              <a:t>you may begin work at anytime</a:t>
            </a:r>
            <a:r>
              <a:rPr lang="en-US" sz="2800" dirty="0"/>
              <a:t>. However, it is possible that a project may not be approved for funding. </a:t>
            </a:r>
          </a:p>
          <a:p>
            <a:pPr>
              <a:lnSpc>
                <a:spcPct val="110000"/>
              </a:lnSpc>
            </a:pPr>
            <a:r>
              <a:rPr lang="en-US" sz="2800" dirty="0"/>
              <a:t>When a request is approved, notification is sent to the local government and 50% of the approved funding is released immediately.  The remaining amount is released after the final project cost has been tabulated (invoices, etc.) </a:t>
            </a:r>
          </a:p>
          <a:p>
            <a:pPr>
              <a:lnSpc>
                <a:spcPct val="110000"/>
              </a:lnSpc>
            </a:pPr>
            <a:r>
              <a:rPr lang="en-US" sz="2800" dirty="0"/>
              <a:t>Project examples: bridge replacement, slide repair, flood damage, etc.</a:t>
            </a:r>
          </a:p>
          <a:p>
            <a:pPr marL="0" indent="0">
              <a:buNone/>
            </a:pPr>
            <a:endParaRPr lang="en-US" dirty="0"/>
          </a:p>
        </p:txBody>
      </p:sp>
      <p:sp>
        <p:nvSpPr>
          <p:cNvPr id="3" name="Title 2">
            <a:extLst>
              <a:ext uri="{FF2B5EF4-FFF2-40B4-BE49-F238E27FC236}">
                <a16:creationId xmlns:a16="http://schemas.microsoft.com/office/drawing/2014/main" id="{ED562EB2-026D-4DDD-9998-3C76931A0735}"/>
              </a:ext>
            </a:extLst>
          </p:cNvPr>
          <p:cNvSpPr>
            <a:spLocks noGrp="1"/>
          </p:cNvSpPr>
          <p:nvPr>
            <p:ph type="title"/>
          </p:nvPr>
        </p:nvSpPr>
        <p:spPr/>
        <p:txBody>
          <a:bodyPr/>
          <a:lstStyle/>
          <a:p>
            <a:r>
              <a:rPr lang="en-US" b="1" dirty="0">
                <a:latin typeface="+mn-lt"/>
              </a:rPr>
              <a:t>EMERGENCY PROCESS: TC 20-16</a:t>
            </a:r>
            <a:endParaRPr lang="en-US" dirty="0"/>
          </a:p>
        </p:txBody>
      </p:sp>
      <p:graphicFrame>
        <p:nvGraphicFramePr>
          <p:cNvPr id="6" name="Table 6">
            <a:extLst>
              <a:ext uri="{FF2B5EF4-FFF2-40B4-BE49-F238E27FC236}">
                <a16:creationId xmlns:a16="http://schemas.microsoft.com/office/drawing/2014/main" id="{09D7C2A9-8B75-428A-BD99-E2D97E50AE1C}"/>
              </a:ext>
            </a:extLst>
          </p:cNvPr>
          <p:cNvGraphicFramePr>
            <a:graphicFrameLocks noGrp="1"/>
          </p:cNvGraphicFramePr>
          <p:nvPr>
            <p:extLst>
              <p:ext uri="{D42A27DB-BD31-4B8C-83A1-F6EECF244321}">
                <p14:modId xmlns:p14="http://schemas.microsoft.com/office/powerpoint/2010/main" val="1591569064"/>
              </p:ext>
            </p:extLst>
          </p:nvPr>
        </p:nvGraphicFramePr>
        <p:xfrm>
          <a:off x="7947589" y="1440741"/>
          <a:ext cx="3956704" cy="4323080"/>
        </p:xfrm>
        <a:graphic>
          <a:graphicData uri="http://schemas.openxmlformats.org/drawingml/2006/table">
            <a:tbl>
              <a:tblPr firstRow="1" bandRow="1">
                <a:tableStyleId>{00A15C55-8517-42AA-B614-E9B94910E393}</a:tableStyleId>
              </a:tblPr>
              <a:tblGrid>
                <a:gridCol w="1978352">
                  <a:extLst>
                    <a:ext uri="{9D8B030D-6E8A-4147-A177-3AD203B41FA5}">
                      <a16:colId xmlns:a16="http://schemas.microsoft.com/office/drawing/2014/main" val="1364940171"/>
                    </a:ext>
                  </a:extLst>
                </a:gridCol>
                <a:gridCol w="1978352">
                  <a:extLst>
                    <a:ext uri="{9D8B030D-6E8A-4147-A177-3AD203B41FA5}">
                      <a16:colId xmlns:a16="http://schemas.microsoft.com/office/drawing/2014/main" val="4272461246"/>
                    </a:ext>
                  </a:extLst>
                </a:gridCol>
              </a:tblGrid>
              <a:tr h="370840">
                <a:tc>
                  <a:txBody>
                    <a:bodyPr/>
                    <a:lstStyle/>
                    <a:p>
                      <a:endParaRPr lang="en-US" dirty="0"/>
                    </a:p>
                  </a:txBody>
                  <a:tcPr/>
                </a:tc>
                <a:tc>
                  <a:txBody>
                    <a:bodyPr/>
                    <a:lstStyle/>
                    <a:p>
                      <a:endParaRPr lang="en-US"/>
                    </a:p>
                  </a:txBody>
                  <a:tcPr/>
                </a:tc>
                <a:extLst>
                  <a:ext uri="{0D108BD9-81ED-4DB2-BD59-A6C34878D82A}">
                    <a16:rowId xmlns:a16="http://schemas.microsoft.com/office/drawing/2014/main" val="4244712916"/>
                  </a:ext>
                </a:extLst>
              </a:tr>
              <a:tr h="370840">
                <a:tc>
                  <a:txBody>
                    <a:bodyPr/>
                    <a:lstStyle/>
                    <a:p>
                      <a:r>
                        <a:rPr lang="en-US" dirty="0"/>
                        <a:t>Initial Project Cost:</a:t>
                      </a:r>
                    </a:p>
                  </a:txBody>
                  <a:tcPr/>
                </a:tc>
                <a:tc>
                  <a:txBody>
                    <a:bodyPr/>
                    <a:lstStyle/>
                    <a:p>
                      <a:r>
                        <a:rPr lang="en-US" dirty="0"/>
                        <a:t>$100,000</a:t>
                      </a:r>
                    </a:p>
                  </a:txBody>
                  <a:tcPr/>
                </a:tc>
                <a:extLst>
                  <a:ext uri="{0D108BD9-81ED-4DB2-BD59-A6C34878D82A}">
                    <a16:rowId xmlns:a16="http://schemas.microsoft.com/office/drawing/2014/main" val="4134217487"/>
                  </a:ext>
                </a:extLst>
              </a:tr>
              <a:tr h="370840">
                <a:tc>
                  <a:txBody>
                    <a:bodyPr/>
                    <a:lstStyle/>
                    <a:p>
                      <a:r>
                        <a:rPr lang="en-US" dirty="0"/>
                        <a:t>Approved 80%</a:t>
                      </a:r>
                    </a:p>
                  </a:txBody>
                  <a:tcPr/>
                </a:tc>
                <a:tc>
                  <a:txBody>
                    <a:bodyPr/>
                    <a:lstStyle/>
                    <a:p>
                      <a:r>
                        <a:rPr lang="en-US" dirty="0"/>
                        <a:t>  $80,000</a:t>
                      </a:r>
                    </a:p>
                  </a:txBody>
                  <a:tcPr/>
                </a:tc>
                <a:extLst>
                  <a:ext uri="{0D108BD9-81ED-4DB2-BD59-A6C34878D82A}">
                    <a16:rowId xmlns:a16="http://schemas.microsoft.com/office/drawing/2014/main" val="1025274039"/>
                  </a:ext>
                </a:extLst>
              </a:tr>
              <a:tr h="370840">
                <a:tc>
                  <a:txBody>
                    <a:bodyPr/>
                    <a:lstStyle/>
                    <a:p>
                      <a:r>
                        <a:rPr lang="en-US" dirty="0"/>
                        <a:t>50% of Approved</a:t>
                      </a:r>
                    </a:p>
                    <a:p>
                      <a:r>
                        <a:rPr lang="en-US" dirty="0"/>
                        <a:t>amount issued</a:t>
                      </a:r>
                    </a:p>
                    <a:p>
                      <a:r>
                        <a:rPr lang="en-US" dirty="0"/>
                        <a:t>immediately:</a:t>
                      </a:r>
                    </a:p>
                  </a:txBody>
                  <a:tcPr/>
                </a:tc>
                <a:tc>
                  <a:txBody>
                    <a:bodyPr/>
                    <a:lstStyle/>
                    <a:p>
                      <a:r>
                        <a:rPr lang="en-US" dirty="0"/>
                        <a:t>  $40,000</a:t>
                      </a:r>
                    </a:p>
                  </a:txBody>
                  <a:tcPr/>
                </a:tc>
                <a:extLst>
                  <a:ext uri="{0D108BD9-81ED-4DB2-BD59-A6C34878D82A}">
                    <a16:rowId xmlns:a16="http://schemas.microsoft.com/office/drawing/2014/main" val="1433776119"/>
                  </a:ext>
                </a:extLst>
              </a:tr>
              <a:tr h="370840">
                <a:tc>
                  <a:txBody>
                    <a:bodyPr/>
                    <a:lstStyle/>
                    <a:p>
                      <a:r>
                        <a:rPr lang="en-US" dirty="0"/>
                        <a:t>Receipt’s Submitted</a:t>
                      </a:r>
                    </a:p>
                    <a:p>
                      <a:r>
                        <a:rPr lang="en-US" dirty="0"/>
                        <a:t>New Project Cost</a:t>
                      </a:r>
                    </a:p>
                  </a:txBody>
                  <a:tcPr/>
                </a:tc>
                <a:tc>
                  <a:txBody>
                    <a:bodyPr/>
                    <a:lstStyle/>
                    <a:p>
                      <a:r>
                        <a:rPr lang="en-US" dirty="0"/>
                        <a:t>  $75,000</a:t>
                      </a:r>
                    </a:p>
                  </a:txBody>
                  <a:tcPr/>
                </a:tc>
                <a:extLst>
                  <a:ext uri="{0D108BD9-81ED-4DB2-BD59-A6C34878D82A}">
                    <a16:rowId xmlns:a16="http://schemas.microsoft.com/office/drawing/2014/main" val="3529786883"/>
                  </a:ext>
                </a:extLst>
              </a:tr>
              <a:tr h="370840">
                <a:tc>
                  <a:txBody>
                    <a:bodyPr/>
                    <a:lstStyle/>
                    <a:p>
                      <a:r>
                        <a:rPr lang="en-US" dirty="0"/>
                        <a:t>80% of actual cost:</a:t>
                      </a:r>
                    </a:p>
                  </a:txBody>
                  <a:tcPr/>
                </a:tc>
                <a:tc>
                  <a:txBody>
                    <a:bodyPr/>
                    <a:lstStyle/>
                    <a:p>
                      <a:r>
                        <a:rPr lang="en-US" dirty="0"/>
                        <a:t>  $60,000</a:t>
                      </a:r>
                    </a:p>
                  </a:txBody>
                  <a:tcPr/>
                </a:tc>
                <a:extLst>
                  <a:ext uri="{0D108BD9-81ED-4DB2-BD59-A6C34878D82A}">
                    <a16:rowId xmlns:a16="http://schemas.microsoft.com/office/drawing/2014/main" val="1524063751"/>
                  </a:ext>
                </a:extLst>
              </a:tr>
              <a:tr h="370840">
                <a:tc>
                  <a:txBody>
                    <a:bodyPr/>
                    <a:lstStyle/>
                    <a:p>
                      <a:r>
                        <a:rPr lang="en-US" dirty="0"/>
                        <a:t>-50% previously issued:</a:t>
                      </a:r>
                    </a:p>
                  </a:txBody>
                  <a:tcPr/>
                </a:tc>
                <a:tc>
                  <a:txBody>
                    <a:bodyPr/>
                    <a:lstStyle/>
                    <a:p>
                      <a:r>
                        <a:rPr lang="en-US" dirty="0"/>
                        <a:t>  $40,000</a:t>
                      </a:r>
                    </a:p>
                  </a:txBody>
                  <a:tcPr/>
                </a:tc>
                <a:extLst>
                  <a:ext uri="{0D108BD9-81ED-4DB2-BD59-A6C34878D82A}">
                    <a16:rowId xmlns:a16="http://schemas.microsoft.com/office/drawing/2014/main" val="2091163969"/>
                  </a:ext>
                </a:extLst>
              </a:tr>
              <a:tr h="370840">
                <a:tc>
                  <a:txBody>
                    <a:bodyPr/>
                    <a:lstStyle/>
                    <a:p>
                      <a:r>
                        <a:rPr lang="en-US" dirty="0"/>
                        <a:t>Reimbursement</a:t>
                      </a:r>
                    </a:p>
                  </a:txBody>
                  <a:tcPr/>
                </a:tc>
                <a:tc>
                  <a:txBody>
                    <a:bodyPr/>
                    <a:lstStyle/>
                    <a:p>
                      <a:r>
                        <a:rPr lang="en-US" dirty="0"/>
                        <a:t>  </a:t>
                      </a:r>
                      <a:r>
                        <a:rPr lang="en-US" dirty="0">
                          <a:solidFill>
                            <a:srgbClr val="FF0000"/>
                          </a:solidFill>
                        </a:rPr>
                        <a:t>$20,000</a:t>
                      </a:r>
                      <a:endParaRPr lang="en-US" dirty="0"/>
                    </a:p>
                  </a:txBody>
                  <a:tcPr/>
                </a:tc>
                <a:extLst>
                  <a:ext uri="{0D108BD9-81ED-4DB2-BD59-A6C34878D82A}">
                    <a16:rowId xmlns:a16="http://schemas.microsoft.com/office/drawing/2014/main" val="1608764383"/>
                  </a:ext>
                </a:extLst>
              </a:tr>
            </a:tbl>
          </a:graphicData>
        </a:graphic>
      </p:graphicFrame>
    </p:spTree>
    <p:extLst>
      <p:ext uri="{BB962C8B-B14F-4D97-AF65-F5344CB8AC3E}">
        <p14:creationId xmlns:p14="http://schemas.microsoft.com/office/powerpoint/2010/main" val="1528401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B8BBB5-9F68-496B-B1D9-1FA2D9B31329}"/>
              </a:ext>
            </a:extLst>
          </p:cNvPr>
          <p:cNvSpPr>
            <a:spLocks noGrp="1"/>
          </p:cNvSpPr>
          <p:nvPr>
            <p:ph idx="1"/>
          </p:nvPr>
        </p:nvSpPr>
        <p:spPr>
          <a:xfrm>
            <a:off x="192102" y="1708420"/>
            <a:ext cx="4952466" cy="4589830"/>
          </a:xfrm>
        </p:spPr>
        <p:txBody>
          <a:bodyPr/>
          <a:lstStyle/>
          <a:p>
            <a:r>
              <a:rPr lang="en-US" sz="2800" b="1" dirty="0"/>
              <a:t>Submit along with:</a:t>
            </a:r>
          </a:p>
          <a:p>
            <a:pPr marL="285750" indent="-285750">
              <a:spcBef>
                <a:spcPts val="600"/>
              </a:spcBef>
              <a:buFont typeface="Arial" panose="020B0604020202020204" pitchFamily="34" charset="0"/>
              <a:buChar char="•"/>
            </a:pPr>
            <a:r>
              <a:rPr lang="en-US" sz="2400" dirty="0"/>
              <a:t>Pictures</a:t>
            </a:r>
          </a:p>
          <a:p>
            <a:pPr marL="285750" indent="-285750">
              <a:spcBef>
                <a:spcPts val="600"/>
              </a:spcBef>
              <a:buFont typeface="Arial" panose="020B0604020202020204" pitchFamily="34" charset="0"/>
              <a:buChar char="•"/>
            </a:pPr>
            <a:r>
              <a:rPr lang="en-US" sz="2400" dirty="0"/>
              <a:t>Detailed cost estimate</a:t>
            </a:r>
          </a:p>
          <a:p>
            <a:pPr marL="285750" indent="-285750">
              <a:spcBef>
                <a:spcPts val="600"/>
              </a:spcBef>
              <a:buFont typeface="Arial" panose="020B0604020202020204" pitchFamily="34" charset="0"/>
              <a:buChar char="•"/>
            </a:pPr>
            <a:r>
              <a:rPr lang="en-US" sz="2400" dirty="0"/>
              <a:t>You can submit drainage structures under this program if your project meets the following: </a:t>
            </a:r>
          </a:p>
          <a:p>
            <a:pPr marL="742950" lvl="1" indent="-285750">
              <a:spcBef>
                <a:spcPts val="600"/>
              </a:spcBef>
              <a:buFont typeface="Arial" panose="020B0604020202020204" pitchFamily="34" charset="0"/>
              <a:buChar char="•"/>
            </a:pPr>
            <a:r>
              <a:rPr lang="en-US" sz="2400" dirty="0"/>
              <a:t>Closed structure</a:t>
            </a:r>
          </a:p>
          <a:p>
            <a:pPr marL="742950" lvl="1" indent="-285750">
              <a:spcBef>
                <a:spcPts val="600"/>
              </a:spcBef>
              <a:buFont typeface="Arial" panose="020B0604020202020204" pitchFamily="34" charset="0"/>
              <a:buChar char="•"/>
            </a:pPr>
            <a:r>
              <a:rPr lang="en-US" sz="2400" dirty="0"/>
              <a:t>Posting load lowered and no longer allows school buses or first responders to cross</a:t>
            </a:r>
          </a:p>
          <a:p>
            <a:pPr marL="742950" lvl="1" indent="-285750">
              <a:spcBef>
                <a:spcPts val="600"/>
              </a:spcBef>
              <a:buFont typeface="Arial" panose="020B0604020202020204" pitchFamily="34" charset="0"/>
              <a:buChar char="•"/>
            </a:pPr>
            <a:r>
              <a:rPr lang="en-US" sz="2400" dirty="0"/>
              <a:t>One way in or out</a:t>
            </a:r>
          </a:p>
          <a:p>
            <a:pPr marL="0" indent="0">
              <a:buNone/>
            </a:pPr>
            <a:endParaRPr lang="en-US" dirty="0"/>
          </a:p>
        </p:txBody>
      </p:sp>
      <p:sp>
        <p:nvSpPr>
          <p:cNvPr id="4" name="Title 1">
            <a:extLst>
              <a:ext uri="{FF2B5EF4-FFF2-40B4-BE49-F238E27FC236}">
                <a16:creationId xmlns:a16="http://schemas.microsoft.com/office/drawing/2014/main" id="{3A034AC0-F6C0-47FD-8F6A-B79AFD6C2726}"/>
              </a:ext>
            </a:extLst>
          </p:cNvPr>
          <p:cNvSpPr>
            <a:spLocks noGrp="1"/>
          </p:cNvSpPr>
          <p:nvPr>
            <p:ph type="title"/>
          </p:nvPr>
        </p:nvSpPr>
        <p:spPr>
          <a:xfrm>
            <a:off x="0" y="181509"/>
            <a:ext cx="12192000" cy="1089025"/>
          </a:xfrm>
        </p:spPr>
        <p:txBody>
          <a:bodyPr>
            <a:normAutofit fontScale="90000"/>
          </a:bodyPr>
          <a:lstStyle/>
          <a:p>
            <a:pPr algn="l"/>
            <a:r>
              <a:rPr lang="en-US" b="1" dirty="0">
                <a:latin typeface="+mn-lt"/>
              </a:rPr>
              <a:t>EMERGENCY REQUEST: </a:t>
            </a:r>
            <a:br>
              <a:rPr lang="en-US" b="1" dirty="0">
                <a:latin typeface="+mn-lt"/>
              </a:rPr>
            </a:br>
            <a:r>
              <a:rPr lang="en-US" b="1" dirty="0">
                <a:latin typeface="+mn-lt"/>
              </a:rPr>
              <a:t>TC 20-16</a:t>
            </a:r>
          </a:p>
        </p:txBody>
      </p:sp>
      <p:grpSp>
        <p:nvGrpSpPr>
          <p:cNvPr id="5" name="Group 4">
            <a:extLst>
              <a:ext uri="{FF2B5EF4-FFF2-40B4-BE49-F238E27FC236}">
                <a16:creationId xmlns:a16="http://schemas.microsoft.com/office/drawing/2014/main" id="{8CB82AF7-F875-406B-B122-F47C50EB144B}"/>
              </a:ext>
            </a:extLst>
          </p:cNvPr>
          <p:cNvGrpSpPr/>
          <p:nvPr/>
        </p:nvGrpSpPr>
        <p:grpSpPr>
          <a:xfrm>
            <a:off x="5819687" y="268386"/>
            <a:ext cx="5674408" cy="5500025"/>
            <a:chOff x="5321308" y="-26899"/>
            <a:chExt cx="6770286" cy="6817635"/>
          </a:xfrm>
        </p:grpSpPr>
        <p:pic>
          <p:nvPicPr>
            <p:cNvPr id="6" name="Picture 5">
              <a:extLst>
                <a:ext uri="{FF2B5EF4-FFF2-40B4-BE49-F238E27FC236}">
                  <a16:creationId xmlns:a16="http://schemas.microsoft.com/office/drawing/2014/main" id="{2F593480-6670-47DB-A495-108AF25A1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308" y="-26899"/>
              <a:ext cx="6770286" cy="6817635"/>
            </a:xfrm>
            <a:prstGeom prst="rect">
              <a:avLst/>
            </a:prstGeom>
          </p:spPr>
        </p:pic>
        <p:sp>
          <p:nvSpPr>
            <p:cNvPr id="7" name="Rectangle 6">
              <a:extLst>
                <a:ext uri="{FF2B5EF4-FFF2-40B4-BE49-F238E27FC236}">
                  <a16:creationId xmlns:a16="http://schemas.microsoft.com/office/drawing/2014/main" id="{6A41B0BA-88B2-4297-A39F-44061A461C6B}"/>
                </a:ext>
              </a:extLst>
            </p:cNvPr>
            <p:cNvSpPr/>
            <p:nvPr/>
          </p:nvSpPr>
          <p:spPr>
            <a:xfrm>
              <a:off x="9465316" y="2220747"/>
              <a:ext cx="2571077" cy="7234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AF1B011-1F1C-4937-99DB-F6F031B50E1F}"/>
                </a:ext>
              </a:extLst>
            </p:cNvPr>
            <p:cNvSpPr/>
            <p:nvPr/>
          </p:nvSpPr>
          <p:spPr>
            <a:xfrm>
              <a:off x="5370931" y="2532719"/>
              <a:ext cx="3993979" cy="4115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8448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A5F23-E5C3-ECF2-84BA-F928597D49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E809CF-936B-5A34-F9F9-924D21FC4B65}"/>
              </a:ext>
            </a:extLst>
          </p:cNvPr>
          <p:cNvSpPr>
            <a:spLocks noGrp="1"/>
          </p:cNvSpPr>
          <p:nvPr>
            <p:ph idx="1"/>
          </p:nvPr>
        </p:nvSpPr>
        <p:spPr>
          <a:xfrm>
            <a:off x="664959" y="1536424"/>
            <a:ext cx="11327907" cy="5149048"/>
          </a:xfrm>
        </p:spPr>
        <p:txBody>
          <a:bodyPr anchor="ctr">
            <a:normAutofit/>
          </a:bodyPr>
          <a:lstStyle/>
          <a:p>
            <a:pPr marL="0" indent="0" algn="ctr">
              <a:buNone/>
              <a:defRPr/>
            </a:pPr>
            <a:r>
              <a:rPr lang="en-US" sz="3200" b="1" i="1" dirty="0">
                <a:solidFill>
                  <a:prstClr val="black"/>
                </a:solidFill>
              </a:rPr>
              <a:t>LOCAL ASSISTANCE ROAD PROGRAM (“LARP”)</a:t>
            </a:r>
          </a:p>
          <a:p>
            <a:pPr marL="0" indent="0" algn="ctr">
              <a:buNone/>
              <a:defRPr/>
            </a:pPr>
            <a:r>
              <a:rPr lang="en-US" sz="3200" b="1" i="1" dirty="0">
                <a:solidFill>
                  <a:prstClr val="black"/>
                </a:solidFill>
              </a:rPr>
              <a:t>a/k/a County Priority Projects Program (“CPPP”)</a:t>
            </a:r>
          </a:p>
          <a:p>
            <a:pPr marL="0" indent="0" algn="ctr">
              <a:buNone/>
              <a:defRPr/>
            </a:pPr>
            <a:endParaRPr lang="en-US" sz="3200" b="1" i="1" dirty="0">
              <a:solidFill>
                <a:prstClr val="black"/>
              </a:solidFill>
            </a:endParaRPr>
          </a:p>
          <a:p>
            <a:pPr marL="0" indent="0" algn="ctr">
              <a:buNone/>
              <a:defRPr/>
            </a:pPr>
            <a:r>
              <a:rPr lang="en-US" sz="4000" b="1" i="1" u="sng" dirty="0">
                <a:solidFill>
                  <a:prstClr val="black"/>
                </a:solidFill>
              </a:rPr>
              <a:t>OVERVIEW OF FY 26-27</a:t>
            </a:r>
          </a:p>
          <a:p>
            <a:pPr marL="0" indent="0" algn="ctr">
              <a:buNone/>
              <a:defRPr/>
            </a:pPr>
            <a:r>
              <a:rPr lang="en-US" sz="4000" b="1" i="1" u="sng" dirty="0">
                <a:solidFill>
                  <a:prstClr val="black"/>
                </a:solidFill>
              </a:rPr>
              <a:t>APPLICATION CYCLE</a:t>
            </a:r>
          </a:p>
          <a:p>
            <a:pPr marL="0" indent="0" algn="ctr">
              <a:buNone/>
              <a:defRPr/>
            </a:pPr>
            <a:endParaRPr lang="en-US" sz="3200" b="1" i="1" dirty="0">
              <a:solidFill>
                <a:prstClr val="black"/>
              </a:solidFill>
            </a:endParaRPr>
          </a:p>
          <a:p>
            <a:pPr marL="0" indent="0">
              <a:buNone/>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232CDC72-5057-6342-28D2-FE4B108A1A6D}"/>
              </a:ext>
            </a:extLst>
          </p:cNvPr>
          <p:cNvSpPr>
            <a:spLocks noGrp="1"/>
          </p:cNvSpPr>
          <p:nvPr>
            <p:ph type="title"/>
          </p:nvPr>
        </p:nvSpPr>
        <p:spPr>
          <a:xfrm>
            <a:off x="0" y="352927"/>
            <a:ext cx="12192000" cy="679040"/>
          </a:xfrm>
        </p:spPr>
        <p:txBody>
          <a:bodyPr>
            <a:normAutofit fontScale="90000"/>
          </a:bodyPr>
          <a:lstStyle/>
          <a:p>
            <a:r>
              <a:rPr lang="en-US" dirty="0"/>
              <a:t>LOCAL ASSISTANCE ROAD PROGRAM</a:t>
            </a:r>
          </a:p>
        </p:txBody>
      </p:sp>
    </p:spTree>
    <p:extLst>
      <p:ext uri="{BB962C8B-B14F-4D97-AF65-F5344CB8AC3E}">
        <p14:creationId xmlns:p14="http://schemas.microsoft.com/office/powerpoint/2010/main" val="2451467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FDCF4-EB37-DD91-A4EB-CA2E88B6EA2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7E58B3-63A7-6478-3EC1-22BCE7BF4044}"/>
              </a:ext>
            </a:extLst>
          </p:cNvPr>
          <p:cNvSpPr>
            <a:spLocks noGrp="1"/>
          </p:cNvSpPr>
          <p:nvPr>
            <p:ph idx="1"/>
          </p:nvPr>
        </p:nvSpPr>
        <p:spPr>
          <a:xfrm>
            <a:off x="497941" y="2027976"/>
            <a:ext cx="11561275" cy="4657496"/>
          </a:xfrm>
        </p:spPr>
        <p:txBody>
          <a:bodyPr anchor="ctr">
            <a:normAutofit fontScale="70000" lnSpcReduction="20000"/>
          </a:bodyPr>
          <a:lstStyle/>
          <a:p>
            <a:pPr marL="0" indent="0" algn="ctr">
              <a:buNone/>
              <a:defRPr/>
            </a:pPr>
            <a:endParaRPr lang="en-US" sz="3200" b="1" u="sng" dirty="0">
              <a:solidFill>
                <a:prstClr val="black"/>
              </a:solidFill>
            </a:endParaRPr>
          </a:p>
          <a:p>
            <a:pPr marL="0" indent="0" algn="ctr">
              <a:buNone/>
              <a:defRPr/>
            </a:pPr>
            <a:r>
              <a:rPr lang="en-US" sz="3200" b="1" u="sng" dirty="0">
                <a:solidFill>
                  <a:prstClr val="black"/>
                </a:solidFill>
              </a:rPr>
              <a:t>Modified requirements and guidelines for the CPPP/LARP Program set out in 25RS HB 546 </a:t>
            </a:r>
            <a:r>
              <a:rPr lang="en-US" sz="2400" u="sng" dirty="0">
                <a:solidFill>
                  <a:prstClr val="black"/>
                </a:solidFill>
              </a:rPr>
              <a:t>(codified in KRS 176.243):</a:t>
            </a:r>
            <a:endParaRPr lang="en-US" sz="2400" dirty="0">
              <a:solidFill>
                <a:prstClr val="black"/>
              </a:solidFill>
            </a:endParaRPr>
          </a:p>
          <a:p>
            <a:pPr marL="0" indent="0" algn="ctr">
              <a:buNone/>
              <a:defRPr/>
            </a:pPr>
            <a:endParaRPr lang="en-US" sz="3200" b="1" dirty="0">
              <a:solidFill>
                <a:prstClr val="black"/>
              </a:solidFill>
            </a:endParaRPr>
          </a:p>
          <a:p>
            <a:pPr>
              <a:buFontTx/>
              <a:buChar char="-"/>
              <a:defRPr/>
            </a:pPr>
            <a:r>
              <a:rPr lang="en-US" sz="2400" dirty="0">
                <a:solidFill>
                  <a:prstClr val="black"/>
                </a:solidFill>
              </a:rPr>
              <a:t>Limited to rehabilitation projects bringing road or street back to original condition.</a:t>
            </a:r>
          </a:p>
          <a:p>
            <a:pPr>
              <a:buFontTx/>
              <a:buChar char="-"/>
              <a:defRPr/>
            </a:pPr>
            <a:r>
              <a:rPr lang="en-US" sz="2400" dirty="0">
                <a:solidFill>
                  <a:prstClr val="black"/>
                </a:solidFill>
              </a:rPr>
              <a:t>Allowed maximum of $500,000 in funding per project.</a:t>
            </a:r>
          </a:p>
          <a:p>
            <a:pPr>
              <a:buFontTx/>
              <a:buChar char="-"/>
              <a:defRPr/>
            </a:pPr>
            <a:r>
              <a:rPr lang="en-US" sz="2400" dirty="0">
                <a:solidFill>
                  <a:prstClr val="black"/>
                </a:solidFill>
              </a:rPr>
              <a:t>Required one photograph for every 300 feet of the project.</a:t>
            </a:r>
          </a:p>
          <a:p>
            <a:pPr>
              <a:buFontTx/>
              <a:buChar char="-"/>
              <a:defRPr/>
            </a:pPr>
            <a:r>
              <a:rPr lang="en-US" sz="2400" dirty="0">
                <a:solidFill>
                  <a:prstClr val="black"/>
                </a:solidFill>
              </a:rPr>
              <a:t>Required development and use of new scoring matrix.</a:t>
            </a:r>
          </a:p>
          <a:p>
            <a:pPr>
              <a:buFontTx/>
              <a:buChar char="-"/>
              <a:defRPr/>
            </a:pPr>
            <a:r>
              <a:rPr lang="en-US" sz="2400" dirty="0">
                <a:solidFill>
                  <a:prstClr val="black"/>
                </a:solidFill>
              </a:rPr>
              <a:t>Required local match</a:t>
            </a:r>
          </a:p>
          <a:p>
            <a:pPr marL="0" indent="0">
              <a:buNone/>
              <a:defRPr/>
            </a:pPr>
            <a:endParaRPr lang="en-US" sz="2400" dirty="0">
              <a:solidFill>
                <a:prstClr val="black"/>
              </a:solidFill>
            </a:endParaRPr>
          </a:p>
          <a:p>
            <a:pPr marL="0" indent="0">
              <a:buNone/>
              <a:defRPr/>
            </a:pPr>
            <a:r>
              <a:rPr lang="en-US" sz="2400" b="1" u="sng" dirty="0">
                <a:solidFill>
                  <a:prstClr val="black"/>
                </a:solidFill>
              </a:rPr>
              <a:t>BREAKING NEWS:  </a:t>
            </a:r>
          </a:p>
          <a:p>
            <a:pPr>
              <a:buFontTx/>
              <a:buChar char="-"/>
              <a:defRPr/>
            </a:pPr>
            <a:r>
              <a:rPr lang="en-US" sz="2400" dirty="0">
                <a:solidFill>
                  <a:prstClr val="black"/>
                </a:solidFill>
              </a:rPr>
              <a:t>Chip/Seal roads may be submitted during the upcoming cycle and considered for funding. They must be rehabilitated to the original chip/seal condition. </a:t>
            </a:r>
          </a:p>
          <a:p>
            <a:pPr>
              <a:buFontTx/>
              <a:buChar char="-"/>
              <a:defRPr/>
            </a:pPr>
            <a:r>
              <a:rPr lang="en-US" sz="2400" dirty="0">
                <a:solidFill>
                  <a:prstClr val="black"/>
                </a:solidFill>
              </a:rPr>
              <a:t>Keep on eye on Legislative activity during the present session for any modifications to the parameters of the program.</a:t>
            </a:r>
          </a:p>
          <a:p>
            <a:pPr marL="0" indent="0">
              <a:buNone/>
              <a:defRPr/>
            </a:pPr>
            <a:endParaRPr lang="en-US" sz="2400" dirty="0">
              <a:solidFill>
                <a:prstClr val="black"/>
              </a:solidFill>
            </a:endParaRPr>
          </a:p>
          <a:p>
            <a:pPr marL="0" indent="0" algn="ctr">
              <a:buNone/>
              <a:defRPr/>
            </a:pPr>
            <a:endParaRPr lang="en-US" sz="3200" b="1" u="sng" dirty="0">
              <a:solidFill>
                <a:prstClr val="black"/>
              </a:solidFill>
            </a:endParaRPr>
          </a:p>
          <a:p>
            <a:pPr marL="0" indent="0" algn="ctr">
              <a:buNone/>
              <a:defRPr/>
            </a:pPr>
            <a:endParaRPr lang="en-US" sz="3200" b="1" i="1" u="sng" dirty="0">
              <a:solidFill>
                <a:prstClr val="black"/>
              </a:solidFill>
            </a:endParaRPr>
          </a:p>
          <a:p>
            <a:pPr marL="0" indent="0">
              <a:buNone/>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11B5BCF6-9323-7A24-1678-3C93E6D76BB0}"/>
              </a:ext>
            </a:extLst>
          </p:cNvPr>
          <p:cNvSpPr>
            <a:spLocks noGrp="1"/>
          </p:cNvSpPr>
          <p:nvPr>
            <p:ph type="title"/>
          </p:nvPr>
        </p:nvSpPr>
        <p:spPr>
          <a:xfrm>
            <a:off x="0" y="352927"/>
            <a:ext cx="12192000" cy="679040"/>
          </a:xfrm>
        </p:spPr>
        <p:txBody>
          <a:bodyPr>
            <a:normAutofit fontScale="90000"/>
          </a:bodyPr>
          <a:lstStyle/>
          <a:p>
            <a:r>
              <a:rPr lang="en-US" dirty="0"/>
              <a:t>LOCAL ASSISTANCE ROAD PROGRAM</a:t>
            </a:r>
          </a:p>
        </p:txBody>
      </p:sp>
    </p:spTree>
    <p:extLst>
      <p:ext uri="{BB962C8B-B14F-4D97-AF65-F5344CB8AC3E}">
        <p14:creationId xmlns:p14="http://schemas.microsoft.com/office/powerpoint/2010/main" val="13317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animEffect transition="in" filter="wipe(down)">
                                      <p:cBhvr>
                                        <p:cTn id="7" dur="580">
                                          <p:stCondLst>
                                            <p:cond delay="0"/>
                                          </p:stCondLst>
                                        </p:cTn>
                                        <p:tgtEl>
                                          <p:spTgt spid="2">
                                            <p:txEl>
                                              <p:pRg st="9" end="9"/>
                                            </p:txEl>
                                          </p:spTgt>
                                        </p:tgtEl>
                                      </p:cBhvr>
                                    </p:animEffect>
                                    <p:anim calcmode="lin" valueType="num">
                                      <p:cBhvr>
                                        <p:cTn id="8" dur="1822" tmFilter="0,0; 0.14,0.36; 0.43,0.73; 0.71,0.91; 1.0,1.0">
                                          <p:stCondLst>
                                            <p:cond delay="0"/>
                                          </p:stCondLst>
                                        </p:cTn>
                                        <p:tgtEl>
                                          <p:spTgt spid="2">
                                            <p:txEl>
                                              <p:pRg st="9" end="9"/>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9" end="9"/>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9" end="9"/>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9" end="9"/>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9" end="9"/>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9" end="9"/>
                                            </p:txEl>
                                          </p:spTgt>
                                        </p:tgtEl>
                                      </p:cBhvr>
                                      <p:to x="100000" y="60000"/>
                                    </p:animScale>
                                    <p:animScale>
                                      <p:cBhvr>
                                        <p:cTn id="14" dur="166" decel="50000">
                                          <p:stCondLst>
                                            <p:cond delay="676"/>
                                          </p:stCondLst>
                                        </p:cTn>
                                        <p:tgtEl>
                                          <p:spTgt spid="2">
                                            <p:txEl>
                                              <p:pRg st="9" end="9"/>
                                            </p:txEl>
                                          </p:spTgt>
                                        </p:tgtEl>
                                      </p:cBhvr>
                                      <p:to x="100000" y="100000"/>
                                    </p:animScale>
                                    <p:animScale>
                                      <p:cBhvr>
                                        <p:cTn id="15" dur="26">
                                          <p:stCondLst>
                                            <p:cond delay="1312"/>
                                          </p:stCondLst>
                                        </p:cTn>
                                        <p:tgtEl>
                                          <p:spTgt spid="2">
                                            <p:txEl>
                                              <p:pRg st="9" end="9"/>
                                            </p:txEl>
                                          </p:spTgt>
                                        </p:tgtEl>
                                      </p:cBhvr>
                                      <p:to x="100000" y="80000"/>
                                    </p:animScale>
                                    <p:animScale>
                                      <p:cBhvr>
                                        <p:cTn id="16" dur="166" decel="50000">
                                          <p:stCondLst>
                                            <p:cond delay="1338"/>
                                          </p:stCondLst>
                                        </p:cTn>
                                        <p:tgtEl>
                                          <p:spTgt spid="2">
                                            <p:txEl>
                                              <p:pRg st="9" end="9"/>
                                            </p:txEl>
                                          </p:spTgt>
                                        </p:tgtEl>
                                      </p:cBhvr>
                                      <p:to x="100000" y="100000"/>
                                    </p:animScale>
                                    <p:animScale>
                                      <p:cBhvr>
                                        <p:cTn id="17" dur="26">
                                          <p:stCondLst>
                                            <p:cond delay="1642"/>
                                          </p:stCondLst>
                                        </p:cTn>
                                        <p:tgtEl>
                                          <p:spTgt spid="2">
                                            <p:txEl>
                                              <p:pRg st="9" end="9"/>
                                            </p:txEl>
                                          </p:spTgt>
                                        </p:tgtEl>
                                      </p:cBhvr>
                                      <p:to x="100000" y="90000"/>
                                    </p:animScale>
                                    <p:animScale>
                                      <p:cBhvr>
                                        <p:cTn id="18" dur="166" decel="50000">
                                          <p:stCondLst>
                                            <p:cond delay="1668"/>
                                          </p:stCondLst>
                                        </p:cTn>
                                        <p:tgtEl>
                                          <p:spTgt spid="2">
                                            <p:txEl>
                                              <p:pRg st="9" end="9"/>
                                            </p:txEl>
                                          </p:spTgt>
                                        </p:tgtEl>
                                      </p:cBhvr>
                                      <p:to x="100000" y="100000"/>
                                    </p:animScale>
                                    <p:animScale>
                                      <p:cBhvr>
                                        <p:cTn id="19" dur="26">
                                          <p:stCondLst>
                                            <p:cond delay="1808"/>
                                          </p:stCondLst>
                                        </p:cTn>
                                        <p:tgtEl>
                                          <p:spTgt spid="2">
                                            <p:txEl>
                                              <p:pRg st="9" end="9"/>
                                            </p:txEl>
                                          </p:spTgt>
                                        </p:tgtEl>
                                      </p:cBhvr>
                                      <p:to x="100000" y="95000"/>
                                    </p:animScale>
                                    <p:animScale>
                                      <p:cBhvr>
                                        <p:cTn id="20" dur="166" decel="50000">
                                          <p:stCondLst>
                                            <p:cond delay="1834"/>
                                          </p:stCondLst>
                                        </p:cTn>
                                        <p:tgtEl>
                                          <p:spTgt spid="2">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36A5C4-BC73-2225-4205-C77B72E011A2}"/>
              </a:ext>
            </a:extLst>
          </p:cNvPr>
          <p:cNvPicPr>
            <a:picLocks noChangeAspect="1"/>
          </p:cNvPicPr>
          <p:nvPr/>
        </p:nvPicPr>
        <p:blipFill>
          <a:blip r:embed="rId2"/>
          <a:srcRect t="4380" b="6511"/>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1112004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6D46-3D4A-03F7-FBBA-89D2720B7DD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00B18-0478-C1FE-762A-F4505EF8380C}"/>
              </a:ext>
            </a:extLst>
          </p:cNvPr>
          <p:cNvSpPr>
            <a:spLocks noGrp="1"/>
          </p:cNvSpPr>
          <p:nvPr>
            <p:ph idx="1"/>
          </p:nvPr>
        </p:nvSpPr>
        <p:spPr>
          <a:xfrm>
            <a:off x="497941" y="2027976"/>
            <a:ext cx="11561275" cy="4657496"/>
          </a:xfrm>
        </p:spPr>
        <p:txBody>
          <a:bodyPr anchor="ctr">
            <a:normAutofit fontScale="25000" lnSpcReduction="20000"/>
          </a:bodyPr>
          <a:lstStyle/>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r>
              <a:rPr lang="en-US" sz="9800" dirty="0">
                <a:solidFill>
                  <a:prstClr val="black"/>
                </a:solidFill>
              </a:rPr>
              <a:t>The FY 26-27 Application Cycle began on June 1, 2025, ended on October 1, 2025, and resulted in the following:</a:t>
            </a:r>
          </a:p>
          <a:p>
            <a:pPr marL="0" indent="0">
              <a:buNone/>
              <a:defRPr/>
            </a:pPr>
            <a:endParaRPr lang="en-US" sz="9800" dirty="0">
              <a:solidFill>
                <a:prstClr val="black"/>
              </a:solidFill>
            </a:endParaRPr>
          </a:p>
          <a:p>
            <a:pPr marL="0" indent="0">
              <a:buNone/>
              <a:defRPr/>
            </a:pPr>
            <a:r>
              <a:rPr lang="en-US" sz="9800" dirty="0">
                <a:solidFill>
                  <a:prstClr val="black"/>
                </a:solidFill>
              </a:rPr>
              <a:t>Total Projects Submitted:		  			1223</a:t>
            </a:r>
          </a:p>
          <a:p>
            <a:pPr marL="0" indent="0">
              <a:buNone/>
              <a:defRPr/>
            </a:pPr>
            <a:r>
              <a:rPr lang="en-US" sz="9800" dirty="0">
                <a:solidFill>
                  <a:prstClr val="black"/>
                </a:solidFill>
              </a:rPr>
              <a:t>Total Project Cost Submitted:		  		$121,329,654.51</a:t>
            </a:r>
          </a:p>
          <a:p>
            <a:pPr marL="0" indent="0">
              <a:buNone/>
              <a:defRPr/>
            </a:pPr>
            <a:r>
              <a:rPr lang="en-US" sz="9800" dirty="0">
                <a:solidFill>
                  <a:prstClr val="black"/>
                </a:solidFill>
              </a:rPr>
              <a:t>Total Amount Requested (after match):		 	$102, 433,041.55</a:t>
            </a:r>
          </a:p>
          <a:p>
            <a:pPr marL="0" indent="0">
              <a:buNone/>
              <a:defRPr/>
            </a:pPr>
            <a:r>
              <a:rPr lang="en-US" sz="9800" dirty="0">
                <a:solidFill>
                  <a:prstClr val="black"/>
                </a:solidFill>
              </a:rPr>
              <a:t># of Counties Applied (116 represented):		108</a:t>
            </a:r>
          </a:p>
          <a:p>
            <a:pPr marL="0" indent="0">
              <a:buNone/>
              <a:defRPr/>
            </a:pPr>
            <a:r>
              <a:rPr lang="en-US" sz="9800" dirty="0">
                <a:solidFill>
                  <a:prstClr val="black"/>
                </a:solidFill>
              </a:rPr>
              <a:t># of Cities Applied:						106</a:t>
            </a:r>
          </a:p>
          <a:p>
            <a:pPr marL="0" indent="0">
              <a:buNone/>
              <a:defRPr/>
            </a:pPr>
            <a:endParaRPr lang="en-US" sz="9800" dirty="0">
              <a:solidFill>
                <a:prstClr val="black"/>
              </a:solidFill>
            </a:endParaRPr>
          </a:p>
          <a:p>
            <a:pPr marL="0" indent="0">
              <a:buNone/>
              <a:defRPr/>
            </a:pPr>
            <a:r>
              <a:rPr lang="en-US" sz="9800" dirty="0">
                <a:solidFill>
                  <a:prstClr val="black"/>
                </a:solidFill>
              </a:rPr>
              <a:t>Total length of road mileage:  1059.3 miles</a:t>
            </a: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buNone/>
              <a:defRPr/>
            </a:pPr>
            <a:r>
              <a:rPr lang="en-US" sz="2400" dirty="0">
                <a:solidFill>
                  <a:prstClr val="black"/>
                </a:solidFill>
              </a:rPr>
              <a:t>-</a:t>
            </a:r>
            <a:endParaRPr lang="en-US" sz="3200" b="1" dirty="0">
              <a:solidFill>
                <a:prstClr val="black"/>
              </a:solidFill>
            </a:endParaRPr>
          </a:p>
          <a:p>
            <a:pPr marL="0" indent="0" algn="ctr">
              <a:buNone/>
              <a:defRPr/>
            </a:pPr>
            <a:endParaRPr lang="en-US" sz="3200" b="1" i="1" dirty="0">
              <a:solidFill>
                <a:prstClr val="black"/>
              </a:solidFill>
            </a:endParaRPr>
          </a:p>
          <a:p>
            <a:pPr marL="0" indent="0">
              <a:buNone/>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86CA2D2F-EDED-B66C-3FD5-792A16D8EE7B}"/>
              </a:ext>
            </a:extLst>
          </p:cNvPr>
          <p:cNvSpPr>
            <a:spLocks noGrp="1"/>
          </p:cNvSpPr>
          <p:nvPr>
            <p:ph type="title"/>
          </p:nvPr>
        </p:nvSpPr>
        <p:spPr>
          <a:xfrm>
            <a:off x="0" y="352927"/>
            <a:ext cx="12192000" cy="679040"/>
          </a:xfrm>
        </p:spPr>
        <p:txBody>
          <a:bodyPr>
            <a:normAutofit fontScale="90000"/>
          </a:bodyPr>
          <a:lstStyle/>
          <a:p>
            <a:r>
              <a:rPr lang="en-US" dirty="0"/>
              <a:t>LOCAL ASSISTANCE ROAD PROGRAM</a:t>
            </a:r>
            <a:br>
              <a:rPr lang="en-US" dirty="0"/>
            </a:br>
            <a:r>
              <a:rPr lang="en-US" dirty="0"/>
              <a:t>FY 26-27 APPLICATION CYCLE SUMMARY</a:t>
            </a:r>
          </a:p>
        </p:txBody>
      </p:sp>
    </p:spTree>
    <p:extLst>
      <p:ext uri="{BB962C8B-B14F-4D97-AF65-F5344CB8AC3E}">
        <p14:creationId xmlns:p14="http://schemas.microsoft.com/office/powerpoint/2010/main" val="1601449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F1F31-4569-48FD-1E35-3D7D73DB01C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BF4FF4-923E-6210-B476-9E34FC2281FB}"/>
              </a:ext>
            </a:extLst>
          </p:cNvPr>
          <p:cNvSpPr>
            <a:spLocks noGrp="1"/>
          </p:cNvSpPr>
          <p:nvPr>
            <p:ph idx="1"/>
          </p:nvPr>
        </p:nvSpPr>
        <p:spPr>
          <a:xfrm>
            <a:off x="552091" y="1449238"/>
            <a:ext cx="11507125" cy="5236234"/>
          </a:xfrm>
        </p:spPr>
        <p:txBody>
          <a:bodyPr anchor="ctr">
            <a:normAutofit fontScale="25000" lnSpcReduction="20000"/>
          </a:bodyPr>
          <a:lstStyle/>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r>
              <a:rPr lang="en-US" sz="9800" dirty="0">
                <a:solidFill>
                  <a:prstClr val="black"/>
                </a:solidFill>
              </a:rPr>
              <a:t>Average Project Cost Submitted:			$99,206.59</a:t>
            </a:r>
          </a:p>
          <a:p>
            <a:pPr marL="0" indent="0">
              <a:buNone/>
              <a:defRPr/>
            </a:pPr>
            <a:r>
              <a:rPr lang="en-US" sz="9800" dirty="0">
                <a:solidFill>
                  <a:prstClr val="black"/>
                </a:solidFill>
              </a:rPr>
              <a:t>Average Amount Requested (after match):		$83,755.55	</a:t>
            </a:r>
          </a:p>
          <a:p>
            <a:pPr marL="0" indent="0">
              <a:buNone/>
              <a:defRPr/>
            </a:pPr>
            <a:r>
              <a:rPr lang="en-US" sz="9800" dirty="0">
                <a:solidFill>
                  <a:prstClr val="black"/>
                </a:solidFill>
              </a:rPr>
              <a:t>Total Funding for 8’s, 9’s and 10’s:		   $ 82,294,815.30						</a:t>
            </a:r>
          </a:p>
          <a:p>
            <a:pPr marL="0" indent="0">
              <a:buNone/>
              <a:defRPr/>
            </a:pPr>
            <a:r>
              <a:rPr lang="en-US" sz="9800" b="1" u="sng" dirty="0">
                <a:solidFill>
                  <a:srgbClr val="FF0000"/>
                </a:solidFill>
              </a:rPr>
              <a:t>PROJECT RANKINGS</a:t>
            </a:r>
            <a:r>
              <a:rPr lang="en-US" sz="9800" dirty="0">
                <a:solidFill>
                  <a:prstClr val="black"/>
                </a:solidFill>
              </a:rPr>
              <a:t>:</a:t>
            </a:r>
          </a:p>
          <a:p>
            <a:pPr marL="0" indent="0">
              <a:buNone/>
              <a:defRPr/>
            </a:pPr>
            <a:r>
              <a:rPr lang="en-US" sz="9800" dirty="0">
                <a:solidFill>
                  <a:prstClr val="black"/>
                </a:solidFill>
              </a:rPr>
              <a:t>10’s:		$36,322,401.11		30%</a:t>
            </a:r>
          </a:p>
          <a:p>
            <a:pPr marL="0" indent="0">
              <a:buNone/>
              <a:defRPr/>
            </a:pPr>
            <a:r>
              <a:rPr lang="en-US" sz="9800" dirty="0">
                <a:solidFill>
                  <a:prstClr val="black"/>
                </a:solidFill>
              </a:rPr>
              <a:t>  9’s:		$26,453,163.31		22%</a:t>
            </a:r>
          </a:p>
          <a:p>
            <a:pPr marL="0" indent="0">
              <a:buNone/>
              <a:defRPr/>
            </a:pPr>
            <a:r>
              <a:rPr lang="en-US" sz="9800" dirty="0">
                <a:solidFill>
                  <a:prstClr val="black"/>
                </a:solidFill>
              </a:rPr>
              <a:t>  8’s:		$19,519,260.88		16%</a:t>
            </a:r>
          </a:p>
          <a:p>
            <a:pPr marL="0" indent="0">
              <a:buNone/>
              <a:defRPr/>
            </a:pPr>
            <a:r>
              <a:rPr lang="en-US" sz="9800" dirty="0">
                <a:solidFill>
                  <a:prstClr val="black"/>
                </a:solidFill>
              </a:rPr>
              <a:t>  7’s:		$14,552,782.54		12%</a:t>
            </a:r>
          </a:p>
          <a:p>
            <a:pPr marL="0" indent="0">
              <a:buNone/>
              <a:defRPr/>
            </a:pPr>
            <a:r>
              <a:rPr lang="en-US" sz="9800" dirty="0">
                <a:solidFill>
                  <a:prstClr val="black"/>
                </a:solidFill>
              </a:rPr>
              <a:t>  6’s:		$  9,931,650.81		  8%</a:t>
            </a:r>
          </a:p>
          <a:p>
            <a:pPr marL="0" indent="0">
              <a:buNone/>
              <a:defRPr/>
            </a:pPr>
            <a:r>
              <a:rPr lang="en-US" sz="9800" dirty="0">
                <a:solidFill>
                  <a:prstClr val="black"/>
                </a:solidFill>
              </a:rPr>
              <a:t>  5’s or &lt;	$14,550,405.73		12%</a:t>
            </a:r>
          </a:p>
          <a:p>
            <a:pPr marL="0" indent="0">
              <a:buNone/>
              <a:defRPr/>
            </a:pPr>
            <a:endParaRPr lang="en-US" sz="98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buNone/>
              <a:defRPr/>
            </a:pPr>
            <a:r>
              <a:rPr lang="en-US" sz="2400" dirty="0">
                <a:solidFill>
                  <a:prstClr val="black"/>
                </a:solidFill>
              </a:rPr>
              <a:t>-</a:t>
            </a:r>
            <a:endParaRPr lang="en-US" sz="3200" b="1" dirty="0">
              <a:solidFill>
                <a:prstClr val="black"/>
              </a:solidFill>
            </a:endParaRPr>
          </a:p>
          <a:p>
            <a:pPr marL="0" indent="0" algn="ctr">
              <a:buNone/>
              <a:defRPr/>
            </a:pPr>
            <a:endParaRPr lang="en-US" sz="3200" b="1" i="1" dirty="0">
              <a:solidFill>
                <a:prstClr val="black"/>
              </a:solidFill>
            </a:endParaRPr>
          </a:p>
          <a:p>
            <a:pPr marL="0" indent="0">
              <a:buNone/>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BA13753A-64FF-37C3-E99F-902BF096B7C5}"/>
              </a:ext>
            </a:extLst>
          </p:cNvPr>
          <p:cNvSpPr>
            <a:spLocks noGrp="1"/>
          </p:cNvSpPr>
          <p:nvPr>
            <p:ph type="title"/>
          </p:nvPr>
        </p:nvSpPr>
        <p:spPr>
          <a:xfrm>
            <a:off x="0" y="352927"/>
            <a:ext cx="12192000" cy="679040"/>
          </a:xfrm>
        </p:spPr>
        <p:txBody>
          <a:bodyPr>
            <a:normAutofit fontScale="90000"/>
          </a:bodyPr>
          <a:lstStyle/>
          <a:p>
            <a:r>
              <a:rPr lang="en-US" dirty="0"/>
              <a:t>LOCAL ASSISTANCE ROAD PROGRAM</a:t>
            </a:r>
            <a:br>
              <a:rPr lang="en-US" dirty="0"/>
            </a:br>
            <a:r>
              <a:rPr lang="en-US" dirty="0"/>
              <a:t>FY 26-27 APPLICATION CYCLE SUMMARY</a:t>
            </a:r>
          </a:p>
        </p:txBody>
      </p:sp>
    </p:spTree>
    <p:extLst>
      <p:ext uri="{BB962C8B-B14F-4D97-AF65-F5344CB8AC3E}">
        <p14:creationId xmlns:p14="http://schemas.microsoft.com/office/powerpoint/2010/main" val="55590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CB9D4-B9AB-AC01-530F-954ABE1CA7A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03717E-7F87-B03C-760E-9B55F75FB470}"/>
              </a:ext>
            </a:extLst>
          </p:cNvPr>
          <p:cNvSpPr>
            <a:spLocks noGrp="1"/>
          </p:cNvSpPr>
          <p:nvPr>
            <p:ph idx="1"/>
          </p:nvPr>
        </p:nvSpPr>
        <p:spPr>
          <a:xfrm>
            <a:off x="479382" y="1805201"/>
            <a:ext cx="11483319" cy="4351338"/>
          </a:xfrm>
        </p:spPr>
        <p:txBody>
          <a:bodyPr>
            <a:normAutofit/>
          </a:bodyPr>
          <a:lstStyle/>
          <a:p>
            <a:pPr marL="0" marR="0" indent="0">
              <a:spcBef>
                <a:spcPts val="0"/>
              </a:spcBef>
              <a:spcAft>
                <a:spcPts val="0"/>
              </a:spcAft>
              <a:buNone/>
            </a:pPr>
            <a:br>
              <a:rPr lang="en-US" sz="2400" dirty="0">
                <a:effectLst/>
                <a:ea typeface="Calibri" panose="020F0502020204030204" pitchFamily="34" charset="0"/>
              </a:rPr>
            </a:br>
            <a:r>
              <a:rPr lang="en-US" sz="2400" b="1" u="sng" dirty="0">
                <a:ea typeface="Calibri" panose="020F0502020204030204" pitchFamily="34" charset="0"/>
              </a:rPr>
              <a:t>House Joint Resolution (“HJR”) 76 filed 3/3/2026 - </a:t>
            </a:r>
          </a:p>
          <a:p>
            <a:pPr marL="0" marR="0" indent="0">
              <a:spcBef>
                <a:spcPts val="0"/>
              </a:spcBef>
              <a:spcAft>
                <a:spcPts val="0"/>
              </a:spcAft>
              <a:buNone/>
            </a:pPr>
            <a:endParaRPr lang="en-US" sz="2400" dirty="0">
              <a:ea typeface="Calibri" panose="020F0502020204030204" pitchFamily="34" charset="0"/>
            </a:endParaRPr>
          </a:p>
          <a:p>
            <a:pPr marL="0" marR="0" indent="0">
              <a:spcBef>
                <a:spcPts val="0"/>
              </a:spcBef>
              <a:spcAft>
                <a:spcPts val="0"/>
              </a:spcAft>
              <a:buNone/>
            </a:pPr>
            <a:r>
              <a:rPr lang="en-US" sz="2400" dirty="0">
                <a:ea typeface="Calibri" panose="020F0502020204030204" pitchFamily="34" charset="0"/>
              </a:rPr>
              <a:t>Lists projects for the Local Assistance Road Program (“LARP”) - Totaling:   </a:t>
            </a:r>
            <a:r>
              <a:rPr lang="en-US" sz="2400" b="1" u="sng" dirty="0">
                <a:ea typeface="Calibri" panose="020F0502020204030204" pitchFamily="34" charset="0"/>
              </a:rPr>
              <a:t>$68,130,000.00</a:t>
            </a:r>
          </a:p>
          <a:p>
            <a:pPr marL="0" marR="0" indent="0">
              <a:spcBef>
                <a:spcPts val="0"/>
              </a:spcBef>
              <a:spcAft>
                <a:spcPts val="0"/>
              </a:spcAft>
              <a:buNone/>
            </a:pPr>
            <a:endParaRPr lang="en-US" sz="2400" b="1" u="sng" dirty="0">
              <a:ea typeface="Calibri" panose="020F0502020204030204" pitchFamily="34" charset="0"/>
            </a:endParaRPr>
          </a:p>
          <a:p>
            <a:pPr marL="0" marR="0" indent="0">
              <a:spcBef>
                <a:spcPts val="0"/>
              </a:spcBef>
              <a:spcAft>
                <a:spcPts val="0"/>
              </a:spcAft>
              <a:buNone/>
            </a:pPr>
            <a:r>
              <a:rPr lang="en-US" sz="2400" b="1" u="sng" dirty="0">
                <a:ea typeface="Calibri" panose="020F0502020204030204" pitchFamily="34" charset="0"/>
              </a:rPr>
              <a:t>Remember</a:t>
            </a:r>
            <a:r>
              <a:rPr lang="en-US" sz="2400" dirty="0">
                <a:ea typeface="Calibri" panose="020F0502020204030204" pitchFamily="34" charset="0"/>
              </a:rPr>
              <a:t>:  HJR 76 must go through committee, and the House and Senate approvals before it is final.</a:t>
            </a:r>
          </a:p>
          <a:p>
            <a:pPr marL="0" marR="0" indent="0">
              <a:spcBef>
                <a:spcPts val="0"/>
              </a:spcBef>
              <a:spcAft>
                <a:spcPts val="0"/>
              </a:spcAft>
              <a:buNone/>
            </a:pPr>
            <a:endParaRPr lang="en-US" sz="2400" b="1" u="sng" dirty="0">
              <a:ea typeface="Calibri" panose="020F0502020204030204" pitchFamily="34" charset="0"/>
            </a:endParaRPr>
          </a:p>
          <a:p>
            <a:pPr marL="0" indent="0">
              <a:spcBef>
                <a:spcPts val="0"/>
              </a:spcBef>
              <a:buNone/>
            </a:pPr>
            <a:r>
              <a:rPr lang="en-US" sz="2400" u="sng" dirty="0">
                <a:hlinkClick r:id="rId3"/>
              </a:rPr>
              <a:t>https://apps.legislature.ky.gov/record/26rs/budget/HJ76/orig_bill.pdf.pdf</a:t>
            </a:r>
            <a:endParaRPr lang="en-US" sz="2400" dirty="0"/>
          </a:p>
          <a:p>
            <a:pPr marL="0" marR="0" indent="0">
              <a:spcBef>
                <a:spcPts val="0"/>
              </a:spcBef>
              <a:spcAft>
                <a:spcPts val="0"/>
              </a:spcAft>
              <a:buNone/>
            </a:pPr>
            <a:endParaRPr lang="en-US" sz="2400" b="1" u="sng" dirty="0">
              <a:ea typeface="Calibri" panose="020F0502020204030204" pitchFamily="34" charset="0"/>
            </a:endParaRPr>
          </a:p>
        </p:txBody>
      </p:sp>
      <p:sp>
        <p:nvSpPr>
          <p:cNvPr id="3" name="Title 2">
            <a:extLst>
              <a:ext uri="{FF2B5EF4-FFF2-40B4-BE49-F238E27FC236}">
                <a16:creationId xmlns:a16="http://schemas.microsoft.com/office/drawing/2014/main" id="{547D9824-A274-A6B6-1837-AFFE748BD550}"/>
              </a:ext>
            </a:extLst>
          </p:cNvPr>
          <p:cNvSpPr>
            <a:spLocks noGrp="1"/>
          </p:cNvSpPr>
          <p:nvPr>
            <p:ph type="title"/>
          </p:nvPr>
        </p:nvSpPr>
        <p:spPr/>
        <p:txBody>
          <a:bodyPr>
            <a:normAutofit/>
          </a:bodyPr>
          <a:lstStyle/>
          <a:p>
            <a:r>
              <a:rPr lang="en-US" b="1" dirty="0">
                <a:latin typeface="+mn-lt"/>
              </a:rPr>
              <a:t>LEGISLATION PENDING</a:t>
            </a:r>
            <a:endParaRPr lang="en-US" dirty="0"/>
          </a:p>
        </p:txBody>
      </p:sp>
    </p:spTree>
    <p:extLst>
      <p:ext uri="{BB962C8B-B14F-4D97-AF65-F5344CB8AC3E}">
        <p14:creationId xmlns:p14="http://schemas.microsoft.com/office/powerpoint/2010/main" val="591278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1">
            <a:extLst>
              <a:ext uri="{FF2B5EF4-FFF2-40B4-BE49-F238E27FC236}">
                <a16:creationId xmlns:a16="http://schemas.microsoft.com/office/drawing/2014/main" id="{D03B1850-1503-C233-8C39-A8D8D617AABC}"/>
              </a:ext>
            </a:extLst>
          </p:cNvPr>
          <p:cNvGraphicFramePr>
            <a:graphicFrameLocks noGrp="1"/>
          </p:cNvGraphicFramePr>
          <p:nvPr>
            <p:ph idx="1"/>
          </p:nvPr>
        </p:nvGraphicFramePr>
        <p:xfrm>
          <a:off x="2533650" y="1717675"/>
          <a:ext cx="73152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D16511F0-D6C0-49F1-AECE-448617298C56}"/>
              </a:ext>
            </a:extLst>
          </p:cNvPr>
          <p:cNvSpPr>
            <a:spLocks noGrp="1"/>
          </p:cNvSpPr>
          <p:nvPr>
            <p:ph type="title"/>
          </p:nvPr>
        </p:nvSpPr>
        <p:spPr/>
        <p:txBody>
          <a:bodyPr vert="horz" lIns="91440" tIns="45720" rIns="91440" bIns="45720" rtlCol="0" anchor="ctr">
            <a:normAutofit fontScale="90000"/>
          </a:bodyPr>
          <a:lstStyle/>
          <a:p>
            <a:r>
              <a:rPr lang="en-US" sz="3400" b="1" kern="1200" dirty="0">
                <a:solidFill>
                  <a:srgbClr val="FFFFFF"/>
                </a:solidFill>
                <a:latin typeface="+mj-lt"/>
                <a:ea typeface="+mj-ea"/>
                <a:cs typeface="+mj-cs"/>
              </a:rPr>
              <a:t>FUNDING PROGRAMS </a:t>
            </a:r>
            <a:r>
              <a:rPr lang="en-US" sz="3400" b="1" dirty="0">
                <a:solidFill>
                  <a:srgbClr val="FFFFFF"/>
                </a:solidFill>
                <a:latin typeface="+mj-lt"/>
                <a:cs typeface="+mj-cs"/>
              </a:rPr>
              <a:t>ADMINISTERED BY</a:t>
            </a:r>
            <a:br>
              <a:rPr lang="en-US" sz="3400" b="1" kern="1200" dirty="0">
                <a:solidFill>
                  <a:srgbClr val="FFFFFF"/>
                </a:solidFill>
                <a:latin typeface="+mj-lt"/>
                <a:ea typeface="+mj-ea"/>
                <a:cs typeface="+mj-cs"/>
              </a:rPr>
            </a:br>
            <a:r>
              <a:rPr lang="en-US" sz="3400" b="1" kern="1200" dirty="0">
                <a:solidFill>
                  <a:srgbClr val="FFFFFF"/>
                </a:solidFill>
                <a:latin typeface="+mj-lt"/>
                <a:ea typeface="+mj-ea"/>
                <a:cs typeface="+mj-cs"/>
              </a:rPr>
              <a:t> THE DEPARTMENT OF RURAL AND MUNICIPAL AID (“DRMA”) </a:t>
            </a:r>
            <a:br>
              <a:rPr lang="en-US" sz="3400" b="1" kern="1200" dirty="0">
                <a:solidFill>
                  <a:srgbClr val="FFFFFF"/>
                </a:solidFill>
                <a:latin typeface="+mj-lt"/>
                <a:ea typeface="+mj-ea"/>
                <a:cs typeface="+mj-cs"/>
              </a:rPr>
            </a:br>
            <a:endParaRPr lang="en-US" sz="3400" kern="1200" dirty="0">
              <a:solidFill>
                <a:srgbClr val="FFFFFF"/>
              </a:solidFill>
              <a:latin typeface="+mj-lt"/>
              <a:ea typeface="+mj-ea"/>
              <a:cs typeface="+mj-cs"/>
            </a:endParaRPr>
          </a:p>
        </p:txBody>
      </p:sp>
    </p:spTree>
    <p:extLst>
      <p:ext uri="{BB962C8B-B14F-4D97-AF65-F5344CB8AC3E}">
        <p14:creationId xmlns:p14="http://schemas.microsoft.com/office/powerpoint/2010/main" val="1798139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6511F0-D6C0-49F1-AECE-448617298C56}"/>
              </a:ext>
            </a:extLst>
          </p:cNvPr>
          <p:cNvSpPr>
            <a:spLocks noGrp="1"/>
          </p:cNvSpPr>
          <p:nvPr>
            <p:ph type="title"/>
          </p:nvPr>
        </p:nvSpPr>
        <p:spPr>
          <a:xfrm>
            <a:off x="876693" y="149291"/>
            <a:ext cx="9601585" cy="1073019"/>
          </a:xfrm>
        </p:spPr>
        <p:txBody>
          <a:bodyPr vert="horz" lIns="91440" tIns="45720" rIns="91440" bIns="45720" rtlCol="0" anchor="b">
            <a:normAutofit/>
          </a:bodyPr>
          <a:lstStyle/>
          <a:p>
            <a:r>
              <a:rPr lang="en-US" sz="3200" b="1" kern="1200" dirty="0">
                <a:solidFill>
                  <a:schemeClr val="accent3">
                    <a:lumMod val="20000"/>
                    <a:lumOff val="80000"/>
                  </a:schemeClr>
                </a:solidFill>
                <a:latin typeface="+mj-lt"/>
                <a:ea typeface="+mj-ea"/>
                <a:cs typeface="+mj-cs"/>
              </a:rPr>
              <a:t>HIGHWAY CONTINGENCY FUNDING – FD-39</a:t>
            </a:r>
            <a:br>
              <a:rPr lang="en-US" sz="3200" b="1" kern="1200" dirty="0">
                <a:solidFill>
                  <a:schemeClr val="accent3">
                    <a:lumMod val="20000"/>
                    <a:lumOff val="80000"/>
                  </a:schemeClr>
                </a:solidFill>
                <a:latin typeface="+mj-lt"/>
                <a:ea typeface="+mj-ea"/>
                <a:cs typeface="+mj-cs"/>
              </a:rPr>
            </a:br>
            <a:endParaRPr lang="en-US" sz="3200" kern="1200" dirty="0">
              <a:solidFill>
                <a:schemeClr val="accent3">
                  <a:lumMod val="20000"/>
                  <a:lumOff val="80000"/>
                </a:schemeClr>
              </a:solidFill>
              <a:latin typeface="+mj-lt"/>
              <a:ea typeface="+mj-ea"/>
              <a:cs typeface="+mj-cs"/>
            </a:endParaRPr>
          </a:p>
        </p:txBody>
      </p:sp>
      <p:graphicFrame>
        <p:nvGraphicFramePr>
          <p:cNvPr id="5" name="Diagram 4">
            <a:extLst>
              <a:ext uri="{FF2B5EF4-FFF2-40B4-BE49-F238E27FC236}">
                <a16:creationId xmlns:a16="http://schemas.microsoft.com/office/drawing/2014/main" id="{390E9546-E7E4-CCA4-49D2-2F6B0F0A1D37}"/>
              </a:ext>
            </a:extLst>
          </p:cNvPr>
          <p:cNvGraphicFramePr/>
          <p:nvPr>
            <p:extLst>
              <p:ext uri="{D42A27DB-BD31-4B8C-83A1-F6EECF244321}">
                <p14:modId xmlns:p14="http://schemas.microsoft.com/office/powerpoint/2010/main" val="3118386405"/>
              </p:ext>
            </p:extLst>
          </p:nvPr>
        </p:nvGraphicFramePr>
        <p:xfrm>
          <a:off x="876691" y="1862356"/>
          <a:ext cx="9508879" cy="4412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a:extLst>
              <a:ext uri="{FF2B5EF4-FFF2-40B4-BE49-F238E27FC236}">
                <a16:creationId xmlns:a16="http://schemas.microsoft.com/office/drawing/2014/main" id="{0772CBA4-FC4F-4B03-9736-1BB3839DD3E9}"/>
              </a:ext>
            </a:extLst>
          </p:cNvPr>
          <p:cNvPicPr>
            <a:picLocks noGrp="1" noChangeAspect="1" noChangeArrowheads="1"/>
          </p:cNvPicPr>
          <p:nvPr>
            <p:ph idx="1"/>
          </p:nvPr>
        </p:nvPicPr>
        <p:blipFill>
          <a:blip r:embed="rId7" cstate="print">
            <a:extLst>
              <a:ext uri="{28A0092B-C50C-407E-A947-70E740481C1C}">
                <a14:useLocalDpi xmlns:a14="http://schemas.microsoft.com/office/drawing/2010/main" val="0"/>
              </a:ext>
            </a:extLst>
          </a:blip>
          <a:stretch>
            <a:fillRect/>
          </a:stretch>
        </p:blipFill>
        <p:spPr bwMode="auto">
          <a:xfrm>
            <a:off x="8405769" y="5134062"/>
            <a:ext cx="3129093" cy="1574647"/>
          </a:xfrm>
          <a:prstGeom prst="rect">
            <a:avLst/>
          </a:prstGeom>
          <a:noFill/>
          <a:extLst>
            <a:ext uri="{909E8E84-426E-40DD-AFC4-6F175D3DCCD1}">
              <a14:hiddenFill xmlns:a14="http://schemas.microsoft.com/office/drawing/2010/main">
                <a:solidFill>
                  <a:srgbClr val="FFFFFF"/>
                </a:solidFill>
              </a14:hiddenFill>
            </a:ext>
          </a:extLst>
        </p:spPr>
      </p:pic>
      <p:sp>
        <p:nvSpPr>
          <p:cNvPr id="6" name="Thought Bubble: Cloud 5">
            <a:extLst>
              <a:ext uri="{FF2B5EF4-FFF2-40B4-BE49-F238E27FC236}">
                <a16:creationId xmlns:a16="http://schemas.microsoft.com/office/drawing/2014/main" id="{AF6F5BF9-9699-E7CE-6E06-DEA9E895F3B3}"/>
              </a:ext>
            </a:extLst>
          </p:cNvPr>
          <p:cNvSpPr/>
          <p:nvPr/>
        </p:nvSpPr>
        <p:spPr>
          <a:xfrm>
            <a:off x="5343787" y="1921079"/>
            <a:ext cx="1308683" cy="1585771"/>
          </a:xfrm>
          <a:prstGeom prst="cloudCallou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FORMTC 20-42</a:t>
            </a:r>
          </a:p>
        </p:txBody>
      </p:sp>
    </p:spTree>
    <p:extLst>
      <p:ext uri="{BB962C8B-B14F-4D97-AF65-F5344CB8AC3E}">
        <p14:creationId xmlns:p14="http://schemas.microsoft.com/office/powerpoint/2010/main" val="555811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81495-8DF3-C3AB-F30B-A74C239903E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056FEF-EEBF-BA9E-AD9C-36C1DC36DB4E}"/>
              </a:ext>
            </a:extLst>
          </p:cNvPr>
          <p:cNvSpPr>
            <a:spLocks noGrp="1"/>
          </p:cNvSpPr>
          <p:nvPr>
            <p:ph idx="1"/>
          </p:nvPr>
        </p:nvSpPr>
        <p:spPr>
          <a:xfrm>
            <a:off x="845128" y="3796145"/>
            <a:ext cx="11082074" cy="1911928"/>
          </a:xfrm>
        </p:spPr>
        <p:txBody>
          <a:bodyPr anchor="ctr">
            <a:normAutofit fontScale="25000" lnSpcReduction="20000"/>
          </a:bodyPr>
          <a:lstStyle/>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lgn="ctr">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a:defRPr/>
            </a:pPr>
            <a:endParaRPr lang="en-US" sz="9800" dirty="0">
              <a:solidFill>
                <a:prstClr val="black"/>
              </a:solidFill>
            </a:endParaRPr>
          </a:p>
          <a:p>
            <a:pPr>
              <a:defRPr/>
            </a:pPr>
            <a:endParaRPr lang="en-US" sz="9800" dirty="0">
              <a:solidFill>
                <a:prstClr val="black"/>
              </a:solidFill>
            </a:endParaRPr>
          </a:p>
          <a:p>
            <a:pPr marL="0" indent="0">
              <a:buNone/>
              <a:defRPr/>
            </a:pPr>
            <a:endParaRPr lang="en-US" sz="9800" dirty="0">
              <a:solidFill>
                <a:prstClr val="black"/>
              </a:solidFill>
            </a:endParaRPr>
          </a:p>
          <a:p>
            <a:pPr>
              <a:defRPr/>
            </a:pPr>
            <a:r>
              <a:rPr lang="en-US" sz="9600" b="1" u="sng" dirty="0">
                <a:solidFill>
                  <a:prstClr val="black"/>
                </a:solidFill>
              </a:rPr>
              <a:t>FY 2025 &amp; FY 2026 - $25 million authorized for each year</a:t>
            </a:r>
          </a:p>
          <a:p>
            <a:pPr>
              <a:defRPr/>
            </a:pPr>
            <a:r>
              <a:rPr lang="en-US" sz="9600" dirty="0">
                <a:solidFill>
                  <a:prstClr val="black"/>
                </a:solidFill>
              </a:rPr>
              <a:t>         </a:t>
            </a:r>
            <a:r>
              <a:rPr lang="en-US" sz="9600" b="1" u="sng" dirty="0">
                <a:solidFill>
                  <a:prstClr val="black"/>
                </a:solidFill>
              </a:rPr>
              <a:t>Awarded</a:t>
            </a:r>
            <a:r>
              <a:rPr lang="en-US" sz="9600" b="1" dirty="0">
                <a:solidFill>
                  <a:prstClr val="black"/>
                </a:solidFill>
              </a:rPr>
              <a:t>:</a:t>
            </a:r>
            <a:endParaRPr lang="en-US" sz="9600" dirty="0">
              <a:solidFill>
                <a:prstClr val="black"/>
              </a:solidFill>
            </a:endParaRPr>
          </a:p>
          <a:p>
            <a:pPr>
              <a:defRPr/>
            </a:pPr>
            <a:r>
              <a:rPr lang="en-US" sz="9600" dirty="0">
                <a:solidFill>
                  <a:prstClr val="black"/>
                </a:solidFill>
              </a:rPr>
              <a:t>	- </a:t>
            </a:r>
            <a:r>
              <a:rPr lang="en-US" sz="9600" u="sng" dirty="0">
                <a:solidFill>
                  <a:prstClr val="black"/>
                </a:solidFill>
              </a:rPr>
              <a:t>FY 2025</a:t>
            </a:r>
            <a:r>
              <a:rPr lang="en-US" sz="9600" dirty="0">
                <a:solidFill>
                  <a:prstClr val="black"/>
                </a:solidFill>
              </a:rPr>
              <a:t>:  Phase I, II, and III:</a:t>
            </a:r>
          </a:p>
          <a:p>
            <a:pPr>
              <a:defRPr/>
            </a:pPr>
            <a:r>
              <a:rPr lang="en-US" sz="9600" dirty="0">
                <a:solidFill>
                  <a:prstClr val="black"/>
                </a:solidFill>
              </a:rPr>
              <a:t>		i. 58 Bridges funded: 40 replacement projects &amp;</a:t>
            </a:r>
          </a:p>
          <a:p>
            <a:pPr>
              <a:defRPr/>
            </a:pPr>
            <a:r>
              <a:rPr lang="en-US" sz="9600" dirty="0">
                <a:solidFill>
                  <a:prstClr val="black"/>
                </a:solidFill>
              </a:rPr>
              <a:t>			18 repair/preservation projects</a:t>
            </a:r>
          </a:p>
          <a:p>
            <a:pPr>
              <a:defRPr/>
            </a:pPr>
            <a:r>
              <a:rPr lang="en-US" sz="9600" dirty="0">
                <a:solidFill>
                  <a:prstClr val="black"/>
                </a:solidFill>
              </a:rPr>
              <a:t>		ii. Total funding authorized in FY 2025  - $24,988,014</a:t>
            </a:r>
          </a:p>
          <a:p>
            <a:pPr>
              <a:defRPr/>
            </a:pPr>
            <a:r>
              <a:rPr lang="en-US" sz="9600" dirty="0">
                <a:solidFill>
                  <a:prstClr val="black"/>
                </a:solidFill>
              </a:rPr>
              <a:t>       </a:t>
            </a:r>
          </a:p>
          <a:p>
            <a:pPr lvl="1">
              <a:defRPr/>
            </a:pPr>
            <a:r>
              <a:rPr lang="en-US" sz="9200" dirty="0">
                <a:solidFill>
                  <a:prstClr val="black"/>
                </a:solidFill>
              </a:rPr>
              <a:t>  - </a:t>
            </a:r>
            <a:r>
              <a:rPr lang="en-US" sz="8800" u="sng" dirty="0">
                <a:solidFill>
                  <a:prstClr val="black"/>
                </a:solidFill>
              </a:rPr>
              <a:t>FY 2026</a:t>
            </a:r>
            <a:r>
              <a:rPr lang="en-US" sz="8800" dirty="0">
                <a:solidFill>
                  <a:prstClr val="black"/>
                </a:solidFill>
              </a:rPr>
              <a:t>:  Phase IV, V, &amp; VI:</a:t>
            </a:r>
          </a:p>
          <a:p>
            <a:pPr>
              <a:defRPr/>
            </a:pPr>
            <a:r>
              <a:rPr lang="en-US" sz="9200" dirty="0">
                <a:solidFill>
                  <a:prstClr val="black"/>
                </a:solidFill>
              </a:rPr>
              <a:t>                    i. 39 Bridges funded: 31 replacement projects &amp;</a:t>
            </a:r>
          </a:p>
          <a:p>
            <a:pPr marL="2743200" lvl="6" indent="0">
              <a:buNone/>
              <a:defRPr/>
            </a:pPr>
            <a:r>
              <a:rPr lang="en-US" sz="9600" dirty="0">
                <a:solidFill>
                  <a:prstClr val="black"/>
                </a:solidFill>
                <a:latin typeface="Arial" panose="020B0604020202020204" pitchFamily="34" charset="0"/>
                <a:cs typeface="Arial" panose="020B0604020202020204" pitchFamily="34" charset="0"/>
              </a:rPr>
              <a:t>8 repair/preservation projects</a:t>
            </a:r>
          </a:p>
          <a:p>
            <a:pPr>
              <a:defRPr/>
            </a:pPr>
            <a:r>
              <a:rPr lang="en-US" sz="9200" dirty="0">
                <a:solidFill>
                  <a:prstClr val="black"/>
                </a:solidFill>
              </a:rPr>
              <a:t>                    ii. Total funding authorized - $20,201,692.40</a:t>
            </a:r>
          </a:p>
          <a:p>
            <a:pPr>
              <a:defRPr/>
            </a:pPr>
            <a:endParaRPr lang="en-US" sz="9200" dirty="0">
              <a:solidFill>
                <a:prstClr val="black"/>
              </a:solidFill>
            </a:endParaRPr>
          </a:p>
          <a:p>
            <a:pPr lvl="1">
              <a:defRPr/>
            </a:pPr>
            <a:r>
              <a:rPr lang="en-US" sz="8000" b="1" u="sng" dirty="0">
                <a:solidFill>
                  <a:prstClr val="black"/>
                </a:solidFill>
              </a:rPr>
              <a:t>TOTAL FUNDING REMAINING</a:t>
            </a:r>
            <a:r>
              <a:rPr lang="en-US" sz="8000" b="1" dirty="0">
                <a:solidFill>
                  <a:prstClr val="black"/>
                </a:solidFill>
              </a:rPr>
              <a:t>:   </a:t>
            </a:r>
            <a:r>
              <a:rPr lang="en-US" sz="9600" b="1" dirty="0">
                <a:solidFill>
                  <a:prstClr val="black"/>
                </a:solidFill>
              </a:rPr>
              <a:t>$4,810,293.60</a:t>
            </a:r>
          </a:p>
          <a:p>
            <a:pPr marL="0" indent="0">
              <a:buNone/>
              <a:defRPr/>
            </a:pPr>
            <a:endParaRPr lang="en-US" sz="9800" dirty="0">
              <a:solidFill>
                <a:prstClr val="black"/>
              </a:solidFill>
            </a:endParaRPr>
          </a:p>
          <a:p>
            <a:pPr>
              <a:defRPr/>
            </a:pPr>
            <a:endParaRPr lang="en-US" sz="9800" dirty="0">
              <a:solidFill>
                <a:prstClr val="black"/>
              </a:solidFill>
            </a:endParaRPr>
          </a:p>
          <a:p>
            <a:pPr>
              <a:defRPr/>
            </a:pPr>
            <a:endParaRPr lang="en-US" sz="8000" dirty="0">
              <a:solidFill>
                <a:prstClr val="black"/>
              </a:solidFill>
            </a:endParaRPr>
          </a:p>
          <a:p>
            <a:pPr marL="0" indent="0">
              <a:buNone/>
              <a:defRPr/>
            </a:pPr>
            <a:endParaRPr lang="en-US" sz="8000" dirty="0">
              <a:solidFill>
                <a:prstClr val="black"/>
              </a:solidFill>
            </a:endParaRPr>
          </a:p>
          <a:p>
            <a:pPr marL="0" indent="0">
              <a:buNone/>
              <a:defRPr/>
            </a:pPr>
            <a:endParaRPr lang="en-US" sz="9800" dirty="0">
              <a:solidFill>
                <a:prstClr val="black"/>
              </a:solidFill>
            </a:endParaRPr>
          </a:p>
          <a:p>
            <a:pPr marL="0" indent="0">
              <a:buNone/>
              <a:defRPr/>
            </a:pPr>
            <a:endParaRPr lang="en-US" sz="98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buNone/>
              <a:defRPr/>
            </a:pPr>
            <a:endParaRPr lang="en-US" sz="3200"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lgn="ctr">
              <a:buNone/>
              <a:defRPr/>
            </a:pPr>
            <a:endParaRPr lang="en-US" sz="3200" b="1" dirty="0">
              <a:solidFill>
                <a:prstClr val="black"/>
              </a:solidFill>
            </a:endParaRPr>
          </a:p>
          <a:p>
            <a:pPr marL="0" indent="0">
              <a:buNone/>
              <a:defRPr/>
            </a:pPr>
            <a:r>
              <a:rPr lang="en-US" sz="2400" dirty="0">
                <a:solidFill>
                  <a:prstClr val="black"/>
                </a:solidFill>
              </a:rPr>
              <a:t>-</a:t>
            </a:r>
            <a:endParaRPr lang="en-US" sz="3200" b="1" dirty="0">
              <a:solidFill>
                <a:prstClr val="black"/>
              </a:solidFill>
            </a:endParaRPr>
          </a:p>
          <a:p>
            <a:pPr marL="0" indent="0" algn="ctr">
              <a:buNone/>
              <a:defRPr/>
            </a:pPr>
            <a:endParaRPr lang="en-US" sz="3200" b="1" i="1" dirty="0">
              <a:solidFill>
                <a:prstClr val="black"/>
              </a:solidFill>
            </a:endParaRPr>
          </a:p>
          <a:p>
            <a:pPr marL="0" indent="0">
              <a:buNone/>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5E877EE5-E610-3D90-DA30-FF935D45D9DB}"/>
              </a:ext>
            </a:extLst>
          </p:cNvPr>
          <p:cNvSpPr>
            <a:spLocks noGrp="1"/>
          </p:cNvSpPr>
          <p:nvPr>
            <p:ph type="title"/>
          </p:nvPr>
        </p:nvSpPr>
        <p:spPr>
          <a:xfrm>
            <a:off x="0" y="352927"/>
            <a:ext cx="12192000" cy="679040"/>
          </a:xfrm>
        </p:spPr>
        <p:txBody>
          <a:bodyPr>
            <a:normAutofit fontScale="90000"/>
          </a:bodyPr>
          <a:lstStyle/>
          <a:p>
            <a:r>
              <a:rPr lang="en-US" dirty="0"/>
              <a:t>COUNTY/CITY BRIDGE IMPROVEMENT PROGRAM UPDATE (“CCBIP”)</a:t>
            </a:r>
          </a:p>
        </p:txBody>
      </p:sp>
    </p:spTree>
    <p:extLst>
      <p:ext uri="{BB962C8B-B14F-4D97-AF65-F5344CB8AC3E}">
        <p14:creationId xmlns:p14="http://schemas.microsoft.com/office/powerpoint/2010/main" val="3715205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6769A-62AC-E30B-6ADD-EADB399D95B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BE1AEFD-6FC6-8EF9-212B-29E57FCFE839}"/>
              </a:ext>
            </a:extLst>
          </p:cNvPr>
          <p:cNvSpPr txBox="1"/>
          <p:nvPr/>
        </p:nvSpPr>
        <p:spPr>
          <a:xfrm>
            <a:off x="1787236" y="1856510"/>
            <a:ext cx="9060873"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Apply with Form TC 20-44 contained in the KYTC/DRMA Forms Library.</a:t>
            </a:r>
          </a:p>
          <a:p>
            <a:endParaRPr lang="en-US" sz="2000" dirty="0"/>
          </a:p>
          <a:p>
            <a:pPr marL="285750" indent="-285750">
              <a:buFont typeface="Arial" panose="020B0604020202020204" pitchFamily="34" charset="0"/>
              <a:buChar char="•"/>
            </a:pPr>
            <a:r>
              <a:rPr lang="en-US" sz="2000" dirty="0"/>
              <a:t>Email applications to </a:t>
            </a:r>
            <a:r>
              <a:rPr lang="en-US" sz="2000" dirty="0">
                <a:hlinkClick r:id="rId2"/>
              </a:rPr>
              <a:t>bobbijo.lewis@ky.gov</a:t>
            </a:r>
            <a:r>
              <a:rPr lang="en-US" sz="2000" dirty="0"/>
              <a:t>, </a:t>
            </a:r>
            <a:r>
              <a:rPr lang="en-US" sz="2000" dirty="0">
                <a:hlinkClick r:id="rId3"/>
              </a:rPr>
              <a:t>greg.meredith@ky.gov</a:t>
            </a:r>
            <a:r>
              <a:rPr lang="en-US" sz="2000" dirty="0"/>
              <a:t> and/or your Field Representative.</a:t>
            </a:r>
          </a:p>
          <a:p>
            <a:endParaRPr lang="en-US" sz="2000" dirty="0"/>
          </a:p>
          <a:p>
            <a:pPr marL="285750" indent="-285750">
              <a:buFont typeface="Arial" panose="020B0604020202020204" pitchFamily="34" charset="0"/>
              <a:buChar char="•"/>
            </a:pPr>
            <a:r>
              <a:rPr lang="en-US" sz="2000" dirty="0"/>
              <a:t>Local Bridges Webinar completion is required before award.  You may register at </a:t>
            </a:r>
            <a:r>
              <a:rPr lang="en-US" sz="2000" dirty="0">
                <a:hlinkClick r:id="rId4"/>
              </a:rPr>
              <a:t>https://kyt2.uky.edu/training/ccbip</a:t>
            </a:r>
            <a:r>
              <a:rPr lang="en-US" sz="2000" dirty="0"/>
              <a:t>.  No Cost to Participate! </a:t>
            </a:r>
          </a:p>
          <a:p>
            <a:endParaRPr lang="en-US" sz="2000" dirty="0"/>
          </a:p>
          <a:p>
            <a:pPr marL="285750" indent="-285750">
              <a:buFont typeface="Arial" panose="020B0604020202020204" pitchFamily="34" charset="0"/>
              <a:buChar char="•"/>
            </a:pPr>
            <a:r>
              <a:rPr lang="en-US" sz="2000" dirty="0"/>
              <a:t>This is a construction reimbursement program.  Engineering fees and application development fees are not reimbursable expenses.  These fees are considered local contribution toward the projects.</a:t>
            </a:r>
          </a:p>
          <a:p>
            <a:endParaRPr lang="en-US" sz="2000" dirty="0"/>
          </a:p>
          <a:p>
            <a:pPr marL="285750" indent="-285750">
              <a:buFont typeface="Arial" panose="020B0604020202020204" pitchFamily="34" charset="0"/>
              <a:buChar char="•"/>
            </a:pPr>
            <a:r>
              <a:rPr lang="en-US" sz="2000" dirty="0"/>
              <a:t>Standard Drawings are available for use and contained on KYTC’s website.</a:t>
            </a:r>
          </a:p>
        </p:txBody>
      </p:sp>
      <p:sp>
        <p:nvSpPr>
          <p:cNvPr id="8" name="Title 7">
            <a:extLst>
              <a:ext uri="{FF2B5EF4-FFF2-40B4-BE49-F238E27FC236}">
                <a16:creationId xmlns:a16="http://schemas.microsoft.com/office/drawing/2014/main" id="{B5CBD7A1-04EE-B7CF-C3EF-C3C0EBB8D38A}"/>
              </a:ext>
            </a:extLst>
          </p:cNvPr>
          <p:cNvSpPr>
            <a:spLocks noGrp="1"/>
          </p:cNvSpPr>
          <p:nvPr>
            <p:ph type="title"/>
          </p:nvPr>
        </p:nvSpPr>
        <p:spPr>
          <a:xfrm>
            <a:off x="0" y="-110836"/>
            <a:ext cx="12192000" cy="1551577"/>
          </a:xfrm>
        </p:spPr>
        <p:txBody>
          <a:bodyPr>
            <a:normAutofit/>
          </a:bodyPr>
          <a:lstStyle/>
          <a:p>
            <a:r>
              <a:rPr lang="en-US" dirty="0"/>
              <a:t>CCBIP APPLICATION CYCLE</a:t>
            </a:r>
            <a:br>
              <a:rPr lang="en-US" dirty="0"/>
            </a:br>
            <a:r>
              <a:rPr lang="en-US" dirty="0"/>
              <a:t>HELPFUL HINTS</a:t>
            </a:r>
          </a:p>
        </p:txBody>
      </p:sp>
    </p:spTree>
    <p:extLst>
      <p:ext uri="{BB962C8B-B14F-4D97-AF65-F5344CB8AC3E}">
        <p14:creationId xmlns:p14="http://schemas.microsoft.com/office/powerpoint/2010/main" val="1495760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6511F0-D6C0-49F1-AECE-448617298C56}"/>
              </a:ext>
            </a:extLst>
          </p:cNvPr>
          <p:cNvSpPr>
            <a:spLocks noGrp="1"/>
          </p:cNvSpPr>
          <p:nvPr>
            <p:ph type="title"/>
          </p:nvPr>
        </p:nvSpPr>
        <p:spPr>
          <a:xfrm>
            <a:off x="356717" y="149291"/>
            <a:ext cx="11403734" cy="1073019"/>
          </a:xfrm>
        </p:spPr>
        <p:txBody>
          <a:bodyPr vert="horz" lIns="91440" tIns="45720" rIns="91440" bIns="45720" rtlCol="0" anchor="b">
            <a:normAutofit/>
          </a:bodyPr>
          <a:lstStyle/>
          <a:p>
            <a:r>
              <a:rPr lang="en-US" sz="3200" b="1" dirty="0">
                <a:solidFill>
                  <a:schemeClr val="accent3">
                    <a:lumMod val="20000"/>
                    <a:lumOff val="80000"/>
                  </a:schemeClr>
                </a:solidFill>
                <a:latin typeface="+mj-lt"/>
                <a:cs typeface="+mj-cs"/>
              </a:rPr>
              <a:t>COUNTY CITY BRIDGE IMPROVEMENT PROGRAM “CCBIP” </a:t>
            </a:r>
            <a:br>
              <a:rPr lang="en-US" sz="3200" b="1" dirty="0">
                <a:solidFill>
                  <a:schemeClr val="accent3">
                    <a:lumMod val="20000"/>
                    <a:lumOff val="80000"/>
                  </a:schemeClr>
                </a:solidFill>
                <a:latin typeface="+mj-lt"/>
                <a:cs typeface="+mj-cs"/>
              </a:rPr>
            </a:br>
            <a:r>
              <a:rPr lang="en-US" sz="3200" b="1" dirty="0">
                <a:solidFill>
                  <a:schemeClr val="accent3">
                    <a:lumMod val="20000"/>
                    <a:lumOff val="80000"/>
                  </a:schemeClr>
                </a:solidFill>
                <a:latin typeface="+mj-lt"/>
                <a:cs typeface="+mj-cs"/>
              </a:rPr>
              <a:t>PHASED APPROACH FOR APPLICATION SUBMISSION</a:t>
            </a:r>
            <a:endParaRPr lang="en-US" sz="3200" kern="1200" dirty="0">
              <a:solidFill>
                <a:schemeClr val="accent3">
                  <a:lumMod val="20000"/>
                  <a:lumOff val="80000"/>
                </a:schemeClr>
              </a:solidFill>
              <a:latin typeface="+mj-lt"/>
              <a:ea typeface="+mj-ea"/>
              <a:cs typeface="+mj-cs"/>
            </a:endParaRPr>
          </a:p>
        </p:txBody>
      </p:sp>
      <p:pic>
        <p:nvPicPr>
          <p:cNvPr id="4" name="Picture 2">
            <a:extLst>
              <a:ext uri="{FF2B5EF4-FFF2-40B4-BE49-F238E27FC236}">
                <a16:creationId xmlns:a16="http://schemas.microsoft.com/office/drawing/2014/main" id="{0772CBA4-FC4F-4B03-9736-1BB3839DD3E9}"/>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8942664" y="4934719"/>
            <a:ext cx="3125974" cy="177399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93C8C00-E516-FE16-FB29-14AEA4FE57D7}"/>
              </a:ext>
            </a:extLst>
          </p:cNvPr>
          <p:cNvSpPr txBox="1"/>
          <p:nvPr/>
        </p:nvSpPr>
        <p:spPr>
          <a:xfrm>
            <a:off x="226338" y="1484768"/>
            <a:ext cx="11534112" cy="4332468"/>
          </a:xfrm>
          <a:prstGeom prst="rect">
            <a:avLst/>
          </a:prstGeom>
          <a:noFill/>
        </p:spPr>
        <p:txBody>
          <a:bodyPr wrap="square" rtlCol="0">
            <a:spAutoFit/>
          </a:bodyPr>
          <a:lstStyle/>
          <a:p>
            <a:pPr>
              <a:lnSpc>
                <a:spcPct val="107000"/>
              </a:lnSpc>
              <a:spcAft>
                <a:spcPts val="800"/>
              </a:spcAft>
            </a:pPr>
            <a:r>
              <a:rPr lang="en-US" dirty="0">
                <a:latin typeface="Arial" panose="020B0604020202020204" pitchFamily="34" charset="0"/>
                <a:ea typeface="Calibri" panose="020F0502020204030204" pitchFamily="34" charset="0"/>
                <a:cs typeface="Times New Roman" panose="02020603050405020304" pitchFamily="18" charset="0"/>
              </a:rPr>
              <a:t>KYTC’s Department of Rural and Municipal Aid (“DRMA”) is currently accepting </a:t>
            </a:r>
            <a:r>
              <a:rPr lang="en-US" b="1" dirty="0">
                <a:latin typeface="Arial" panose="020B0604020202020204" pitchFamily="34" charset="0"/>
                <a:ea typeface="Calibri" panose="020F0502020204030204" pitchFamily="34" charset="0"/>
                <a:cs typeface="Times New Roman" panose="02020603050405020304" pitchFamily="18" charset="0"/>
              </a:rPr>
              <a:t>County/City Bridge Improvement Program applications (TC 20-44)</a:t>
            </a:r>
            <a:r>
              <a:rPr lang="en-US" dirty="0">
                <a:latin typeface="Arial" panose="020B0604020202020204" pitchFamily="34" charset="0"/>
                <a:ea typeface="Calibri" panose="020F0502020204030204" pitchFamily="34" charset="0"/>
                <a:cs typeface="Times New Roman" panose="02020603050405020304" pitchFamily="18" charset="0"/>
              </a:rPr>
              <a:t> to address bridges that are closed or have posted traffic limitations.</a:t>
            </a:r>
          </a:p>
          <a:p>
            <a:pPr marR="0" lvl="0">
              <a:lnSpc>
                <a:spcPct val="107000"/>
              </a:lnSpc>
              <a:spcBef>
                <a:spcPts val="0"/>
              </a:spcBef>
              <a:spcAft>
                <a:spcPts val="0"/>
              </a:spcAft>
            </a:pPr>
            <a:r>
              <a:rPr lang="en-US" sz="2000" b="1" u="sng" dirty="0">
                <a:latin typeface="Arial" panose="020B0604020202020204" pitchFamily="34" charset="0"/>
                <a:ea typeface="Calibri" panose="020F0502020204030204" pitchFamily="34" charset="0"/>
                <a:cs typeface="Times New Roman" panose="02020603050405020304" pitchFamily="18" charset="0"/>
              </a:rPr>
              <a:t>FY 2026 APPLICATION CYCLE DATES - $25 MILLION AUTHORIZED</a:t>
            </a:r>
          </a:p>
          <a:p>
            <a:pPr marR="0" lvl="0">
              <a:lnSpc>
                <a:spcPct val="107000"/>
              </a:lnSpc>
              <a:spcBef>
                <a:spcPts val="0"/>
              </a:spcBef>
              <a:spcAft>
                <a:spcPts val="0"/>
              </a:spcAft>
            </a:pPr>
            <a:endParaRPr lang="en-US" sz="2000" b="1" u="sng" dirty="0">
              <a:latin typeface="Arial" panose="020B060402020202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000" u="sng" dirty="0">
                <a:latin typeface="Arial" panose="020B0604020202020204" pitchFamily="34" charset="0"/>
                <a:ea typeface="Calibri" panose="020F0502020204030204" pitchFamily="34" charset="0"/>
                <a:cs typeface="Times New Roman" panose="02020603050405020304" pitchFamily="18" charset="0"/>
              </a:rPr>
              <a:t>Phase 7</a:t>
            </a:r>
            <a:r>
              <a:rPr lang="en-US" sz="2000" dirty="0">
                <a:latin typeface="Arial" panose="020B0604020202020204" pitchFamily="34" charset="0"/>
                <a:ea typeface="Calibri" panose="020F0502020204030204" pitchFamily="34" charset="0"/>
                <a:cs typeface="Times New Roman" panose="02020603050405020304" pitchFamily="18" charset="0"/>
              </a:rPr>
              <a:t>:  Begins February 16, 2026 – closes May 1, 2026</a:t>
            </a:r>
          </a:p>
          <a:p>
            <a:pPr marR="0" lvl="0">
              <a:lnSpc>
                <a:spcPct val="107000"/>
              </a:lnSpc>
              <a:spcBef>
                <a:spcPts val="0"/>
              </a:spcBef>
              <a:spcAft>
                <a:spcPts val="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dirty="0">
                <a:latin typeface="Arial" panose="020B0604020202020204" pitchFamily="34" charset="0"/>
                <a:ea typeface="Calibri" panose="020F0502020204030204" pitchFamily="34" charset="0"/>
                <a:cs typeface="Times New Roman" panose="02020603050405020304" pitchFamily="18" charset="0"/>
              </a:rPr>
              <a:t>In planning for a bridge replacement or repair project, your first step should be to</a:t>
            </a:r>
          </a:p>
          <a:p>
            <a:pPr marR="0" lvl="0">
              <a:lnSpc>
                <a:spcPct val="107000"/>
              </a:lnSpc>
              <a:spcBef>
                <a:spcPts val="0"/>
              </a:spcBef>
              <a:spcAft>
                <a:spcPts val="0"/>
              </a:spcAft>
            </a:pPr>
            <a:r>
              <a:rPr lang="en-US" dirty="0">
                <a:latin typeface="Arial" panose="020B0604020202020204" pitchFamily="34" charset="0"/>
                <a:ea typeface="Calibri" panose="020F0502020204030204" pitchFamily="34" charset="0"/>
                <a:cs typeface="Times New Roman" panose="02020603050405020304" pitchFamily="18" charset="0"/>
              </a:rPr>
              <a:t>contact your Chief District Engineer’s Office in your Transportation District to assist</a:t>
            </a:r>
          </a:p>
          <a:p>
            <a:pPr marR="0" lvl="0">
              <a:lnSpc>
                <a:spcPct val="107000"/>
              </a:lnSpc>
              <a:spcBef>
                <a:spcPts val="0"/>
              </a:spcBef>
              <a:spcAft>
                <a:spcPts val="0"/>
              </a:spcAft>
            </a:pPr>
            <a:r>
              <a:rPr lang="en-US" dirty="0">
                <a:latin typeface="Arial" panose="020B0604020202020204" pitchFamily="34" charset="0"/>
                <a:ea typeface="Calibri" panose="020F0502020204030204" pitchFamily="34" charset="0"/>
                <a:cs typeface="Times New Roman" panose="02020603050405020304" pitchFamily="18" charset="0"/>
              </a:rPr>
              <a:t>you in confirming inspection findings involving your bridge, discussing corrective actions,</a:t>
            </a:r>
          </a:p>
          <a:p>
            <a:pPr marR="0" lvl="0">
              <a:lnSpc>
                <a:spcPct val="107000"/>
              </a:lnSpc>
              <a:spcBef>
                <a:spcPts val="0"/>
              </a:spcBef>
              <a:spcAft>
                <a:spcPts val="0"/>
              </a:spcAft>
            </a:pPr>
            <a:r>
              <a:rPr lang="en-US" dirty="0">
                <a:latin typeface="Arial" panose="020B0604020202020204" pitchFamily="34" charset="0"/>
                <a:ea typeface="Calibri" panose="020F0502020204030204" pitchFamily="34" charset="0"/>
                <a:cs typeface="Times New Roman" panose="02020603050405020304" pitchFamily="18" charset="0"/>
              </a:rPr>
              <a:t>and providing necessary recommendations to correct deficiencies.</a:t>
            </a:r>
          </a:p>
          <a:p>
            <a:pPr marR="0" lvl="0">
              <a:lnSpc>
                <a:spcPct val="107000"/>
              </a:lnSpc>
              <a:spcBef>
                <a:spcPts val="0"/>
              </a:spcBef>
              <a:spcAft>
                <a:spcPts val="0"/>
              </a:spcAft>
            </a:pPr>
            <a:endParaRPr lang="en-US" dirty="0">
              <a:latin typeface="Arial" panose="020B060402020202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EB6943CA-BED6-D356-068C-FE0066B22795}"/>
              </a:ext>
            </a:extLst>
          </p:cNvPr>
          <p:cNvSpPr txBox="1"/>
          <p:nvPr/>
        </p:nvSpPr>
        <p:spPr>
          <a:xfrm>
            <a:off x="8634476" y="2318176"/>
            <a:ext cx="3125974" cy="1948226"/>
          </a:xfrm>
          <a:prstGeom prst="rect">
            <a:avLst/>
          </a:prstGeom>
          <a:solidFill>
            <a:schemeClr val="accent3">
              <a:lumMod val="40000"/>
              <a:lumOff val="60000"/>
            </a:schemeClr>
          </a:solidFill>
        </p:spPr>
        <p:txBody>
          <a:bodyPr wrap="square" rtlCol="0">
            <a:spAutoFit/>
          </a:bodyPr>
          <a:lstStyle/>
          <a:p>
            <a:pPr>
              <a:lnSpc>
                <a:spcPct val="107000"/>
              </a:lnSpc>
              <a:spcAft>
                <a:spcPts val="800"/>
              </a:spcAft>
            </a:pPr>
            <a:r>
              <a:rPr lang="en-US" sz="1050" dirty="0">
                <a:latin typeface="Arial" panose="020B0604020202020204" pitchFamily="34" charset="0"/>
                <a:ea typeface="Calibri" panose="020F0502020204030204" pitchFamily="34" charset="0"/>
                <a:cs typeface="Times New Roman" panose="02020603050405020304" pitchFamily="18" charset="0"/>
              </a:rPr>
              <a:t>DRMA looks forward to working with you to improve bridge structures across Kentucky.  </a:t>
            </a:r>
            <a:r>
              <a:rPr lang="en-US" sz="1050" b="1" i="1" dirty="0">
                <a:latin typeface="Arial" panose="020B0604020202020204" pitchFamily="34" charset="0"/>
                <a:ea typeface="Calibri" panose="020F0502020204030204" pitchFamily="34" charset="0"/>
                <a:cs typeface="Times New Roman" panose="02020603050405020304" pitchFamily="18" charset="0"/>
              </a:rPr>
              <a:t>Please reach out with questions or requests for assistance to:</a:t>
            </a:r>
            <a:endParaRPr lang="en-US" sz="1050" b="1"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050" dirty="0">
                <a:latin typeface="Arial" panose="020B0604020202020204" pitchFamily="34" charset="0"/>
                <a:ea typeface="Calibri" panose="020F0502020204030204" pitchFamily="34" charset="0"/>
                <a:cs typeface="Times New Roman" panose="02020603050405020304" pitchFamily="18" charset="0"/>
              </a:rPr>
              <a:t>Bobbi Jo Lewis, Commissioner, (502) 892-9022, </a:t>
            </a:r>
            <a:r>
              <a:rPr lang="en-US" sz="1050" u="sng" dirty="0">
                <a:solidFill>
                  <a:srgbClr val="2E74B5"/>
                </a:solidFill>
                <a:latin typeface="Arial" panose="020B0604020202020204" pitchFamily="34" charset="0"/>
                <a:ea typeface="Calibri" panose="020F0502020204030204" pitchFamily="34" charset="0"/>
                <a:cs typeface="Times New Roman" panose="02020603050405020304" pitchFamily="18" charset="0"/>
              </a:rPr>
              <a:t>bobbijo.lewis@ky.gov</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050" dirty="0">
                <a:latin typeface="Arial" panose="020B0604020202020204" pitchFamily="34" charset="0"/>
                <a:ea typeface="Calibri" panose="020F0502020204030204" pitchFamily="34" charset="0"/>
                <a:cs typeface="Times New Roman" panose="02020603050405020304" pitchFamily="18" charset="0"/>
              </a:rPr>
              <a:t>Greg Meredith, Executive Advisor, (270) 495-7291 , </a:t>
            </a:r>
            <a:r>
              <a:rPr lang="en-US" sz="1050" u="sng" dirty="0">
                <a:solidFill>
                  <a:srgbClr val="2E74B5"/>
                </a:solidFill>
                <a:latin typeface="Arial" panose="020B0604020202020204" pitchFamily="34" charset="0"/>
                <a:ea typeface="Calibri" panose="020F0502020204030204" pitchFamily="34" charset="0"/>
                <a:cs typeface="Times New Roman" panose="02020603050405020304" pitchFamily="18" charset="0"/>
              </a:rPr>
              <a:t>greg.meredith@ky.gov</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050" u="sng" dirty="0">
              <a:solidFill>
                <a:schemeClr val="accent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722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EB3D5-11CC-BF92-A531-6EB8CEE91687}"/>
              </a:ext>
            </a:extLst>
          </p:cNvPr>
          <p:cNvSpPr>
            <a:spLocks noGrp="1"/>
          </p:cNvSpPr>
          <p:nvPr>
            <p:ph type="title"/>
          </p:nvPr>
        </p:nvSpPr>
        <p:spPr>
          <a:xfrm>
            <a:off x="0" y="1"/>
            <a:ext cx="12192000" cy="1068403"/>
          </a:xfrm>
        </p:spPr>
        <p:txBody>
          <a:bodyPr/>
          <a:lstStyle/>
          <a:p>
            <a:r>
              <a:rPr lang="en-US" b="1" dirty="0"/>
              <a:t>  Reimbursement</a:t>
            </a:r>
          </a:p>
        </p:txBody>
      </p:sp>
      <p:sp>
        <p:nvSpPr>
          <p:cNvPr id="3" name="Content Placeholder 2">
            <a:extLst>
              <a:ext uri="{FF2B5EF4-FFF2-40B4-BE49-F238E27FC236}">
                <a16:creationId xmlns:a16="http://schemas.microsoft.com/office/drawing/2014/main" id="{BA3B0264-A20A-2D48-EB4C-6155B9A1F5BF}"/>
              </a:ext>
            </a:extLst>
          </p:cNvPr>
          <p:cNvSpPr>
            <a:spLocks noGrp="1"/>
          </p:cNvSpPr>
          <p:nvPr>
            <p:ph sz="half" idx="1"/>
          </p:nvPr>
        </p:nvSpPr>
        <p:spPr/>
        <p:txBody>
          <a:bodyPr>
            <a:normAutofit fontScale="92500" lnSpcReduction="20000"/>
          </a:bodyPr>
          <a:lstStyle/>
          <a:p>
            <a:r>
              <a:rPr lang="en-US" sz="2400" dirty="0"/>
              <a:t>Keep detailed records as the work is done.</a:t>
            </a:r>
          </a:p>
          <a:p>
            <a:pPr marL="0" indent="0">
              <a:buNone/>
            </a:pPr>
            <a:endParaRPr lang="en-US" sz="2400" dirty="0"/>
          </a:p>
          <a:p>
            <a:r>
              <a:rPr lang="en-US" sz="2400" dirty="0"/>
              <a:t>Follow the guidelines we send the county when the project is approved.</a:t>
            </a:r>
          </a:p>
          <a:p>
            <a:pPr marL="0" indent="0">
              <a:buNone/>
            </a:pPr>
            <a:endParaRPr lang="en-US" sz="2400" dirty="0"/>
          </a:p>
          <a:p>
            <a:r>
              <a:rPr lang="en-US" sz="2400" dirty="0"/>
              <a:t>Submit Form TC 20-38 and supporting documentation to </a:t>
            </a:r>
            <a:r>
              <a:rPr lang="en-US" sz="2400" dirty="0">
                <a:hlinkClick r:id="rId2"/>
              </a:rPr>
              <a:t>RuralandMunicipalAid@ky.gov</a:t>
            </a:r>
            <a:r>
              <a:rPr lang="en-US" sz="2400" dirty="0"/>
              <a:t>.</a:t>
            </a:r>
          </a:p>
          <a:p>
            <a:pPr marL="0" indent="0">
              <a:buNone/>
            </a:pPr>
            <a:endParaRPr lang="en-US" sz="2400" dirty="0"/>
          </a:p>
          <a:p>
            <a:r>
              <a:rPr lang="en-US" sz="2400" dirty="0"/>
              <a:t>Contact Kelley Johnson for Rural/Secondary questions and your Chief District Engineer’s Office for CCBIP questions.</a:t>
            </a:r>
          </a:p>
        </p:txBody>
      </p:sp>
      <p:pic>
        <p:nvPicPr>
          <p:cNvPr id="6" name="Content Placeholder 5">
            <a:extLst>
              <a:ext uri="{FF2B5EF4-FFF2-40B4-BE49-F238E27FC236}">
                <a16:creationId xmlns:a16="http://schemas.microsoft.com/office/drawing/2014/main" id="{45CDDDDA-7F10-9A1C-A079-1A738A2ACEA8}"/>
              </a:ext>
            </a:extLst>
          </p:cNvPr>
          <p:cNvPicPr>
            <a:picLocks noGrp="1" noChangeAspect="1"/>
          </p:cNvPicPr>
          <p:nvPr>
            <p:ph sz="half" idx="2"/>
          </p:nvPr>
        </p:nvPicPr>
        <p:blipFill>
          <a:blip r:embed="rId3"/>
          <a:stretch>
            <a:fillRect/>
          </a:stretch>
        </p:blipFill>
        <p:spPr>
          <a:xfrm>
            <a:off x="6439301" y="1825625"/>
            <a:ext cx="3570973" cy="4351338"/>
          </a:xfrm>
        </p:spPr>
      </p:pic>
    </p:spTree>
    <p:extLst>
      <p:ext uri="{BB962C8B-B14F-4D97-AF65-F5344CB8AC3E}">
        <p14:creationId xmlns:p14="http://schemas.microsoft.com/office/powerpoint/2010/main" val="3535959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16511F0-D6C0-49F1-AECE-448617298C56}"/>
              </a:ext>
            </a:extLst>
          </p:cNvPr>
          <p:cNvSpPr>
            <a:spLocks noGrp="1"/>
          </p:cNvSpPr>
          <p:nvPr>
            <p:ph type="title"/>
          </p:nvPr>
        </p:nvSpPr>
        <p:spPr>
          <a:xfrm>
            <a:off x="410880" y="0"/>
            <a:ext cx="10515600" cy="1133693"/>
          </a:xfrm>
        </p:spPr>
        <p:txBody>
          <a:bodyPr vert="horz" lIns="91440" tIns="45720" rIns="91440" bIns="45720" rtlCol="0" anchor="ctr">
            <a:normAutofit/>
          </a:bodyPr>
          <a:lstStyle/>
          <a:p>
            <a:r>
              <a:rPr lang="en-US" sz="3600" b="1" dirty="0">
                <a:solidFill>
                  <a:schemeClr val="tx1"/>
                </a:solidFill>
              </a:rPr>
              <a:t>Mapping</a:t>
            </a:r>
            <a:endParaRPr lang="en-US" sz="3600" kern="1200" dirty="0">
              <a:solidFill>
                <a:schemeClr val="tx1"/>
              </a:solidFill>
            </a:endParaRPr>
          </a:p>
        </p:txBody>
      </p:sp>
      <p:pic>
        <p:nvPicPr>
          <p:cNvPr id="4" name="Picture 2">
            <a:extLst>
              <a:ext uri="{FF2B5EF4-FFF2-40B4-BE49-F238E27FC236}">
                <a16:creationId xmlns:a16="http://schemas.microsoft.com/office/drawing/2014/main" id="{8DD40AE4-3B66-4073-DECF-12E11D29E1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402349" y="6081088"/>
            <a:ext cx="1666288" cy="67241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A698DE3-E705-1249-3C0C-A002E7CD7687}"/>
              </a:ext>
            </a:extLst>
          </p:cNvPr>
          <p:cNvSpPr>
            <a:spLocks noGrp="1"/>
          </p:cNvSpPr>
          <p:nvPr>
            <p:ph idx="1"/>
          </p:nvPr>
        </p:nvSpPr>
        <p:spPr>
          <a:xfrm>
            <a:off x="316310" y="6303305"/>
            <a:ext cx="7315200" cy="900399"/>
          </a:xfrm>
        </p:spPr>
        <p:txBody>
          <a:bodyPr>
            <a:normAutofit/>
          </a:bodyPr>
          <a:lstStyle/>
          <a:p>
            <a:pPr marL="0" indent="0">
              <a:buNone/>
            </a:pPr>
            <a:r>
              <a:rPr lang="en-US" sz="1600" dirty="0">
                <a:solidFill>
                  <a:srgbClr val="0070C0"/>
                </a:solidFill>
                <a:hlinkClick r:id="rId3"/>
              </a:rPr>
              <a:t>https://transportation.ky.gov/Maps/Pages/All-Maps.aspx</a:t>
            </a:r>
            <a:endParaRPr lang="en-US" sz="1600" dirty="0">
              <a:solidFill>
                <a:srgbClr val="0070C0"/>
              </a:solidFill>
            </a:endParaRPr>
          </a:p>
        </p:txBody>
      </p:sp>
      <p:pic>
        <p:nvPicPr>
          <p:cNvPr id="2" name="Picture 1">
            <a:extLst>
              <a:ext uri="{FF2B5EF4-FFF2-40B4-BE49-F238E27FC236}">
                <a16:creationId xmlns:a16="http://schemas.microsoft.com/office/drawing/2014/main" id="{FF8845A8-C240-1C27-2C26-E148AFD0009E}"/>
              </a:ext>
            </a:extLst>
          </p:cNvPr>
          <p:cNvPicPr>
            <a:picLocks noChangeAspect="1"/>
          </p:cNvPicPr>
          <p:nvPr/>
        </p:nvPicPr>
        <p:blipFill>
          <a:blip r:embed="rId4"/>
          <a:stretch>
            <a:fillRect/>
          </a:stretch>
        </p:blipFill>
        <p:spPr>
          <a:xfrm>
            <a:off x="123363" y="797543"/>
            <a:ext cx="11945274" cy="5008293"/>
          </a:xfrm>
          <a:prstGeom prst="rect">
            <a:avLst/>
          </a:prstGeom>
        </p:spPr>
      </p:pic>
      <p:sp>
        <p:nvSpPr>
          <p:cNvPr id="9" name="Oval 8">
            <a:extLst>
              <a:ext uri="{FF2B5EF4-FFF2-40B4-BE49-F238E27FC236}">
                <a16:creationId xmlns:a16="http://schemas.microsoft.com/office/drawing/2014/main" id="{DBEAAA4A-2C44-CEFC-4584-5CAD81B6F4E2}"/>
              </a:ext>
            </a:extLst>
          </p:cNvPr>
          <p:cNvSpPr/>
          <p:nvPr/>
        </p:nvSpPr>
        <p:spPr>
          <a:xfrm>
            <a:off x="9562951" y="690336"/>
            <a:ext cx="427839" cy="461394"/>
          </a:xfrm>
          <a:prstGeom prst="ellipse">
            <a:avLst/>
          </a:prstGeom>
          <a:noFill/>
          <a:ln w="28575">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8563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8DD40AE4-3B66-4073-DECF-12E11D29E1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402349" y="6081088"/>
            <a:ext cx="1666288" cy="67241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A698DE3-E705-1249-3C0C-A002E7CD7687}"/>
              </a:ext>
            </a:extLst>
          </p:cNvPr>
          <p:cNvSpPr>
            <a:spLocks noGrp="1"/>
          </p:cNvSpPr>
          <p:nvPr>
            <p:ph idx="1"/>
          </p:nvPr>
        </p:nvSpPr>
        <p:spPr>
          <a:xfrm>
            <a:off x="316310" y="6303305"/>
            <a:ext cx="7315200" cy="900399"/>
          </a:xfrm>
        </p:spPr>
        <p:txBody>
          <a:bodyPr>
            <a:normAutofit/>
          </a:bodyPr>
          <a:lstStyle/>
          <a:p>
            <a:pPr marL="0" indent="0">
              <a:buNone/>
            </a:pPr>
            <a:r>
              <a:rPr lang="en-US" sz="1600" dirty="0">
                <a:solidFill>
                  <a:srgbClr val="0070C0"/>
                </a:solidFill>
              </a:rPr>
              <a:t>https://transportation.ky.gov/Maps/Pages/All-Maps.aspx</a:t>
            </a:r>
          </a:p>
        </p:txBody>
      </p:sp>
      <p:pic>
        <p:nvPicPr>
          <p:cNvPr id="2" name="Picture 1">
            <a:extLst>
              <a:ext uri="{FF2B5EF4-FFF2-40B4-BE49-F238E27FC236}">
                <a16:creationId xmlns:a16="http://schemas.microsoft.com/office/drawing/2014/main" id="{906F2678-A3D1-953A-2F62-6759BDEA7EB2}"/>
              </a:ext>
            </a:extLst>
          </p:cNvPr>
          <p:cNvPicPr>
            <a:picLocks noChangeAspect="1"/>
          </p:cNvPicPr>
          <p:nvPr/>
        </p:nvPicPr>
        <p:blipFill>
          <a:blip r:embed="rId3"/>
          <a:stretch>
            <a:fillRect/>
          </a:stretch>
        </p:blipFill>
        <p:spPr>
          <a:xfrm>
            <a:off x="395942" y="751438"/>
            <a:ext cx="11346403" cy="4983946"/>
          </a:xfrm>
          <a:prstGeom prst="rect">
            <a:avLst/>
          </a:prstGeom>
        </p:spPr>
      </p:pic>
    </p:spTree>
    <p:extLst>
      <p:ext uri="{BB962C8B-B14F-4D97-AF65-F5344CB8AC3E}">
        <p14:creationId xmlns:p14="http://schemas.microsoft.com/office/powerpoint/2010/main" val="4107660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8DD40AE4-3B66-4073-DECF-12E11D29E1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402349" y="6081088"/>
            <a:ext cx="1666288" cy="67241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A698DE3-E705-1249-3C0C-A002E7CD7687}"/>
              </a:ext>
            </a:extLst>
          </p:cNvPr>
          <p:cNvSpPr>
            <a:spLocks noGrp="1"/>
          </p:cNvSpPr>
          <p:nvPr>
            <p:ph idx="1"/>
          </p:nvPr>
        </p:nvSpPr>
        <p:spPr>
          <a:xfrm>
            <a:off x="316310" y="6303305"/>
            <a:ext cx="7315200" cy="900399"/>
          </a:xfrm>
        </p:spPr>
        <p:txBody>
          <a:bodyPr>
            <a:normAutofit/>
          </a:bodyPr>
          <a:lstStyle/>
          <a:p>
            <a:pPr marL="0" indent="0">
              <a:buNone/>
            </a:pPr>
            <a:r>
              <a:rPr lang="en-US" sz="1600" dirty="0">
                <a:solidFill>
                  <a:srgbClr val="0070C0"/>
                </a:solidFill>
              </a:rPr>
              <a:t>https://transportation.ky.gov/Maps/Pages/All-Maps.aspx</a:t>
            </a:r>
          </a:p>
        </p:txBody>
      </p:sp>
      <p:pic>
        <p:nvPicPr>
          <p:cNvPr id="2" name="Picture 1">
            <a:extLst>
              <a:ext uri="{FF2B5EF4-FFF2-40B4-BE49-F238E27FC236}">
                <a16:creationId xmlns:a16="http://schemas.microsoft.com/office/drawing/2014/main" id="{67EF1897-D235-4D75-ECF2-3EBE33144241}"/>
              </a:ext>
            </a:extLst>
          </p:cNvPr>
          <p:cNvPicPr>
            <a:picLocks noChangeAspect="1"/>
          </p:cNvPicPr>
          <p:nvPr/>
        </p:nvPicPr>
        <p:blipFill>
          <a:blip r:embed="rId3"/>
          <a:stretch>
            <a:fillRect/>
          </a:stretch>
        </p:blipFill>
        <p:spPr>
          <a:xfrm>
            <a:off x="223022" y="669781"/>
            <a:ext cx="11525623" cy="5411307"/>
          </a:xfrm>
          <a:prstGeom prst="rect">
            <a:avLst/>
          </a:prstGeom>
        </p:spPr>
      </p:pic>
      <p:sp>
        <p:nvSpPr>
          <p:cNvPr id="11" name="Rectangle 10">
            <a:extLst>
              <a:ext uri="{FF2B5EF4-FFF2-40B4-BE49-F238E27FC236}">
                <a16:creationId xmlns:a16="http://schemas.microsoft.com/office/drawing/2014/main" id="{55196411-BC9E-C27F-247D-5EFA5B4B218B}"/>
              </a:ext>
            </a:extLst>
          </p:cNvPr>
          <p:cNvSpPr/>
          <p:nvPr/>
        </p:nvSpPr>
        <p:spPr>
          <a:xfrm>
            <a:off x="653262" y="2199992"/>
            <a:ext cx="2931910" cy="86007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17BB07B-1900-EF41-03EF-72204222DCA1}"/>
              </a:ext>
            </a:extLst>
          </p:cNvPr>
          <p:cNvSpPr/>
          <p:nvPr/>
        </p:nvSpPr>
        <p:spPr>
          <a:xfrm>
            <a:off x="9791032" y="600743"/>
            <a:ext cx="394283" cy="35233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F398DEC-158C-3719-3525-B4FE66E55E53}"/>
              </a:ext>
            </a:extLst>
          </p:cNvPr>
          <p:cNvSpPr/>
          <p:nvPr/>
        </p:nvSpPr>
        <p:spPr>
          <a:xfrm>
            <a:off x="8650463" y="1864432"/>
            <a:ext cx="2888275" cy="411216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AD9F4C86-1D24-D5D2-6ADB-42A61845C6FB}"/>
              </a:ext>
            </a:extLst>
          </p:cNvPr>
          <p:cNvCxnSpPr/>
          <p:nvPr/>
        </p:nvCxnSpPr>
        <p:spPr>
          <a:xfrm flipH="1">
            <a:off x="6382693" y="3060071"/>
            <a:ext cx="33497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2D2C3A0-43F5-94E5-F432-380258E47634}"/>
              </a:ext>
            </a:extLst>
          </p:cNvPr>
          <p:cNvCxnSpPr>
            <a:cxnSpLocks/>
          </p:cNvCxnSpPr>
          <p:nvPr/>
        </p:nvCxnSpPr>
        <p:spPr>
          <a:xfrm flipV="1">
            <a:off x="5768549" y="1792586"/>
            <a:ext cx="254990" cy="7184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467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8DD40AE4-3B66-4073-DECF-12E11D29E1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402349" y="6081088"/>
            <a:ext cx="1666288" cy="67241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A698DE3-E705-1249-3C0C-A002E7CD7687}"/>
              </a:ext>
            </a:extLst>
          </p:cNvPr>
          <p:cNvSpPr>
            <a:spLocks noGrp="1"/>
          </p:cNvSpPr>
          <p:nvPr>
            <p:ph idx="1"/>
          </p:nvPr>
        </p:nvSpPr>
        <p:spPr>
          <a:xfrm>
            <a:off x="316310" y="6303305"/>
            <a:ext cx="7315200" cy="900399"/>
          </a:xfrm>
        </p:spPr>
        <p:txBody>
          <a:bodyPr>
            <a:normAutofit/>
          </a:bodyPr>
          <a:lstStyle/>
          <a:p>
            <a:pPr marL="0" indent="0">
              <a:buNone/>
            </a:pPr>
            <a:r>
              <a:rPr lang="en-US" sz="1600" dirty="0">
                <a:solidFill>
                  <a:srgbClr val="0070C0"/>
                </a:solidFill>
              </a:rPr>
              <a:t>https://transportation.ky.gov/Maps/Pages/All-Maps.aspx</a:t>
            </a:r>
          </a:p>
        </p:txBody>
      </p:sp>
      <p:pic>
        <p:nvPicPr>
          <p:cNvPr id="2" name="Picture 1">
            <a:extLst>
              <a:ext uri="{FF2B5EF4-FFF2-40B4-BE49-F238E27FC236}">
                <a16:creationId xmlns:a16="http://schemas.microsoft.com/office/drawing/2014/main" id="{9A5292ED-4EAC-2AD7-FC2D-0570400D24AC}"/>
              </a:ext>
            </a:extLst>
          </p:cNvPr>
          <p:cNvPicPr>
            <a:picLocks noChangeAspect="1"/>
          </p:cNvPicPr>
          <p:nvPr/>
        </p:nvPicPr>
        <p:blipFill>
          <a:blip r:embed="rId4"/>
          <a:stretch>
            <a:fillRect/>
          </a:stretch>
        </p:blipFill>
        <p:spPr>
          <a:xfrm>
            <a:off x="316310" y="411496"/>
            <a:ext cx="11561837" cy="5615247"/>
          </a:xfrm>
          <a:prstGeom prst="rect">
            <a:avLst/>
          </a:prstGeom>
        </p:spPr>
      </p:pic>
      <p:cxnSp>
        <p:nvCxnSpPr>
          <p:cNvPr id="7" name="Straight Arrow Connector 6">
            <a:extLst>
              <a:ext uri="{FF2B5EF4-FFF2-40B4-BE49-F238E27FC236}">
                <a16:creationId xmlns:a16="http://schemas.microsoft.com/office/drawing/2014/main" id="{A9203582-B2C2-5868-5879-FA3906D6C6A3}"/>
              </a:ext>
            </a:extLst>
          </p:cNvPr>
          <p:cNvCxnSpPr/>
          <p:nvPr/>
        </p:nvCxnSpPr>
        <p:spPr>
          <a:xfrm flipH="1">
            <a:off x="1394234" y="1991762"/>
            <a:ext cx="362138" cy="15390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1871E4E-F98A-EEBB-867A-9C50BA8C9C24}"/>
              </a:ext>
            </a:extLst>
          </p:cNvPr>
          <p:cNvCxnSpPr/>
          <p:nvPr/>
        </p:nvCxnSpPr>
        <p:spPr>
          <a:xfrm flipH="1">
            <a:off x="2768852" y="1914807"/>
            <a:ext cx="362138" cy="15390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F952395-7166-6C8D-F75D-DFCA35B8F0A0}"/>
              </a:ext>
            </a:extLst>
          </p:cNvPr>
          <p:cNvCxnSpPr/>
          <p:nvPr/>
        </p:nvCxnSpPr>
        <p:spPr>
          <a:xfrm flipH="1">
            <a:off x="7269372" y="1279556"/>
            <a:ext cx="362138" cy="15390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65B2880-AFCE-0302-F55B-25F717FD1089}"/>
              </a:ext>
            </a:extLst>
          </p:cNvPr>
          <p:cNvCxnSpPr/>
          <p:nvPr/>
        </p:nvCxnSpPr>
        <p:spPr>
          <a:xfrm flipH="1">
            <a:off x="6696547" y="4448269"/>
            <a:ext cx="362138" cy="15390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8166E279-0E24-04D8-8E34-36B40ECBFBA2}"/>
              </a:ext>
            </a:extLst>
          </p:cNvPr>
          <p:cNvSpPr/>
          <p:nvPr/>
        </p:nvSpPr>
        <p:spPr>
          <a:xfrm>
            <a:off x="11543168" y="751438"/>
            <a:ext cx="362139" cy="27160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22362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668D5-E996-0CE5-FC43-6FC5B694104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9D47B0-6952-01AA-C73B-B3A3C41429F2}"/>
              </a:ext>
            </a:extLst>
          </p:cNvPr>
          <p:cNvSpPr>
            <a:spLocks noGrp="1"/>
          </p:cNvSpPr>
          <p:nvPr>
            <p:ph idx="1"/>
          </p:nvPr>
        </p:nvSpPr>
        <p:spPr>
          <a:xfrm>
            <a:off x="479382" y="1805201"/>
            <a:ext cx="11483319" cy="4351338"/>
          </a:xfrm>
        </p:spPr>
        <p:txBody>
          <a:bodyPr>
            <a:normAutofit/>
          </a:bodyPr>
          <a:lstStyle/>
          <a:p>
            <a:pPr marL="0" marR="0" indent="0">
              <a:spcBef>
                <a:spcPts val="0"/>
              </a:spcBef>
              <a:spcAft>
                <a:spcPts val="0"/>
              </a:spcAft>
              <a:buNone/>
            </a:pPr>
            <a:br>
              <a:rPr lang="en-US" sz="2400" dirty="0">
                <a:effectLst/>
                <a:ea typeface="Calibri" panose="020F0502020204030204" pitchFamily="34" charset="0"/>
              </a:rPr>
            </a:br>
            <a:r>
              <a:rPr lang="en-US" sz="2400" dirty="0">
                <a:effectLst/>
                <a:ea typeface="Calibri" panose="020F0502020204030204" pitchFamily="34" charset="0"/>
              </a:rPr>
              <a:t>- </a:t>
            </a:r>
            <a:r>
              <a:rPr lang="en-US" dirty="0">
                <a:effectLst/>
                <a:ea typeface="Calibri" panose="020F0502020204030204" pitchFamily="34" charset="0"/>
              </a:rPr>
              <a:t>HB370 – A</a:t>
            </a:r>
            <a:r>
              <a:rPr lang="en-US" dirty="0"/>
              <a:t>ddresses special and motor fuel taxes.  Establish a single </a:t>
            </a:r>
            <a:r>
              <a:rPr lang="en-US" dirty="0">
                <a:ea typeface="Calibri" panose="020F0502020204030204" pitchFamily="34" charset="0"/>
              </a:rPr>
              <a:t>excise tax on gasoline at a base rate of 29.6 cents per gallon.</a:t>
            </a:r>
            <a:endParaRPr lang="en-US" dirty="0">
              <a:effectLst/>
              <a:ea typeface="Calibri" panose="020F0502020204030204" pitchFamily="34" charset="0"/>
            </a:endParaRPr>
          </a:p>
          <a:p>
            <a:pPr marL="0" marR="0" indent="0">
              <a:spcBef>
                <a:spcPts val="0"/>
              </a:spcBef>
              <a:spcAft>
                <a:spcPts val="0"/>
              </a:spcAft>
              <a:buNone/>
            </a:pPr>
            <a:endParaRPr lang="en-US" dirty="0">
              <a:ea typeface="Calibri" panose="020F0502020204030204" pitchFamily="34" charset="0"/>
            </a:endParaRPr>
          </a:p>
          <a:p>
            <a:pPr marR="0">
              <a:spcBef>
                <a:spcPts val="0"/>
              </a:spcBef>
              <a:spcAft>
                <a:spcPts val="0"/>
              </a:spcAft>
              <a:buFontTx/>
              <a:buChar char="-"/>
            </a:pPr>
            <a:r>
              <a:rPr lang="en-US" dirty="0">
                <a:ea typeface="Calibri" panose="020F0502020204030204" pitchFamily="34" charset="0"/>
              </a:rPr>
              <a:t>HB384 – change the revenue-sharing formulation on the portion of motor fuel tax revenue available to county and city road aid funds.  </a:t>
            </a:r>
          </a:p>
          <a:p>
            <a:pPr marL="0" marR="0" indent="0">
              <a:spcBef>
                <a:spcPts val="0"/>
              </a:spcBef>
              <a:spcAft>
                <a:spcPts val="0"/>
              </a:spcAft>
              <a:buNone/>
            </a:pPr>
            <a:endParaRPr lang="en-US" dirty="0">
              <a:ea typeface="Calibri" panose="020F0502020204030204" pitchFamily="34" charset="0"/>
            </a:endParaRPr>
          </a:p>
          <a:p>
            <a:pPr marL="0" marR="0" indent="0">
              <a:spcBef>
                <a:spcPts val="0"/>
              </a:spcBef>
              <a:spcAft>
                <a:spcPts val="0"/>
              </a:spcAft>
              <a:buNone/>
            </a:pPr>
            <a:r>
              <a:rPr lang="en-US" dirty="0">
                <a:ea typeface="Calibri" panose="020F0502020204030204" pitchFamily="34" charset="0"/>
              </a:rPr>
              <a:t>	&lt;$775,000,000 = 18.3% for counties &amp; 7.7% for cities</a:t>
            </a:r>
          </a:p>
          <a:p>
            <a:pPr marL="0" marR="0" indent="0">
              <a:spcBef>
                <a:spcPts val="0"/>
              </a:spcBef>
              <a:spcAft>
                <a:spcPts val="0"/>
              </a:spcAft>
              <a:buNone/>
            </a:pPr>
            <a:r>
              <a:rPr lang="en-US" dirty="0">
                <a:ea typeface="Calibri" panose="020F0502020204030204" pitchFamily="34" charset="0"/>
              </a:rPr>
              <a:t>	</a:t>
            </a:r>
            <a:r>
              <a:rPr lang="en-US">
                <a:ea typeface="Calibri" panose="020F0502020204030204" pitchFamily="34" charset="0"/>
              </a:rPr>
              <a:t>&gt;$775,000,000 </a:t>
            </a:r>
            <a:r>
              <a:rPr lang="en-US" dirty="0">
                <a:ea typeface="Calibri" panose="020F0502020204030204" pitchFamily="34" charset="0"/>
              </a:rPr>
              <a:t>= 13% for counties &amp; 13% for cities</a:t>
            </a:r>
          </a:p>
        </p:txBody>
      </p:sp>
      <p:sp>
        <p:nvSpPr>
          <p:cNvPr id="3" name="Title 2">
            <a:extLst>
              <a:ext uri="{FF2B5EF4-FFF2-40B4-BE49-F238E27FC236}">
                <a16:creationId xmlns:a16="http://schemas.microsoft.com/office/drawing/2014/main" id="{9CA7A64B-9846-185B-FC95-A746766BB2C1}"/>
              </a:ext>
            </a:extLst>
          </p:cNvPr>
          <p:cNvSpPr>
            <a:spLocks noGrp="1"/>
          </p:cNvSpPr>
          <p:nvPr>
            <p:ph type="title"/>
          </p:nvPr>
        </p:nvSpPr>
        <p:spPr/>
        <p:txBody>
          <a:bodyPr>
            <a:normAutofit/>
          </a:bodyPr>
          <a:lstStyle/>
          <a:p>
            <a:r>
              <a:rPr lang="en-US" b="1" dirty="0">
                <a:latin typeface="+mn-lt"/>
              </a:rPr>
              <a:t>LEGISLATION PENDING</a:t>
            </a:r>
            <a:endParaRPr lang="en-US" dirty="0"/>
          </a:p>
        </p:txBody>
      </p:sp>
    </p:spTree>
    <p:extLst>
      <p:ext uri="{BB962C8B-B14F-4D97-AF65-F5344CB8AC3E}">
        <p14:creationId xmlns:p14="http://schemas.microsoft.com/office/powerpoint/2010/main" val="260225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1C81E5-B351-E047-7D5E-D1042ABC6C35}"/>
              </a:ext>
            </a:extLst>
          </p:cNvPr>
          <p:cNvSpPr>
            <a:spLocks noGrp="1"/>
          </p:cNvSpPr>
          <p:nvPr>
            <p:ph idx="1"/>
          </p:nvPr>
        </p:nvSpPr>
        <p:spPr>
          <a:xfrm>
            <a:off x="1830265" y="1842012"/>
            <a:ext cx="7315200" cy="4351338"/>
          </a:xfrm>
        </p:spPr>
        <p:txBody>
          <a:bodyPr>
            <a:normAutofit/>
          </a:bodyPr>
          <a:lstStyle/>
          <a:p>
            <a:endParaRPr lang="en-US" sz="4800" dirty="0"/>
          </a:p>
          <a:p>
            <a:pPr marL="0" indent="0">
              <a:buNone/>
            </a:pPr>
            <a:r>
              <a:rPr lang="en-US" sz="1800" dirty="0">
                <a:solidFill>
                  <a:srgbClr val="000000"/>
                </a:solidFill>
                <a:effectLst/>
                <a:latin typeface="Arial" panose="020B0604020202020204" pitchFamily="34" charset="0"/>
                <a:ea typeface="Calibri" panose="020F0502020204030204" pitchFamily="34" charset="0"/>
              </a:rPr>
              <a:t>​</a:t>
            </a:r>
          </a:p>
          <a:p>
            <a:pPr marL="0" indent="0">
              <a:buNone/>
            </a:pPr>
            <a:endParaRPr lang="en-US" sz="1800" dirty="0">
              <a:solidFill>
                <a:srgbClr val="000000"/>
              </a:solidFill>
            </a:endParaRPr>
          </a:p>
          <a:p>
            <a:pPr marL="0" indent="0">
              <a:buNone/>
            </a:pPr>
            <a:endParaRPr lang="en-US" sz="1800" dirty="0">
              <a:solidFill>
                <a:srgbClr val="000000"/>
              </a:solidFill>
            </a:endParaRPr>
          </a:p>
          <a:p>
            <a:pPr marL="0" indent="0" algn="ctr">
              <a:buNone/>
            </a:pPr>
            <a:endParaRPr lang="en-US" dirty="0"/>
          </a:p>
        </p:txBody>
      </p:sp>
      <p:sp>
        <p:nvSpPr>
          <p:cNvPr id="3" name="Title 2">
            <a:extLst>
              <a:ext uri="{FF2B5EF4-FFF2-40B4-BE49-F238E27FC236}">
                <a16:creationId xmlns:a16="http://schemas.microsoft.com/office/drawing/2014/main" id="{C8EE5278-EC0D-2915-3A96-67828F407409}"/>
              </a:ext>
            </a:extLst>
          </p:cNvPr>
          <p:cNvSpPr>
            <a:spLocks noGrp="1"/>
          </p:cNvSpPr>
          <p:nvPr>
            <p:ph type="title"/>
          </p:nvPr>
        </p:nvSpPr>
        <p:spPr/>
        <p:txBody>
          <a:bodyPr/>
          <a:lstStyle/>
          <a:p>
            <a:r>
              <a:rPr lang="en-US" dirty="0"/>
              <a:t>Where Do We Find the Right Forms?</a:t>
            </a:r>
          </a:p>
        </p:txBody>
      </p:sp>
      <p:sp>
        <p:nvSpPr>
          <p:cNvPr id="5" name="TextBox 4">
            <a:extLst>
              <a:ext uri="{FF2B5EF4-FFF2-40B4-BE49-F238E27FC236}">
                <a16:creationId xmlns:a16="http://schemas.microsoft.com/office/drawing/2014/main" id="{6D084A0A-34F2-59DD-055D-599F8F632891}"/>
              </a:ext>
            </a:extLst>
          </p:cNvPr>
          <p:cNvSpPr txBox="1"/>
          <p:nvPr/>
        </p:nvSpPr>
        <p:spPr>
          <a:xfrm>
            <a:off x="475377" y="2072081"/>
            <a:ext cx="5788403" cy="338554"/>
          </a:xfrm>
          <a:prstGeom prst="rect">
            <a:avLst/>
          </a:prstGeom>
          <a:noFill/>
        </p:spPr>
        <p:txBody>
          <a:bodyPr wrap="square">
            <a:spAutoFit/>
          </a:bodyPr>
          <a:lstStyle/>
          <a:p>
            <a:pPr marL="0" marR="0">
              <a:spcBef>
                <a:spcPts val="0"/>
              </a:spcBef>
              <a:spcAft>
                <a:spcPts val="0"/>
              </a:spcAft>
            </a:pPr>
            <a:r>
              <a:rPr lang="en-US" sz="1600" u="sng" dirty="0">
                <a:solidFill>
                  <a:srgbClr val="0000FF"/>
                </a:solidFill>
                <a:latin typeface="Calibri" panose="020F0502020204030204" pitchFamily="34" charset="0"/>
                <a:ea typeface="Calibri" panose="020F0502020204030204" pitchFamily="34" charset="0"/>
              </a:rPr>
              <a:t>https://transportation.ky.gov/Organizational-Resources/Forms</a:t>
            </a:r>
            <a:endParaRPr lang="en-US" sz="1600" dirty="0">
              <a:effectLst/>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D5B5A0A4-F47A-DA1D-6CEF-E425BD7B8C89}"/>
              </a:ext>
            </a:extLst>
          </p:cNvPr>
          <p:cNvPicPr>
            <a:picLocks noChangeAspect="1"/>
          </p:cNvPicPr>
          <p:nvPr/>
        </p:nvPicPr>
        <p:blipFill>
          <a:blip r:embed="rId2"/>
          <a:stretch>
            <a:fillRect/>
          </a:stretch>
        </p:blipFill>
        <p:spPr>
          <a:xfrm rot="660257">
            <a:off x="6143022" y="1693893"/>
            <a:ext cx="3790976" cy="4846852"/>
          </a:xfrm>
          <a:prstGeom prst="rect">
            <a:avLst/>
          </a:prstGeom>
        </p:spPr>
      </p:pic>
    </p:spTree>
    <p:extLst>
      <p:ext uri="{BB962C8B-B14F-4D97-AF65-F5344CB8AC3E}">
        <p14:creationId xmlns:p14="http://schemas.microsoft.com/office/powerpoint/2010/main" val="2030522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1C81E5-B351-E047-7D5E-D1042ABC6C35}"/>
              </a:ext>
            </a:extLst>
          </p:cNvPr>
          <p:cNvSpPr>
            <a:spLocks noGrp="1"/>
          </p:cNvSpPr>
          <p:nvPr>
            <p:ph idx="1"/>
          </p:nvPr>
        </p:nvSpPr>
        <p:spPr>
          <a:xfrm>
            <a:off x="1731818" y="1551709"/>
            <a:ext cx="7520669" cy="4802595"/>
          </a:xfrm>
        </p:spPr>
        <p:txBody>
          <a:bodyPr>
            <a:normAutofit fontScale="250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200"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COMMISSIONER'S OFFICE		Phone		Email Address	</a:t>
            </a:r>
            <a:endParaRPr kumimoji="0" lang="en-US" sz="42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Bobbi Jo Lewis		(502)892-9022		</a:t>
            </a:r>
            <a:r>
              <a:rPr lang="fi-FI" sz="4200" u="sng" dirty="0">
                <a:solidFill>
                  <a:schemeClr val="accent2">
                    <a:lumMod val="90000"/>
                    <a:lumOff val="10000"/>
                  </a:schemeClr>
                </a:solidFill>
                <a:latin typeface="Calibri" panose="020F0502020204030204" pitchFamily="34" charset="0"/>
              </a:rPr>
              <a:t>bobbijo.lewis@ky.gov</a:t>
            </a:r>
            <a:endPar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Debra Powell		(502)871-2822		</a:t>
            </a:r>
            <a:r>
              <a:rPr kumimoji="0" lang="en-US" sz="4200" b="0" i="0" u="sng" strike="noStrike" kern="1200" cap="none" spc="0" normalizeH="0" baseline="0" noProof="0" dirty="0">
                <a:ln>
                  <a:noFill/>
                </a:ln>
                <a:solidFill>
                  <a:srgbClr val="0562C1"/>
                </a:solidFill>
                <a:effectLst/>
                <a:uLnTx/>
                <a:uFillTx/>
                <a:latin typeface="Calibri" panose="020F0502020204030204" pitchFamily="34" charset="0"/>
                <a:ea typeface="+mn-ea"/>
                <a:cs typeface="Arial" panose="020B0604020202020204" pitchFamily="34" charset="0"/>
                <a:hlinkClick r:id="rId2"/>
              </a:rPr>
              <a:t>debra.powell@ky.gov</a:t>
            </a:r>
            <a:endParaRPr kumimoji="0" lang="en-US" sz="4200" b="0" i="0" u="none" strike="noStrike" kern="1200" cap="none" spc="0" normalizeH="0" baseline="0" noProof="0" dirty="0">
              <a:ln>
                <a:noFill/>
              </a:ln>
              <a:solidFill>
                <a:srgbClr val="0562C1"/>
              </a:solidFill>
              <a:effectLst/>
              <a:uLnTx/>
              <a:uFillTx/>
              <a:latin typeface="Calibri" panose="020F0502020204030204" pitchFamily="34" charset="0"/>
              <a:ea typeface="+mn-ea"/>
              <a:cs typeface="Arial" panose="020B0604020202020204" pitchFamily="34" charset="0"/>
              <a:hlinkClick r:id="rId2"/>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200"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RURAL AND MUNICIPAL AID</a:t>
            </a:r>
            <a:r>
              <a:rPr kumimoji="0" lang="en-US" sz="4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kumimoji="0" lang="en-US" sz="4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Craig Caudill		(859)576-4619		</a:t>
            </a:r>
            <a:r>
              <a:rPr kumimoji="0" lang="fr-FR" sz="4200" b="0" i="0" u="sng" strike="noStrike" kern="1200" cap="none" spc="0" normalizeH="0" baseline="0" noProof="0" dirty="0">
                <a:ln>
                  <a:noFill/>
                </a:ln>
                <a:solidFill>
                  <a:schemeClr val="accent2">
                    <a:lumMod val="90000"/>
                    <a:lumOff val="10000"/>
                  </a:schemeClr>
                </a:solidFill>
                <a:effectLst/>
                <a:uLnTx/>
                <a:uFillTx/>
                <a:latin typeface="Calibri" panose="020F0502020204030204" pitchFamily="34" charset="0"/>
                <a:ea typeface="+mn-ea"/>
                <a:cs typeface="Arial" panose="020B0604020202020204" pitchFamily="34" charset="0"/>
              </a:rPr>
              <a:t>c</a:t>
            </a:r>
            <a:r>
              <a:rPr kumimoji="0" lang="fr-FR"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3"/>
              </a:rPr>
              <a:t>raig.caudill@ky.gov</a:t>
            </a:r>
            <a:endParaRPr kumimoji="0" lang="fr-FR" sz="4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hlinkClick r:id="rId3"/>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420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Kelley Johnson		(502)782-5575		</a:t>
            </a:r>
            <a:r>
              <a:rPr kumimoji="0" lang="fi-FI" sz="420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4"/>
              </a:rPr>
              <a:t>kelley.johnson@ky.gov</a:t>
            </a:r>
            <a:endParaRPr kumimoji="0" lang="fi-FI" sz="42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hlinkClick r:id="rId4"/>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200"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OFFICE OF LOCAL PROGRAMS</a:t>
            </a:r>
            <a:r>
              <a:rPr kumimoji="0" lang="en-US" sz="42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kumimoji="0" lang="en-US" sz="4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Mike Jones			(502)782-4736		</a:t>
            </a:r>
            <a:r>
              <a:rPr kumimoji="0" lang="fi-FI" sz="4200" b="0" i="0" u="sng" strike="noStrike" kern="1200" cap="none" spc="0" normalizeH="0" baseline="0" noProof="0" dirty="0">
                <a:ln>
                  <a:noFill/>
                </a:ln>
                <a:solidFill>
                  <a:srgbClr val="0562C1"/>
                </a:solidFill>
                <a:effectLst/>
                <a:uLnTx/>
                <a:uFillTx/>
                <a:latin typeface="Calibri" panose="020F0502020204030204" pitchFamily="34" charset="0"/>
                <a:ea typeface="+mn-ea"/>
                <a:cs typeface="Arial" panose="020B0604020202020204" pitchFamily="34" charset="0"/>
                <a:hlinkClick r:id="rId5"/>
              </a:rPr>
              <a:t>michaelr.</a:t>
            </a:r>
            <a:r>
              <a:rPr lang="fi-FI" sz="4200" u="sng" dirty="0">
                <a:solidFill>
                  <a:srgbClr val="0562C1"/>
                </a:solidFill>
                <a:latin typeface="Calibri" panose="020F0502020204030204" pitchFamily="34" charset="0"/>
                <a:hlinkClick r:id="rId5"/>
              </a:rPr>
              <a:t>j</a:t>
            </a:r>
            <a:r>
              <a:rPr kumimoji="0" lang="fi-FI" sz="4200" b="0" i="0" u="sng" strike="noStrike" kern="1200" cap="none" spc="0" normalizeH="0" baseline="0" noProof="0" dirty="0">
                <a:ln>
                  <a:noFill/>
                </a:ln>
                <a:solidFill>
                  <a:srgbClr val="0562C1"/>
                </a:solidFill>
                <a:effectLst/>
                <a:uLnTx/>
                <a:uFillTx/>
                <a:latin typeface="Calibri" panose="020F0502020204030204" pitchFamily="34" charset="0"/>
                <a:ea typeface="+mn-ea"/>
                <a:cs typeface="Arial" panose="020B0604020202020204" pitchFamily="34" charset="0"/>
                <a:hlinkClick r:id="rId5"/>
              </a:rPr>
              <a:t>ones2@ky.gov</a:t>
            </a:r>
            <a:endParaRPr kumimoji="0" lang="fi-FI" sz="4200" b="0" i="0" u="none" strike="noStrike" kern="1200" cap="none" spc="0" normalizeH="0" baseline="0" noProof="0" dirty="0">
              <a:ln>
                <a:noFill/>
              </a:ln>
              <a:solidFill>
                <a:srgbClr val="0562C1"/>
              </a:solidFill>
              <a:effectLst/>
              <a:uLnTx/>
              <a:uFillTx/>
              <a:latin typeface="Times New Roman" panose="02020603050405020304" pitchFamily="18" charset="0"/>
              <a:ea typeface="+mn-ea"/>
              <a:cs typeface="Arial" panose="020B0604020202020204" pitchFamily="34" charset="0"/>
              <a:hlinkClick r:id="rId5"/>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Jackie Jones	</a:t>
            </a: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kumimoji="0" lang="pl-PL"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(502)229-6431	</a:t>
            </a: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a:t>
            </a:r>
            <a:r>
              <a:rPr lang="en-US" sz="4200" u="sng" dirty="0">
                <a:solidFill>
                  <a:schemeClr val="accent2">
                    <a:lumMod val="90000"/>
                    <a:lumOff val="10000"/>
                  </a:schemeClr>
                </a:solidFill>
                <a:latin typeface="Calibri" panose="020F0502020204030204" pitchFamily="34" charset="0"/>
              </a:rPr>
              <a:t>j</a:t>
            </a:r>
            <a:r>
              <a:rPr kumimoji="0" lang="pl-PL" sz="4200" b="0"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6"/>
              </a:rPr>
              <a:t>a</a:t>
            </a:r>
            <a:r>
              <a:rPr kumimoji="0" lang="pl-PL"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6"/>
              </a:rPr>
              <a:t>ckie.</a:t>
            </a: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6"/>
              </a:rPr>
              <a:t>j</a:t>
            </a:r>
            <a:r>
              <a:rPr kumimoji="0" lang="pl-PL"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6"/>
              </a:rPr>
              <a:t>ones@ky.gov</a:t>
            </a:r>
            <a:endParaRPr kumimoji="0" lang="pl-PL" sz="4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hlinkClick r:id="rId6"/>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Vicki Barnes		(502) 320-1151		</a:t>
            </a:r>
            <a:r>
              <a:rPr lang="en-US" sz="4200" u="sng" dirty="0">
                <a:solidFill>
                  <a:schemeClr val="accent2">
                    <a:lumMod val="90000"/>
                    <a:lumOff val="10000"/>
                  </a:schemeClr>
                </a:solidFill>
                <a:latin typeface="Calibri" panose="020F0502020204030204" pitchFamily="34" charset="0"/>
              </a:rPr>
              <a:t>v</a:t>
            </a:r>
            <a:r>
              <a:rPr kumimoji="0" lang="en-US" sz="4200" b="0" i="0" u="sng" strike="noStrike" kern="1200" cap="none" spc="0" normalizeH="0" baseline="0" noProof="0" dirty="0" err="1">
                <a:ln>
                  <a:noFill/>
                </a:ln>
                <a:solidFill>
                  <a:schemeClr val="accent2">
                    <a:lumMod val="90000"/>
                    <a:lumOff val="10000"/>
                  </a:schemeClr>
                </a:solidFill>
                <a:effectLst/>
                <a:uLnTx/>
                <a:uFillTx/>
                <a:latin typeface="Calibri" panose="020F0502020204030204" pitchFamily="34" charset="0"/>
                <a:ea typeface="+mn-ea"/>
                <a:cs typeface="Arial" panose="020B0604020202020204" pitchFamily="34" charset="0"/>
              </a:rPr>
              <a:t>icki</a:t>
            </a:r>
            <a:r>
              <a:rPr kumimoji="0" lang="en-US" sz="4200" b="0" i="0" u="sng" strike="noStrike" kern="1200" cap="none" spc="0" normalizeH="0" baseline="0" noProof="0" dirty="0">
                <a:ln>
                  <a:noFill/>
                </a:ln>
                <a:solidFill>
                  <a:schemeClr val="accent2">
                    <a:lumMod val="90000"/>
                    <a:lumOff val="10000"/>
                  </a:schemeClr>
                </a:solidFill>
                <a:effectLst/>
                <a:uLnTx/>
                <a:uFillTx/>
                <a:latin typeface="Calibri" panose="020F0502020204030204" pitchFamily="34" charset="0"/>
                <a:ea typeface="+mn-ea"/>
                <a:cs typeface="Arial" panose="020B0604020202020204" pitchFamily="34" charset="0"/>
              </a:rPr>
              <a:t>. </a:t>
            </a:r>
            <a:r>
              <a:rPr kumimoji="0" lang="en-US" sz="4200" b="0" i="0" u="sng" strike="noStrike" kern="1200" cap="none" spc="0" normalizeH="0" baseline="0" noProof="0" dirty="0" err="1">
                <a:ln>
                  <a:noFill/>
                </a:ln>
                <a:solidFill>
                  <a:schemeClr val="accent2">
                    <a:lumMod val="90000"/>
                    <a:lumOff val="10000"/>
                  </a:schemeClr>
                </a:solidFill>
                <a:effectLst/>
                <a:uLnTx/>
                <a:uFillTx/>
                <a:latin typeface="Calibri" panose="020F0502020204030204" pitchFamily="34" charset="0"/>
                <a:ea typeface="+mn-ea"/>
                <a:cs typeface="Arial" panose="020B0604020202020204" pitchFamily="34" charset="0"/>
              </a:rPr>
              <a:t>barnes</a:t>
            </a:r>
            <a:r>
              <a:rPr kumimoji="0" lang="en-US" sz="4200" b="0" i="0" u="sng" strike="noStrike" kern="1200" cap="none" spc="0" normalizeH="0" baseline="0" noProof="0" dirty="0">
                <a:ln>
                  <a:noFill/>
                </a:ln>
                <a:solidFill>
                  <a:schemeClr val="accent2">
                    <a:lumMod val="90000"/>
                    <a:lumOff val="10000"/>
                  </a:schemeClr>
                </a:solidFill>
                <a:effectLst/>
                <a:uLnTx/>
                <a:uFillTx/>
                <a:latin typeface="Calibri" panose="020F0502020204030204" pitchFamily="34" charset="0"/>
                <a:ea typeface="+mn-ea"/>
                <a:cs typeface="Arial" panose="020B0604020202020204" pitchFamily="34" charset="0"/>
              </a:rPr>
              <a:t>@ ky.gov</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Holly Crosthwaite		(502)782-4732		</a:t>
            </a:r>
            <a:r>
              <a:rPr lang="en-US" sz="4200" u="sng" dirty="0">
                <a:solidFill>
                  <a:srgbClr val="2F5496"/>
                </a:solidFill>
                <a:latin typeface="Calibri" panose="020F0502020204030204" pitchFamily="34" charset="0"/>
              </a:rPr>
              <a:t>h</a:t>
            </a:r>
            <a:r>
              <a:rPr kumimoji="0" lang="en-US" sz="4200" b="0" i="0" u="none" strike="noStrike" kern="1200" cap="none" spc="0" normalizeH="0" baseline="0" noProof="0" dirty="0">
                <a:ln>
                  <a:noFill/>
                </a:ln>
                <a:solidFill>
                  <a:srgbClr val="2F5496"/>
                </a:solidFill>
                <a:effectLst/>
                <a:uLnTx/>
                <a:uFillTx/>
                <a:latin typeface="Calibri" panose="020F050202020403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olly.crosthwaite@ky.gov</a:t>
            </a:r>
            <a:endParaRPr kumimoji="0" lang="en-US" sz="4200" b="0" i="0" u="none" strike="noStrike" kern="1200" cap="none" spc="0" normalizeH="0" baseline="0" noProof="0" dirty="0">
              <a:ln>
                <a:noFill/>
              </a:ln>
              <a:solidFill>
                <a:srgbClr val="003764">
                  <a:lumMod val="90000"/>
                  <a:lumOff val="10000"/>
                </a:srgbClr>
              </a:solidFill>
              <a:effectLst/>
              <a:uLnTx/>
              <a:uFillTx/>
              <a:latin typeface="Times New Roman" panose="02020603050405020304" pitchFamily="18" charset="0"/>
              <a:ea typeface="+mn-ea"/>
              <a:cs typeface="Arial" panose="020B0604020202020204" pitchFamily="34" charset="0"/>
              <a:hlinkClick r:id="rId7">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200"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GOVERNMENTAL FIELD SERVICE REPRESENTATIVES</a:t>
            </a:r>
            <a:endParaRPr kumimoji="0" lang="en-US" sz="42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Barry Davis (Eastern)		(502)229-0760		</a:t>
            </a:r>
            <a:r>
              <a:rPr kumimoji="0" lang="en-US"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8"/>
              </a:rPr>
              <a:t>barryh.davis@ky.gov</a:t>
            </a:r>
            <a:endParaRPr kumimoji="0" lang="en-US" sz="4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hlinkClick r:id="rId8"/>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Kenny Morgan (Southern)		(502)871-2338		</a:t>
            </a:r>
            <a:r>
              <a:rPr kumimoji="0" lang="fi-FI" sz="4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hlinkClick r:id="rId9"/>
              </a:rPr>
              <a:t>kennym.morgan@ky.gov</a:t>
            </a:r>
            <a:endParaRPr kumimoji="0" lang="fi-FI" sz="4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Arial" panose="020B0604020202020204" pitchFamily="34" charset="0"/>
              <a:hlinkClick r:id="rId9"/>
            </a:endParaRPr>
          </a:p>
          <a:p>
            <a:pPr lvl="0">
              <a:defRPr/>
            </a:pPr>
            <a:r>
              <a:rPr lang="fi-FI" sz="4400" dirty="0">
                <a:solidFill>
                  <a:prstClr val="black"/>
                </a:solidFill>
                <a:latin typeface="Calibri" panose="020F0502020204030204" pitchFamily="34" charset="0"/>
              </a:rPr>
              <a:t>Alex Caudill (Western Kentucky)	(502) 226-0748		</a:t>
            </a:r>
            <a:r>
              <a:rPr lang="fi-FI" sz="4400" dirty="0">
                <a:solidFill>
                  <a:prstClr val="black"/>
                </a:solidFill>
                <a:latin typeface="Calibri" panose="020F0502020204030204" pitchFamily="34" charset="0"/>
                <a:hlinkClick r:id="rId10"/>
              </a:rPr>
              <a:t>alex.caudill@ky.gov</a:t>
            </a:r>
            <a:endParaRPr lang="fi-FI" sz="4400" dirty="0">
              <a:solidFill>
                <a:prstClr val="black"/>
              </a:solidFill>
              <a:latin typeface="Calibri" panose="020F0502020204030204" pitchFamily="34" charset="0"/>
            </a:endParaRPr>
          </a:p>
          <a:p>
            <a:pPr lvl="0">
              <a:defRPr/>
            </a:pPr>
            <a:r>
              <a:rPr lang="fi-FI" sz="4400" dirty="0">
                <a:solidFill>
                  <a:prstClr val="black"/>
                </a:solidFill>
                <a:latin typeface="Calibri" panose="020F0502020204030204" pitchFamily="34" charset="0"/>
              </a:rPr>
              <a:t>Greg Meredith (South Western)	(270)495-7291		</a:t>
            </a:r>
            <a:r>
              <a:rPr lang="fi-FI" sz="4400" u="sng" dirty="0">
                <a:solidFill>
                  <a:srgbClr val="2F5496"/>
                </a:solidFill>
                <a:latin typeface="Calibri" panose="020F0502020204030204" pitchFamily="34" charset="0"/>
              </a:rPr>
              <a:t>greg.meredith@</a:t>
            </a:r>
            <a:r>
              <a:rPr lang="fi-FI" sz="4400" u="sng" dirty="0">
                <a:solidFill>
                  <a:srgbClr val="2F5496"/>
                </a:solidFill>
                <a:latin typeface="Calibri" panose="020F0502020204030204" pitchFamily="34" charset="0"/>
                <a:hlinkClick r:id="rId9"/>
              </a:rPr>
              <a:t>ky.gov </a:t>
            </a:r>
            <a:endParaRPr lang="fi-FI" sz="4400" u="sng" dirty="0">
              <a:solidFill>
                <a:srgbClr val="2F5496"/>
              </a:solidFill>
              <a:latin typeface="Calibri" panose="020F0502020204030204" pitchFamily="34" charset="0"/>
            </a:endParaRPr>
          </a:p>
          <a:p>
            <a:pPr lvl="0">
              <a:defRPr/>
            </a:pPr>
            <a:r>
              <a:rPr lang="fi-FI" sz="4400" dirty="0">
                <a:latin typeface="Calibri" panose="020F0502020204030204" pitchFamily="34" charset="0"/>
              </a:rPr>
              <a:t>Jack Couch	(Central/Northern)	(502) 545-8015		</a:t>
            </a:r>
            <a:r>
              <a:rPr lang="fi-FI" sz="4400" u="sng" dirty="0">
                <a:latin typeface="Calibri" panose="020F0502020204030204" pitchFamily="34" charset="0"/>
              </a:rPr>
              <a:t>j</a:t>
            </a:r>
            <a:r>
              <a:rPr lang="fi-FI" sz="4400" u="sng" dirty="0">
                <a:solidFill>
                  <a:srgbClr val="2F5496"/>
                </a:solidFill>
                <a:latin typeface="Calibri" panose="020F0502020204030204" pitchFamily="34" charset="0"/>
              </a:rPr>
              <a:t>ack.couch@ky.gov</a:t>
            </a:r>
          </a:p>
          <a:p>
            <a:pPr marL="0" indent="0">
              <a:buNone/>
            </a:pPr>
            <a:r>
              <a:rPr lang="en-US" sz="4800" dirty="0">
                <a:solidFill>
                  <a:srgbClr val="000000"/>
                </a:solidFill>
                <a:effectLst/>
                <a:latin typeface="Arial" panose="020B0604020202020204" pitchFamily="34" charset="0"/>
                <a:ea typeface="Calibri" panose="020F0502020204030204" pitchFamily="34" charset="0"/>
              </a:rPr>
              <a:t>​</a:t>
            </a:r>
          </a:p>
          <a:p>
            <a:pPr marL="0" indent="0">
              <a:buNone/>
            </a:pPr>
            <a:r>
              <a:rPr lang="en-US" sz="4800" b="1" u="sng" dirty="0">
                <a:solidFill>
                  <a:srgbClr val="000000"/>
                </a:solidFill>
                <a:effectLst/>
                <a:latin typeface="Arial" panose="020B0604020202020204" pitchFamily="34" charset="0"/>
                <a:ea typeface="Calibri" panose="020F0502020204030204" pitchFamily="34" charset="0"/>
              </a:rPr>
              <a:t>EMAIL: RuralandMunicipalAid@ky.gov</a:t>
            </a:r>
          </a:p>
          <a:p>
            <a:pPr marL="0" indent="0">
              <a:buNone/>
            </a:pPr>
            <a:endParaRPr lang="en-US" sz="1800" dirty="0">
              <a:solidFill>
                <a:srgbClr val="000000"/>
              </a:solidFill>
            </a:endParaRPr>
          </a:p>
          <a:p>
            <a:pPr marL="0" indent="0">
              <a:buNone/>
            </a:pPr>
            <a:endParaRPr lang="en-US" sz="1800" dirty="0">
              <a:solidFill>
                <a:srgbClr val="000000"/>
              </a:solidFill>
            </a:endParaRPr>
          </a:p>
          <a:p>
            <a:pPr marL="0" indent="0" algn="ctr">
              <a:buNone/>
            </a:pPr>
            <a:endParaRPr lang="en-US" dirty="0"/>
          </a:p>
        </p:txBody>
      </p:sp>
      <p:sp>
        <p:nvSpPr>
          <p:cNvPr id="3" name="Title 2">
            <a:extLst>
              <a:ext uri="{FF2B5EF4-FFF2-40B4-BE49-F238E27FC236}">
                <a16:creationId xmlns:a16="http://schemas.microsoft.com/office/drawing/2014/main" id="{C8EE5278-EC0D-2915-3A96-67828F407409}"/>
              </a:ext>
            </a:extLst>
          </p:cNvPr>
          <p:cNvSpPr>
            <a:spLocks noGrp="1"/>
          </p:cNvSpPr>
          <p:nvPr>
            <p:ph type="title"/>
          </p:nvPr>
        </p:nvSpPr>
        <p:spPr/>
        <p:txBody>
          <a:bodyPr>
            <a:normAutofit/>
          </a:bodyPr>
          <a:lstStyle/>
          <a:p>
            <a:r>
              <a:rPr lang="en-US" sz="3200" dirty="0"/>
              <a:t>CONTACT INFORMATION</a:t>
            </a:r>
          </a:p>
        </p:txBody>
      </p:sp>
      <p:sp>
        <p:nvSpPr>
          <p:cNvPr id="4" name="Speech Bubble: Oval 3">
            <a:extLst>
              <a:ext uri="{FF2B5EF4-FFF2-40B4-BE49-F238E27FC236}">
                <a16:creationId xmlns:a16="http://schemas.microsoft.com/office/drawing/2014/main" id="{7B90F71E-B57B-FD6A-A258-5A7F4BF260A1}"/>
              </a:ext>
            </a:extLst>
          </p:cNvPr>
          <p:cNvSpPr/>
          <p:nvPr/>
        </p:nvSpPr>
        <p:spPr>
          <a:xfrm>
            <a:off x="8481271" y="1946246"/>
            <a:ext cx="3246538" cy="250830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QUESTIONS?</a:t>
            </a:r>
          </a:p>
        </p:txBody>
      </p:sp>
    </p:spTree>
    <p:extLst>
      <p:ext uri="{BB962C8B-B14F-4D97-AF65-F5344CB8AC3E}">
        <p14:creationId xmlns:p14="http://schemas.microsoft.com/office/powerpoint/2010/main" val="241624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FFC600"/>
      </a:accent1>
      <a:accent2>
        <a:srgbClr val="003764"/>
      </a:accent2>
      <a:accent3>
        <a:srgbClr val="5EB3E4"/>
      </a:accent3>
      <a:accent4>
        <a:srgbClr val="7F7F7F"/>
      </a:accent4>
      <a:accent5>
        <a:srgbClr val="3A3838"/>
      </a:accent5>
      <a:accent6>
        <a:srgbClr val="D8D9D7"/>
      </a:accent6>
      <a:hlink>
        <a:srgbClr val="2F5496"/>
      </a:hlink>
      <a:folHlink>
        <a:srgbClr val="833C0B"/>
      </a:folHlink>
    </a:clrScheme>
    <a:fontScheme name="KYTC">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 Powerpoint" id="{9F61B896-1C3F-4876-B1E5-ABD4C0A0BFC3}" vid="{395E123D-721D-4CB5-B541-63C115D5A1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06E1E05E7736418BB9DAAAD9AE29C1" ma:contentTypeVersion="10" ma:contentTypeDescription="Create a new document." ma:contentTypeScope="" ma:versionID="87e873521804dda619fbfab70856ce4b">
  <xsd:schema xmlns:xsd="http://www.w3.org/2001/XMLSchema" xmlns:xs="http://www.w3.org/2001/XMLSchema" xmlns:p="http://schemas.microsoft.com/office/2006/metadata/properties" xmlns:ns3="43dd6d34-a55a-4926-81f2-56f0bef4ec6e" targetNamespace="http://schemas.microsoft.com/office/2006/metadata/properties" ma:root="true" ma:fieldsID="808879e0f5ad5d47890db22d1a7fec9e" ns3:_="">
    <xsd:import namespace="43dd6d34-a55a-4926-81f2-56f0bef4ec6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dd6d34-a55a-4926-81f2-56f0bef4ec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F02BD3-363B-47A5-891B-D59313E3A8CD}">
  <ds:schemaRefs>
    <ds:schemaRef ds:uri="http://schemas.microsoft.com/office/infopath/2007/PartnerControls"/>
    <ds:schemaRef ds:uri="http://schemas.openxmlformats.org/package/2006/metadata/core-properties"/>
    <ds:schemaRef ds:uri="http://schemas.microsoft.com/office/2006/metadata/properties"/>
    <ds:schemaRef ds:uri="http://schemas.microsoft.com/office/2006/documentManagement/types"/>
    <ds:schemaRef ds:uri="http://purl.org/dc/dcmitype/"/>
    <ds:schemaRef ds:uri="http://purl.org/dc/elements/1.1/"/>
    <ds:schemaRef ds:uri="43dd6d34-a55a-4926-81f2-56f0bef4ec6e"/>
    <ds:schemaRef ds:uri="http://www.w3.org/XML/1998/namespace"/>
    <ds:schemaRef ds:uri="http://purl.org/dc/terms/"/>
  </ds:schemaRefs>
</ds:datastoreItem>
</file>

<file path=customXml/itemProps2.xml><?xml version="1.0" encoding="utf-8"?>
<ds:datastoreItem xmlns:ds="http://schemas.openxmlformats.org/officeDocument/2006/customXml" ds:itemID="{BFC1603F-1993-479C-B72D-CAEE233DAB78}">
  <ds:schemaRefs>
    <ds:schemaRef ds:uri="http://schemas.microsoft.com/sharepoint/v3/contenttype/forms"/>
  </ds:schemaRefs>
</ds:datastoreItem>
</file>

<file path=customXml/itemProps3.xml><?xml version="1.0" encoding="utf-8"?>
<ds:datastoreItem xmlns:ds="http://schemas.openxmlformats.org/officeDocument/2006/customXml" ds:itemID="{734A05E4-A5C9-49E5-AD55-AECBA3A756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dd6d34-a55a-4926-81f2-56f0bef4e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TM03457515[[fn=View]]</Template>
  <TotalTime>107179</TotalTime>
  <Words>2833</Words>
  <Application>Microsoft Office PowerPoint</Application>
  <PresentationFormat>Widescreen</PresentationFormat>
  <Paragraphs>400</Paragraphs>
  <Slides>40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Times New Roman</vt:lpstr>
      <vt:lpstr>Wingdings</vt:lpstr>
      <vt:lpstr>Office Theme</vt:lpstr>
      <vt:lpstr>PowerPoint Presentation</vt:lpstr>
      <vt:lpstr>PowerPoint Presentation</vt:lpstr>
      <vt:lpstr>PowerPoint Presentation</vt:lpstr>
      <vt:lpstr>FUNDING PROGRAMS ADMINISTERED BY DRMA’S OFFICE OF RURAL AND SECONDARY ROADS </vt:lpstr>
      <vt:lpstr>REVENUE SHARE BREAKDOWN</vt:lpstr>
      <vt:lpstr>COUNTY AND MUNICIPAL ROAD AID PROGRAM</vt:lpstr>
      <vt:lpstr>COUNTY AND MUNICIPAL ROAD AID PROGRAM</vt:lpstr>
      <vt:lpstr>County (“CRA”) &amp; Municipal (“MRA”) Road Aid Payments</vt:lpstr>
      <vt:lpstr>County (“CRA”) &amp; Municipal (“MRA”) Road Aid Payments</vt:lpstr>
      <vt:lpstr>THE FLEX FUND Funds allocated to counties for resurfacing</vt:lpstr>
      <vt:lpstr>The Flex Funds     FY 26 PROJECTION:  $27,138,552</vt:lpstr>
      <vt:lpstr>HOW TO APPLY FOR COUNTY ‘FLEX’ FUNDING CONSIDERATION</vt:lpstr>
      <vt:lpstr>Flex Fund</vt:lpstr>
      <vt:lpstr>Adopting County Roads</vt:lpstr>
      <vt:lpstr>The RS 80/20 Bridge Program Funds allocated for drainage structure maintenance</vt:lpstr>
      <vt:lpstr>RS 80/20 Bridge Program</vt:lpstr>
      <vt:lpstr>RS 80/20 Bridge</vt:lpstr>
      <vt:lpstr>RS 80/20 Bridge Request TC 20-35</vt:lpstr>
      <vt:lpstr>The Emergency Fund</vt:lpstr>
      <vt:lpstr>EMERGENCY PROCESS: TC 20-16</vt:lpstr>
      <vt:lpstr>EMERGENCY REQUEST:  TC 20-16</vt:lpstr>
      <vt:lpstr>LOCAL ASSISTANCE ROAD PROGRAM</vt:lpstr>
      <vt:lpstr>LOCAL ASSISTANCE ROAD PROGRAM</vt:lpstr>
      <vt:lpstr>PowerPoint Presentation</vt:lpstr>
      <vt:lpstr>LOCAL ASSISTANCE ROAD PROGRAM FY 26-27 APPLICATION CYCLE SUMMARY</vt:lpstr>
      <vt:lpstr>LOCAL ASSISTANCE ROAD PROGRAM FY 26-27 APPLICATION CYCLE SUMMARY</vt:lpstr>
      <vt:lpstr>LEGISLATION PENDING</vt:lpstr>
      <vt:lpstr>FUNDING PROGRAMS ADMINISTERED BY  THE DEPARTMENT OF RURAL AND MUNICIPAL AID (“DRMA”)  </vt:lpstr>
      <vt:lpstr>HIGHWAY CONTINGENCY FUNDING – FD-39 </vt:lpstr>
      <vt:lpstr>COUNTY/CITY BRIDGE IMPROVEMENT PROGRAM UPDATE (“CCBIP”)</vt:lpstr>
      <vt:lpstr>CCBIP APPLICATION CYCLE HELPFUL HINTS</vt:lpstr>
      <vt:lpstr>COUNTY CITY BRIDGE IMPROVEMENT PROGRAM “CCBIP”  PHASED APPROACH FOR APPLICATION SUBMISSION</vt:lpstr>
      <vt:lpstr>  Reimbursement</vt:lpstr>
      <vt:lpstr>Mapping</vt:lpstr>
      <vt:lpstr>PowerPoint Presentation</vt:lpstr>
      <vt:lpstr>PowerPoint Presentation</vt:lpstr>
      <vt:lpstr>PowerPoint Presentation</vt:lpstr>
      <vt:lpstr>LEGISLATION PENDING</vt:lpstr>
      <vt:lpstr>Where Do We Find the Right Forms?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Rural and Municipal Aid</dc:title>
  <dc:creator>Smith, Gayle (KYTC)</dc:creator>
  <cp:lastModifiedBy>Caudill, Craig A (KYTC)</cp:lastModifiedBy>
  <cp:revision>140</cp:revision>
  <cp:lastPrinted>2023-11-08T15:34:17Z</cp:lastPrinted>
  <dcterms:created xsi:type="dcterms:W3CDTF">2022-11-10T15:41:37Z</dcterms:created>
  <dcterms:modified xsi:type="dcterms:W3CDTF">2026-03-25T14:57:19Z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0x0101008806E1E05E7736418BB9DAAAD9AE29C1</vt:lpwstr>
  </property>
</Properties>
</file>